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4" r:id="rId4"/>
    <p:sldId id="265" r:id="rId5"/>
    <p:sldId id="263" r:id="rId6"/>
    <p:sldId id="258" r:id="rId7"/>
    <p:sldId id="259" r:id="rId8"/>
    <p:sldId id="260" r:id="rId9"/>
    <p:sldId id="261" r:id="rId10"/>
    <p:sldId id="266" r:id="rId11"/>
    <p:sldId id="267" r:id="rId12"/>
    <p:sldId id="268" r:id="rId1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A54DF-6691-4CD7-8A07-E9BD612F5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83" y="840773"/>
            <a:ext cx="7766936" cy="3374975"/>
          </a:xfrm>
        </p:spPr>
        <p:txBody>
          <a:bodyPr/>
          <a:lstStyle/>
          <a:p>
            <a:pPr algn="ctr"/>
            <a:r>
              <a:rPr lang="cs-CZ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Vliv rizika práce na pracovní úrazovost a na celkový stav pracovníků </a:t>
            </a:r>
            <a:br>
              <a:rPr lang="cs-CZ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 zemědělství z pohledu BOZP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D855F9-9219-462C-B33C-3A8DE2097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7D85F9D-6322-47F3-8011-682AB85BA743}"/>
              </a:ext>
            </a:extLst>
          </p:cNvPr>
          <p:cNvSpPr txBox="1"/>
          <p:nvPr/>
        </p:nvSpPr>
        <p:spPr>
          <a:xfrm>
            <a:off x="397565" y="5340626"/>
            <a:ext cx="686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Ing. Jaroslav Hotový, Praha 2019</a:t>
            </a:r>
          </a:p>
        </p:txBody>
      </p:sp>
    </p:spTree>
    <p:extLst>
      <p:ext uri="{BB962C8B-B14F-4D97-AF65-F5344CB8AC3E}">
        <p14:creationId xmlns:p14="http://schemas.microsoft.com/office/powerpoint/2010/main" val="1682249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CF396-161C-4F63-BC3F-6D5C71537E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pPr algn="ctr"/>
            <a:b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32279-285E-4186-A664-F788698E31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66788"/>
            <a:ext cx="8596313" cy="50752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Závěr: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 všechny rizikové faktory rozebereme, tak 	zjistíme, že v zemědělské výrobě na zaměstnance 	nepůsobí jen jedno riziko, ale několik rizik 	současně.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Ještě pořád je dost zaměstnanců, kteří se vzájemně 	po určitou část roku podílejí na několika pracovních 	zařazení.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 toho vyplývá, že rizikové faktory u zemědělských 	zaměstnanců jsou značně přečerpány, což má vliv 	na pracovní úrazovost a potažmo na vznik nemoci z 	povolání.</a:t>
            </a:r>
            <a:br>
              <a:rPr lang="cs-C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D869C-BA69-4841-8FEC-6BFF97FF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Poznatky z jednotlivých setkání se zemědělskými zaměstnanci v rámci různých Word shopů, Projektů a následných kulatých stolů, které pořádá OSPZV ČR.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57CC1-6D5A-4D78-80D5-88E3C5229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1.	Vše je dáno obecně, není zaměstnancům nic dáno 			konkrétně. / rizika práce, obsah jednotlivých 			     školení BOZP/.</a:t>
            </a:r>
          </a:p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2.	Riziko práce je většinou ze strany zaměstnavatelů 			snižováno přidělováním OOPP na úkor technického 		řešení. V některých případech se dokonce riziko 			práce zvyšuje a to tehdy, kdy zaměstnavatele 				odstraňují, nebo dočasně omezují pomocné 					mechanizmy jako jsou ventilátory, odsávání, topidla 		a v neposlední řadě i umělá osvětlení.</a:t>
            </a:r>
          </a:p>
        </p:txBody>
      </p:sp>
    </p:spTree>
    <p:extLst>
      <p:ext uri="{BB962C8B-B14F-4D97-AF65-F5344CB8AC3E}">
        <p14:creationId xmlns:p14="http://schemas.microsoft.com/office/powerpoint/2010/main" val="244567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E06DA-1CE7-4885-9674-446FD7E3709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b="1" dirty="0">
                <a:solidFill>
                  <a:schemeClr val="accent2"/>
                </a:solidFill>
              </a:rPr>
            </a:br>
            <a:br>
              <a:rPr lang="cs-CZ" sz="5400" b="1" dirty="0">
                <a:solidFill>
                  <a:schemeClr val="accent2"/>
                </a:solidFill>
              </a:rPr>
            </a:br>
            <a:br>
              <a:rPr lang="cs-CZ" sz="5400" b="1" dirty="0">
                <a:solidFill>
                  <a:schemeClr val="accent2"/>
                </a:solidFill>
              </a:rPr>
            </a:br>
            <a:r>
              <a:rPr lang="cs-CZ" sz="5400" b="1" dirty="0">
                <a:solidFill>
                  <a:schemeClr val="accent2"/>
                </a:solidFill>
              </a:rPr>
              <a:t>		</a:t>
            </a:r>
            <a:r>
              <a:rPr lang="cs-CZ" sz="6700" b="1" dirty="0">
                <a:solidFill>
                  <a:schemeClr val="accent2"/>
                </a:solidFill>
              </a:rPr>
              <a:t>Děkuji </a:t>
            </a:r>
            <a:r>
              <a:rPr lang="cs-CZ" sz="6700" b="1">
                <a:solidFill>
                  <a:schemeClr val="accent2"/>
                </a:solidFill>
              </a:rPr>
              <a:t>za pozornost.</a:t>
            </a:r>
            <a:endParaRPr lang="cs-CZ" sz="6700" dirty="0"/>
          </a:p>
        </p:txBody>
      </p:sp>
    </p:spTree>
    <p:extLst>
      <p:ext uri="{BB962C8B-B14F-4D97-AF65-F5344CB8AC3E}">
        <p14:creationId xmlns:p14="http://schemas.microsoft.com/office/powerpoint/2010/main" val="27663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AD431-9DED-4866-A3FE-9B4B251A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zařazení zaměstnance v zemědělské prvovýrobě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FFDDA9-669D-46C0-A60A-2840B018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1221"/>
            <a:ext cx="8596668" cy="3880773"/>
          </a:xfrm>
        </p:spPr>
        <p:txBody>
          <a:bodyPr>
            <a:normAutofit/>
          </a:bodyPr>
          <a:lstStyle/>
          <a:p>
            <a:pPr lvl="1" algn="ctr"/>
            <a:r>
              <a:rPr lang="cs-CZ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 rostlinné výroby</a:t>
            </a:r>
          </a:p>
          <a:p>
            <a:pPr lvl="1" algn="ctr"/>
            <a:r>
              <a:rPr lang="cs-CZ" sz="3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 živočišné výroby</a:t>
            </a:r>
          </a:p>
          <a:p>
            <a:pPr algn="ctr"/>
            <a:r>
              <a:rPr lang="cs-CZ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 mechanizace</a:t>
            </a:r>
          </a:p>
          <a:p>
            <a:pPr algn="ctr"/>
            <a:r>
              <a:rPr lang="cs-CZ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také jak rostlinná i živočišná výroba a mechanizace</a:t>
            </a:r>
          </a:p>
        </p:txBody>
      </p:sp>
    </p:spTree>
    <p:extLst>
      <p:ext uri="{BB962C8B-B14F-4D97-AF65-F5344CB8AC3E}">
        <p14:creationId xmlns:p14="http://schemas.microsoft.com/office/powerpoint/2010/main" val="89890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0A1B5-0009-4364-AB07-B02B0CF45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Teď konkrétně k jednotlivým faktorům, které působí na zaměstnance v zemědělské prvovýrobě</a:t>
            </a:r>
            <a:b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cs-CZ" sz="18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Rizikovými faktory jsou zejména faktory </a:t>
            </a:r>
            <a:br>
              <a:rPr lang="cs-CZ" sz="28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cs-CZ" sz="28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2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85100-0A85-4CF5-92A4-421679358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fyzikální</a:t>
            </a: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	(například hluk, vibrace), </a:t>
            </a:r>
          </a:p>
          <a:p>
            <a:r>
              <a:rPr lang="cs-CZ" b="1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fyzická zátěž</a:t>
            </a:r>
            <a:r>
              <a:rPr lang="cs-CZ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	(celková fyzická zátěž, lokální svalová zátěž, pracovní 						 poloha a ruční manipulace s břemeny),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mechanická</a:t>
            </a: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(stroje používané při zemědělské činnosti),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chemické faktory	</a:t>
            </a: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(práce s chemickými přípravky na ochranu půdy </a:t>
            </a:r>
          </a:p>
          <a:p>
            <a:pPr marL="0" indent="0">
              <a:buNone/>
            </a:pP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či plodin), 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biologické činitele</a:t>
            </a: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(například viry, bakterie, plísně – přenosné nemoci ze 						zvířat, živočišné prachy), 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psychický faktor a nepříznivé mikroklimatické podmínky</a:t>
            </a: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(například extrémní chlad, teplo a vlhkost)</a:t>
            </a:r>
            <a:r>
              <a:rPr lang="cs-CZ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dirty="0">
              <a:solidFill>
                <a:srgbClr val="31353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0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EA746-B8ED-4E58-914D-3A7EA361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faktor, který se vyskytují jak v rostlinné výrobě, živočišné výrobě a také v mechanizaci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9D2AD-9BFA-4524-B288-861EC98D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7148"/>
          </a:xfrm>
        </p:spPr>
        <p:txBody>
          <a:bodyPr>
            <a:noAutofit/>
          </a:bodyPr>
          <a:lstStyle/>
          <a:p>
            <a:pPr lvl="1"/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Fyzická zátěž		</a:t>
            </a:r>
            <a:r>
              <a:rPr lang="cs-CZ" sz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(celková fyzická zátěž, lokální svalová zátěž, pracovní 						 poloha a ruční manipulace s břemeny)</a:t>
            </a: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800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Mechanická</a:t>
            </a:r>
            <a:r>
              <a:rPr lang="cs-CZ" sz="1800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(stroje používané při zemědělské činnosti)</a:t>
            </a:r>
            <a:endParaRPr lang="cs-CZ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Jako druhý faktor a to jak v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rostlinné výrobě, ale i v živočišné výrobě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endParaRPr lang="cs-CZ" dirty="0">
              <a:solidFill>
                <a:srgbClr val="31353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r>
              <a:rPr lang="cs-CZ" sz="1800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nepříznivé mikroklimatické podmínky    </a:t>
            </a:r>
          </a:p>
          <a:p>
            <a:pPr lvl="1"/>
            <a:r>
              <a:rPr lang="cs-CZ" sz="1800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(například extrémní chlad, teplo a vlhkost)</a:t>
            </a:r>
            <a:r>
              <a:rPr lang="cs-CZ" sz="1800" b="1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lvl="1" indent="0" algn="ctr">
              <a:buNone/>
            </a:pPr>
            <a:r>
              <a:rPr lang="cs-CZ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zjednodušeně řečeno, tyto rizikové faktory pracovních podmínek představují jednak nebezpečí vzniku pracovních úrazů ale také poškození zdraví z práce.</a:t>
            </a:r>
          </a:p>
          <a:p>
            <a:pPr marL="457200" lvl="1" indent="0" algn="ctr">
              <a:buNone/>
            </a:pPr>
            <a:endParaRPr lang="cs-CZ" sz="2400" b="1" dirty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cs-CZ" sz="1800" b="1" dirty="0">
              <a:solidFill>
                <a:srgbClr val="31353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31353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cs-CZ" sz="1800" dirty="0">
              <a:solidFill>
                <a:srgbClr val="31353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31353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0299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1AE5F-D054-4FBB-88DD-D4859943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Rizika práce se zemědělskou technikou a dopravními 	mechanizmy v rostlinné výrobě</a:t>
            </a:r>
            <a:br>
              <a:rPr lang="cs-CZ" sz="3200" dirty="0"/>
            </a:br>
            <a:br>
              <a:rPr lang="cs-CZ" sz="3200" dirty="0"/>
            </a:br>
            <a:endParaRPr lang="cs-CZ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7B4A1A-7858-4CAF-AA0D-1781F8875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89669"/>
          </a:xfrm>
        </p:spPr>
        <p:txBody>
          <a:bodyPr>
            <a:normAutofit/>
          </a:bodyPr>
          <a:lstStyle/>
          <a:p>
            <a:pPr lvl="1"/>
            <a:r>
              <a:rPr lang="cs-CZ" sz="2000" dirty="0"/>
              <a:t>Riziko práce plynoucí z dopravního provozu na veřejných komunikacích při přejíždění na pracoviště (dopravní nehody)</a:t>
            </a:r>
          </a:p>
          <a:p>
            <a:pPr lvl="1"/>
            <a:r>
              <a:rPr lang="cs-CZ" sz="2000" dirty="0"/>
              <a:t>Riziko práce na sezónní  zemědělské technice</a:t>
            </a:r>
          </a:p>
          <a:p>
            <a:pPr lvl="1"/>
            <a:r>
              <a:rPr lang="cs-CZ" sz="2000" dirty="0"/>
              <a:t>Riziko práce v terénu  (převrácení)</a:t>
            </a:r>
          </a:p>
          <a:p>
            <a:pPr lvl="1"/>
            <a:r>
              <a:rPr lang="cs-CZ" sz="2000" dirty="0"/>
              <a:t>Práce s chemickými prostředky (ochrana půdy a rostlin)</a:t>
            </a:r>
          </a:p>
          <a:p>
            <a:pPr lvl="0"/>
            <a:r>
              <a:rPr lang="cs-CZ" sz="2400" dirty="0"/>
              <a:t>Riziko práce v různých klimatických podmínkách</a:t>
            </a:r>
          </a:p>
          <a:p>
            <a:pPr lvl="1"/>
            <a:r>
              <a:rPr lang="cs-CZ" sz="2000" dirty="0"/>
              <a:t>Riziko práce ve vlhku, chladu, teplu</a:t>
            </a:r>
          </a:p>
          <a:p>
            <a:pPr lvl="0"/>
            <a:r>
              <a:rPr lang="cs-CZ" sz="2400" dirty="0"/>
              <a:t>Riziko práce při sezonních pracích</a:t>
            </a:r>
          </a:p>
          <a:p>
            <a:pPr lvl="1"/>
            <a:r>
              <a:rPr lang="cs-CZ" sz="1800" dirty="0"/>
              <a:t>Zvýšený počet pracovních hodin</a:t>
            </a:r>
          </a:p>
          <a:p>
            <a:pPr lvl="1"/>
            <a:r>
              <a:rPr lang="cs-CZ" sz="2000" dirty="0"/>
              <a:t>Zvýšená fyzická a duševní zátěž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72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533E1A1-C1C4-410B-914E-668EA40C6E7A}"/>
              </a:ext>
            </a:extLst>
          </p:cNvPr>
          <p:cNvSpPr/>
          <p:nvPr/>
        </p:nvSpPr>
        <p:spPr>
          <a:xfrm>
            <a:off x="291549" y="450574"/>
            <a:ext cx="8945216" cy="6242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cs-CZ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Živočišná výroba a její rizikové faktory</a:t>
            </a:r>
          </a:p>
          <a:p>
            <a:pPr marL="8001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s hospodářskými zvířaty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napadení ze strany zvířete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fyzická zátěž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agresivní prostředí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práce s chemickými prostředky (desinfekce, čistící saponáty)</a:t>
            </a:r>
          </a:p>
          <a:p>
            <a:pPr marL="8001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s technikou, která se používá v provozech živočišné výroby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různé druhy elektrických a mechanických zařízení, včetně zásobníků sypkých hmot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fekální vozy</a:t>
            </a:r>
          </a:p>
          <a:p>
            <a:pPr marL="8001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s mechanizaci (živočišná výroba)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traktory, motorové vozíky opatřené vyhrnovací radlicemi</a:t>
            </a:r>
          </a:p>
          <a:p>
            <a:pPr marL="12573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mechanické nakladače</a:t>
            </a:r>
          </a:p>
        </p:txBody>
      </p:sp>
    </p:spTree>
    <p:extLst>
      <p:ext uri="{BB962C8B-B14F-4D97-AF65-F5344CB8AC3E}">
        <p14:creationId xmlns:p14="http://schemas.microsoft.com/office/powerpoint/2010/main" val="2696963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6A6F92C-F7BB-4AA9-ACA3-23454C0AABF0}"/>
              </a:ext>
            </a:extLst>
          </p:cNvPr>
          <p:cNvSpPr/>
          <p:nvPr/>
        </p:nvSpPr>
        <p:spPr>
          <a:xfrm>
            <a:off x="1881808" y="19785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F9F4740-B9FD-49BB-901F-01379C24F6E8}"/>
              </a:ext>
            </a:extLst>
          </p:cNvPr>
          <p:cNvSpPr/>
          <p:nvPr/>
        </p:nvSpPr>
        <p:spPr>
          <a:xfrm>
            <a:off x="397565" y="357809"/>
            <a:ext cx="8746435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která vznikají při manipulaci s mechanizačními prostředky v zemědělství - </a:t>
            </a:r>
            <a:r>
              <a:rPr lang="cs-CZ" sz="3200" b="1" dirty="0">
                <a:solidFill>
                  <a:schemeClr val="accent1"/>
                </a:solidFill>
              </a:rPr>
              <a:t>Mechanizace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při dopravě a převozu materiálů a zemědělské produkce</a:t>
            </a: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při údržbě a opravách mechanizačních prostředků</a:t>
            </a: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v dílnách a v terénu </a:t>
            </a: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se strojním zařízením, kterým jsou vybaveny opravárenské dílny</a:t>
            </a: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s přenosným el zařízením</a:t>
            </a:r>
          </a:p>
          <a:p>
            <a:pPr marL="125730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s ropnými produkty</a:t>
            </a:r>
          </a:p>
          <a:p>
            <a:pPr algn="ctr"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7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ED6D2B7-A04C-4179-A133-26905D18C750}"/>
              </a:ext>
            </a:extLst>
          </p:cNvPr>
          <p:cNvSpPr/>
          <p:nvPr/>
        </p:nvSpPr>
        <p:spPr>
          <a:xfrm>
            <a:off x="569844" y="246391"/>
            <a:ext cx="8746435" cy="609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cs-CZ" sz="3200" b="1" dirty="0">
                <a:latin typeface="+mj-lt"/>
                <a:ea typeface="+mj-ea"/>
                <a:cs typeface="+mj-cs"/>
              </a:rPr>
              <a:t>Ke klasické zemědělské činnosti v některých případech musíme přidat i pracovníky </a:t>
            </a:r>
            <a:r>
              <a:rPr lang="cs-CZ" sz="32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</a:t>
            </a:r>
            <a:r>
              <a:rPr lang="cs-CZ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řidružených výroby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3200" b="1" dirty="0">
                <a:solidFill>
                  <a:schemeClr val="accent2"/>
                </a:solidFill>
              </a:rPr>
              <a:t>Ovocnářství</a:t>
            </a:r>
          </a:p>
          <a:p>
            <a:pPr marL="74295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s ručním střižným, řezným a sečným nářadím</a:t>
            </a:r>
          </a:p>
          <a:p>
            <a:pPr marL="74295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práce, ve výškách (práce ze žebříků)</a:t>
            </a:r>
          </a:p>
          <a:p>
            <a:pPr marL="74295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při manipulaci s břemeny (přepravky, bedny)</a:t>
            </a:r>
          </a:p>
          <a:p>
            <a:pPr marL="74295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při chemickém ošetřování půdy a plodin</a:t>
            </a:r>
          </a:p>
          <a:p>
            <a:pPr marL="74295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v chladírenských provozech</a:t>
            </a:r>
          </a:p>
          <a:p>
            <a:pPr marL="13716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71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58264C3-04D3-4823-B126-5BD57AA4292B}"/>
              </a:ext>
            </a:extLst>
          </p:cNvPr>
          <p:cNvSpPr/>
          <p:nvPr/>
        </p:nvSpPr>
        <p:spPr>
          <a:xfrm>
            <a:off x="636104" y="492298"/>
            <a:ext cx="7924801" cy="5996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Další velice častá přidružená výroba je </a:t>
            </a:r>
            <a:r>
              <a:rPr lang="cs-CZ" sz="3200" b="1" dirty="0">
                <a:solidFill>
                  <a:schemeClr val="accent2"/>
                </a:solidFill>
              </a:rPr>
              <a:t>Vinařství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při stříhání a vázání vinné révy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v terénu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v různých klimatických podmínkách (zima, vlhko)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v blízkosti mechanizačních prostředků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při chemickém ošetřování půdy a plodin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ve sklepním hospodářství (vlhko, chlad)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vyplývající z kvašení vína (kysličník uhličitý)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Riziko práce při čištění sudů a cisteren (práce v uzavřeném prostoru)</a:t>
            </a:r>
          </a:p>
          <a:p>
            <a:pPr marL="400050" lv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Další možná rizika práce plynoucí z: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při výrobě různých drobných kovovýrobků</a:t>
            </a:r>
          </a:p>
          <a:p>
            <a:pPr marL="742950" lvl="1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Rizika práce při zpracování dřeva a následné výrobě</a:t>
            </a:r>
          </a:p>
        </p:txBody>
      </p:sp>
    </p:spTree>
    <p:extLst>
      <p:ext uri="{BB962C8B-B14F-4D97-AF65-F5344CB8AC3E}">
        <p14:creationId xmlns:p14="http://schemas.microsoft.com/office/powerpoint/2010/main" val="1604096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3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4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5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146</Words>
  <Application>Microsoft Office PowerPoint</Application>
  <PresentationFormat>Širokoúhlá obrazovka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Fazeta</vt:lpstr>
      <vt:lpstr>Vliv rizika práce na pracovní úrazovost a na celkový stav pracovníků  v zemědělství z pohledu BOZP</vt:lpstr>
      <vt:lpstr>Pracovní zařazení zaměstnance v zemědělské prvovýrobě</vt:lpstr>
      <vt:lpstr>Teď konkrétně k jednotlivým faktorům, které působí na zaměstnance v zemědělské prvovýrobě  Rizikovými faktory jsou zejména faktory    </vt:lpstr>
      <vt:lpstr>Nejčastější faktor, který se vyskytují jak v rostlinné výrobě, živočišné výrobě a také v mechanizaci </vt:lpstr>
      <vt:lpstr>Rizika práce se zemědělskou technikou a dopravními  mechanizmy v rostlinné výrobě  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Poznatky z jednotlivých setkání se zemědělskými zaměstnanci v rámci různých Word shopů, Projektů a následných kulatých stolů, které pořádá OSPZV ČR.</vt:lpstr>
      <vt:lpstr>     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rizika práce na pracovní úrazovost a na celkový stav z pohledu BOZP v zemědělství</dc:title>
  <dc:creator>jaroslav</dc:creator>
  <cp:lastModifiedBy>Irma Procházková</cp:lastModifiedBy>
  <cp:revision>41</cp:revision>
  <cp:lastPrinted>2019-06-11T15:34:09Z</cp:lastPrinted>
  <dcterms:created xsi:type="dcterms:W3CDTF">2019-04-13T09:33:43Z</dcterms:created>
  <dcterms:modified xsi:type="dcterms:W3CDTF">2019-06-21T12:38:15Z</dcterms:modified>
</cp:coreProperties>
</file>