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64" r:id="rId2"/>
  </p:sldMasterIdLst>
  <p:notesMasterIdLst>
    <p:notesMasterId r:id="rId100"/>
  </p:notesMasterIdLst>
  <p:handoutMasterIdLst>
    <p:handoutMasterId r:id="rId101"/>
  </p:handoutMasterIdLst>
  <p:sldIdLst>
    <p:sldId id="256" r:id="rId3"/>
    <p:sldId id="257" r:id="rId4"/>
    <p:sldId id="269" r:id="rId5"/>
    <p:sldId id="270" r:id="rId6"/>
    <p:sldId id="271" r:id="rId7"/>
    <p:sldId id="268" r:id="rId8"/>
    <p:sldId id="272" r:id="rId9"/>
    <p:sldId id="273" r:id="rId10"/>
    <p:sldId id="354" r:id="rId11"/>
    <p:sldId id="355" r:id="rId12"/>
    <p:sldId id="356" r:id="rId13"/>
    <p:sldId id="357" r:id="rId14"/>
    <p:sldId id="258" r:id="rId15"/>
    <p:sldId id="358"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359" r:id="rId35"/>
    <p:sldId id="292" r:id="rId36"/>
    <p:sldId id="293" r:id="rId37"/>
    <p:sldId id="294" r:id="rId38"/>
    <p:sldId id="295" r:id="rId39"/>
    <p:sldId id="296" r:id="rId40"/>
    <p:sldId id="297" r:id="rId41"/>
    <p:sldId id="298" r:id="rId42"/>
    <p:sldId id="361" r:id="rId43"/>
    <p:sldId id="360" r:id="rId44"/>
    <p:sldId id="300" r:id="rId45"/>
    <p:sldId id="302" r:id="rId46"/>
    <p:sldId id="303" r:id="rId47"/>
    <p:sldId id="304" r:id="rId48"/>
    <p:sldId id="362" r:id="rId49"/>
    <p:sldId id="308" r:id="rId50"/>
    <p:sldId id="309" r:id="rId51"/>
    <p:sldId id="310" r:id="rId52"/>
    <p:sldId id="311" r:id="rId53"/>
    <p:sldId id="312" r:id="rId54"/>
    <p:sldId id="363" r:id="rId55"/>
    <p:sldId id="313" r:id="rId56"/>
    <p:sldId id="314" r:id="rId57"/>
    <p:sldId id="364" r:id="rId58"/>
    <p:sldId id="320" r:id="rId59"/>
    <p:sldId id="316" r:id="rId60"/>
    <p:sldId id="317" r:id="rId61"/>
    <p:sldId id="318" r:id="rId62"/>
    <p:sldId id="365" r:id="rId63"/>
    <p:sldId id="321" r:id="rId64"/>
    <p:sldId id="319" r:id="rId65"/>
    <p:sldId id="322" r:id="rId66"/>
    <p:sldId id="323" r:id="rId67"/>
    <p:sldId id="335" r:id="rId68"/>
    <p:sldId id="325" r:id="rId69"/>
    <p:sldId id="326" r:id="rId70"/>
    <p:sldId id="327" r:id="rId71"/>
    <p:sldId id="328" r:id="rId72"/>
    <p:sldId id="329" r:id="rId73"/>
    <p:sldId id="368" r:id="rId74"/>
    <p:sldId id="330" r:id="rId75"/>
    <p:sldId id="331" r:id="rId76"/>
    <p:sldId id="332" r:id="rId77"/>
    <p:sldId id="333" r:id="rId78"/>
    <p:sldId id="334" r:id="rId79"/>
    <p:sldId id="337" r:id="rId80"/>
    <p:sldId id="336" r:id="rId81"/>
    <p:sldId id="338" r:id="rId82"/>
    <p:sldId id="366" r:id="rId83"/>
    <p:sldId id="339" r:id="rId84"/>
    <p:sldId id="340" r:id="rId85"/>
    <p:sldId id="341" r:id="rId86"/>
    <p:sldId id="367" r:id="rId87"/>
    <p:sldId id="342" r:id="rId88"/>
    <p:sldId id="343" r:id="rId89"/>
    <p:sldId id="344" r:id="rId90"/>
    <p:sldId id="345" r:id="rId91"/>
    <p:sldId id="348" r:id="rId92"/>
    <p:sldId id="349" r:id="rId93"/>
    <p:sldId id="350" r:id="rId94"/>
    <p:sldId id="347" r:id="rId95"/>
    <p:sldId id="351" r:id="rId96"/>
    <p:sldId id="352" r:id="rId97"/>
    <p:sldId id="353" r:id="rId98"/>
    <p:sldId id="307" r:id="rId9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0342"/>
    <a:srgbClr val="FADA7A"/>
    <a:srgbClr val="FDF1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301B821-A1FF-4177-AEE7-76D212191A09}">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99" autoAdjust="0"/>
  </p:normalViewPr>
  <p:slideViewPr>
    <p:cSldViewPr>
      <p:cViewPr varScale="1">
        <p:scale>
          <a:sx n="51" d="100"/>
          <a:sy n="51" d="100"/>
        </p:scale>
        <p:origin x="1670"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p>
            <a:fld id="{03170175-C3ED-4C72-B085-79CCCD670CC9}" type="datetimeFigureOut">
              <a:rPr lang="en-US" smtClean="0"/>
              <a:pPr/>
              <a:t>10/10/2017</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p>
            <a:fld id="{92977F1F-E40B-4E53-8E11-28ED506983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p>
            <a:fld id="{2D9FB51A-E05F-4494-ADA5-A77EAE266FCF}" type="datetimeFigureOut">
              <a:rPr lang="en-US" smtClean="0"/>
              <a:pPr/>
              <a:t>10/10/2017</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p>
            <a:pPr lvl="0"/>
            <a:r>
              <a:rPr lang="en-US" noProof="1"/>
              <a:t>Click to edit Master text styles</a:t>
            </a:r>
            <a:endParaRPr lang="en-US"/>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p>
            <a:fld id="{13CD1B0D-083E-4DA2-81AD-16B7E97118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cs-CZ" noProof="0" dirty="0"/>
          </a:p>
        </p:txBody>
      </p:sp>
      <p:sp>
        <p:nvSpPr>
          <p:cNvPr id="4" name="Rectangle 4"/>
          <p:cNvSpPr>
            <a:spLocks noGrp="1"/>
          </p:cNvSpPr>
          <p:nvPr>
            <p:ph type="dt" idx="10"/>
          </p:nvPr>
        </p:nvSpPr>
        <p:spPr/>
        <p:txBody>
          <a:bodyPr/>
          <a:lstStyle/>
          <a:p>
            <a:fld id="{2D9FB51A-E05F-4494-ADA5-A77EAE266FCF}" type="datetimeFigureOut">
              <a:rPr lang="en-US" smtClean="0"/>
              <a:pPr/>
              <a:t>10/10/2017</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cs-CZ" noProof="0" dirty="0"/>
          </a:p>
        </p:txBody>
      </p:sp>
      <p:sp>
        <p:nvSpPr>
          <p:cNvPr id="4" name="Rectangle 4"/>
          <p:cNvSpPr>
            <a:spLocks noGrp="1"/>
          </p:cNvSpPr>
          <p:nvPr>
            <p:ph type="dt" idx="10"/>
          </p:nvPr>
        </p:nvSpPr>
        <p:spPr/>
        <p:txBody>
          <a:bodyPr/>
          <a:lstStyle/>
          <a:p>
            <a:fld id="{2D9FB51A-E05F-4494-ADA5-A77EAE266FCF}" type="datetimeFigureOut">
              <a:rPr lang="en-US" smtClean="0"/>
              <a:pPr/>
              <a:t>10/10/2017</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2</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txBody>
          <a:bodyPr/>
          <a:lstStyle/>
          <a:p>
            <a:endParaRPr lang="en-US"/>
          </a:p>
        </p:txBody>
      </p:sp>
      <p:sp>
        <p:nvSpPr>
          <p:cNvPr id="3" name="Rectangle 3"/>
          <p:cNvSpPr>
            <a:spLocks noGrp="1"/>
          </p:cNvSpPr>
          <p:nvPr>
            <p:ph type="body" idx="1"/>
          </p:nvPr>
        </p:nvSpPr>
        <p:spPr/>
        <p:txBody>
          <a:bodyPr/>
          <a:lstStyle/>
          <a:p>
            <a:endParaRPr lang="cs-CZ" noProof="0" dirty="0"/>
          </a:p>
        </p:txBody>
      </p:sp>
      <p:sp>
        <p:nvSpPr>
          <p:cNvPr id="4" name="Rectangle 4"/>
          <p:cNvSpPr>
            <a:spLocks noGrp="1"/>
          </p:cNvSpPr>
          <p:nvPr>
            <p:ph type="dt" idx="10"/>
          </p:nvPr>
        </p:nvSpPr>
        <p:spPr/>
        <p:txBody>
          <a:bodyPr/>
          <a:lstStyle/>
          <a:p>
            <a:fld id="{2D9FB51A-E05F-4494-ADA5-A77EAE266FCF}" type="datetimeFigureOut">
              <a:rPr lang="en-US" smtClean="0"/>
              <a:pPr/>
              <a:t>10/10/2017</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3CD1B0D-083E-4DA2-81AD-16B7E971189E}" type="slidenum">
              <a:rPr lang="en-US" smtClean="0"/>
              <a:pPr/>
              <a:t>13</a:t>
            </a:fld>
            <a:endParaRPr lang="en-US"/>
          </a:p>
        </p:txBody>
      </p:sp>
      <p:sp>
        <p:nvSpPr>
          <p:cNvPr id="7" name="Rectangle 7"/>
          <p:cNvSpPr>
            <a:spLocks noGrp="1"/>
          </p:cNvSpPr>
          <p:nvPr>
            <p:ph type="hdr" sz="quarter" idx="13"/>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3CD1B0D-083E-4DA2-81AD-16B7E971189E}" type="slidenum">
              <a:rPr lang="en-US" smtClean="0"/>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3CD1B0D-083E-4DA2-81AD-16B7E971189E}" type="slidenum">
              <a:rPr lang="en-US" smtClean="0"/>
              <a:pPr/>
              <a:t>68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29" name="Title 28"/>
          <p:cNvSpPr>
            <a:spLocks noGrp="1"/>
          </p:cNvSpPr>
          <p:nvPr>
            <p:ph type="ctrTitle"/>
          </p:nvPr>
        </p:nvSpPr>
        <p:spPr>
          <a:xfrm>
            <a:off x="381000" y="4853411"/>
            <a:ext cx="8458200" cy="1222375"/>
          </a:xfrm>
        </p:spPr>
        <p:txBody>
          <a:bodyPr anchor="t"/>
          <a:lstStyle/>
          <a:p>
            <a:r>
              <a:rPr lang="cs-CZ"/>
              <a:t>Klepnutím lze upravit styl předlohy nadpisů.</a:t>
            </a:r>
            <a:endParaRPr lang="en-US" dirty="0"/>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dirty="0"/>
          </a:p>
        </p:txBody>
      </p:sp>
      <p:sp>
        <p:nvSpPr>
          <p:cNvPr id="16" name="Date Placeholder 15"/>
          <p:cNvSpPr>
            <a:spLocks noGrp="1"/>
          </p:cNvSpPr>
          <p:nvPr>
            <p:ph type="dt" sz="half" idx="10"/>
          </p:nvPr>
        </p:nvSpPr>
        <p:spPr/>
        <p:txBody>
          <a:bodyPr/>
          <a:lstStyle/>
          <a:p>
            <a:fld id="{2B10AB5E-65B2-470F-A90D-8944CCF2250D}" type="datetime2">
              <a:rPr lang="en-US" smtClean="0"/>
              <a:pPr/>
              <a:t>Tuesday, October 10, 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cs-CZ"/>
              <a:t>Klepnutím lze upravit styl předlohy nadpisů.</a:t>
            </a:r>
            <a:endParaRPr lang="en-US"/>
          </a:p>
        </p:txBody>
      </p:sp>
      <p:sp>
        <p:nvSpPr>
          <p:cNvPr id="27" name="Content Placeholder 26"/>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5" name="Date Placeholder 24"/>
          <p:cNvSpPr>
            <a:spLocks noGrp="1"/>
          </p:cNvSpPr>
          <p:nvPr>
            <p:ph type="dt" sz="half" idx="10"/>
          </p:nvPr>
        </p:nvSpPr>
        <p:spPr/>
        <p:txBody>
          <a:bodyPr/>
          <a:lstStyle/>
          <a:p>
            <a:fld id="{B5F4066D-E18E-46CA-ADDB-DC7D9F287FCD}" type="datetime2">
              <a:rPr lang="en-US" smtClean="0"/>
              <a:pPr/>
              <a:t>Tuesday, October 10, 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cs-CZ"/>
              <a:t>Klepnutím lze upravit styl předlohy nadpisů.</a:t>
            </a:r>
            <a:endParaRPr lang="en-US" dirty="0"/>
          </a:p>
        </p:txBody>
      </p:sp>
      <p:sp>
        <p:nvSpPr>
          <p:cNvPr id="12" name="Date Placeholder 11"/>
          <p:cNvSpPr>
            <a:spLocks noGrp="1"/>
          </p:cNvSpPr>
          <p:nvPr>
            <p:ph type="dt" sz="half" idx="10"/>
          </p:nvPr>
        </p:nvSpPr>
        <p:spPr/>
        <p:txBody>
          <a:bodyPr/>
          <a:lstStyle/>
          <a:p>
            <a:fld id="{8E2E5AB2-AD30-4274-ADEE-77A916493B5C}" type="datetime2">
              <a:rPr lang="en-US" smtClean="0"/>
              <a:pPr/>
              <a:t>Tuesday, October 10, 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C76396-5064-41C5-A285-015EE0047001}" type="datetime2">
              <a:rPr lang="en-US" smtClean="0"/>
              <a:pPr/>
              <a:t>Tuesday, October 10, 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A2BDD-D331-44F0-96AA-4FB4ED4970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cs-CZ" noProof="1"/>
              <a:t>Klepnutím lze upravit styl předlohy nadpisů.</a:t>
            </a:r>
            <a:endParaRPr lang="en-US" dirty="0"/>
          </a:p>
        </p:txBody>
      </p:sp>
      <p:sp>
        <p:nvSpPr>
          <p:cNvPr id="3" name="Rectangle 3"/>
          <p:cNvSpPr>
            <a:spLocks noGrp="1"/>
          </p:cNvSpPr>
          <p:nvPr>
            <p:ph sz="half" idx="1"/>
          </p:nvPr>
        </p:nvSpPr>
        <p:spPr>
          <a:xfrm>
            <a:off x="457200" y="1600200"/>
            <a:ext cx="4038600" cy="4525963"/>
          </a:xfrm>
        </p:spPr>
        <p:txBody>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endParaRPr lang="en-US"/>
          </a:p>
        </p:txBody>
      </p:sp>
      <p:sp>
        <p:nvSpPr>
          <p:cNvPr id="4" name="Rectangle 4"/>
          <p:cNvSpPr>
            <a:spLocks noGrp="1"/>
          </p:cNvSpPr>
          <p:nvPr>
            <p:ph sz="half" idx="2"/>
          </p:nvPr>
        </p:nvSpPr>
        <p:spPr>
          <a:xfrm>
            <a:off x="4648200" y="1600200"/>
            <a:ext cx="4038600" cy="4525963"/>
          </a:xfrm>
        </p:spPr>
        <p:txBody>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10/10/2017</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Nadpis a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cs-CZ" noProof="1"/>
              <a:t>Klepnutím lze upravit styl předlohy nadpisů.</a:t>
            </a:r>
            <a:endParaRPr lang="en-US" dirty="0"/>
          </a:p>
        </p:txBody>
      </p:sp>
      <p:sp>
        <p:nvSpPr>
          <p:cNvPr id="3" name="Rectangle 3"/>
          <p:cNvSpPr>
            <a:spLocks noGrp="1"/>
          </p:cNvSpPr>
          <p:nvPr>
            <p:ph type="body" idx="1"/>
          </p:nvPr>
        </p:nvSpPr>
        <p:spPr/>
        <p:txBody>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endParaRPr lang="en-US"/>
          </a:p>
        </p:txBody>
      </p:sp>
      <p:sp>
        <p:nvSpPr>
          <p:cNvPr id="4" name="Rectangle 4"/>
          <p:cNvSpPr>
            <a:spLocks noGrp="1"/>
          </p:cNvSpPr>
          <p:nvPr>
            <p:ph type="dt" sz="half" idx="10"/>
          </p:nvPr>
        </p:nvSpPr>
        <p:spPr/>
        <p:txBody>
          <a:bodyPr/>
          <a:lstStyle/>
          <a:p>
            <a:fld id="{F83034B0-3E89-40BA-B086-97296A422E36}" type="datetimeFigureOut">
              <a:rPr lang="en-US" smtClean="0"/>
              <a:pPr/>
              <a:t>10/10/2017</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ColTx" preserve="1">
  <p:cSld name="Nadpis a 2 sloupce textu">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lgn="l">
              <a:defRPr/>
            </a:lvl1pPr>
          </a:lstStyle>
          <a:p>
            <a:r>
              <a:rPr lang="cs-CZ" noProof="1"/>
              <a:t>Klepnutím lze upravit styl předlohy nadpisů.</a:t>
            </a:r>
            <a:endParaRPr lang="en-US" dirty="0"/>
          </a:p>
        </p:txBody>
      </p:sp>
      <p:sp>
        <p:nvSpPr>
          <p:cNvPr id="3" name="Rectangle 3"/>
          <p:cNvSpPr>
            <a:spLocks noGrp="1"/>
          </p:cNvSpPr>
          <p:nvPr>
            <p:ph type="body" sz="half" idx="1"/>
          </p:nvPr>
        </p:nvSpPr>
        <p:spPr>
          <a:xfrm>
            <a:off x="457200" y="1600200"/>
            <a:ext cx="4038600" cy="4525963"/>
          </a:xfrm>
        </p:spPr>
        <p:txBody>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endParaRPr lang="en-US"/>
          </a:p>
        </p:txBody>
      </p:sp>
      <p:sp>
        <p:nvSpPr>
          <p:cNvPr id="4" name="Rectangle 4"/>
          <p:cNvSpPr>
            <a:spLocks noGrp="1"/>
          </p:cNvSpPr>
          <p:nvPr>
            <p:ph type="body" sz="half" idx="2"/>
          </p:nvPr>
        </p:nvSpPr>
        <p:spPr>
          <a:xfrm>
            <a:off x="4648200" y="1600200"/>
            <a:ext cx="4038600" cy="4525963"/>
          </a:xfrm>
        </p:spPr>
        <p:txBody>
          <a:bodyPr/>
          <a:lstStyle/>
          <a:p>
            <a:pPr lvl="0"/>
            <a:r>
              <a:rPr lang="cs-CZ" noProof="1"/>
              <a:t>Klepnutím lze upravit styly předlohy textu.</a:t>
            </a:r>
          </a:p>
          <a:p>
            <a:pPr lvl="1"/>
            <a:r>
              <a:rPr lang="cs-CZ" noProof="1"/>
              <a:t>Druhá úroveň</a:t>
            </a:r>
          </a:p>
          <a:p>
            <a:pPr lvl="2"/>
            <a:r>
              <a:rPr lang="cs-CZ" noProof="1"/>
              <a:t>Třetí úroveň</a:t>
            </a:r>
          </a:p>
          <a:p>
            <a:pPr lvl="3"/>
            <a:r>
              <a:rPr lang="cs-CZ" noProof="1"/>
              <a:t>Čtvrtá úroveň</a:t>
            </a:r>
          </a:p>
          <a:p>
            <a:pPr lvl="4"/>
            <a:r>
              <a:rPr lang="cs-CZ" noProof="1"/>
              <a:t>Pátá úroveň</a:t>
            </a:r>
            <a:endParaRPr lang="en-US"/>
          </a:p>
        </p:txBody>
      </p:sp>
      <p:sp>
        <p:nvSpPr>
          <p:cNvPr id="5" name="Rectangle 5"/>
          <p:cNvSpPr>
            <a:spLocks noGrp="1"/>
          </p:cNvSpPr>
          <p:nvPr>
            <p:ph type="dt" sz="half" idx="10"/>
          </p:nvPr>
        </p:nvSpPr>
        <p:spPr/>
        <p:txBody>
          <a:bodyPr/>
          <a:lstStyle/>
          <a:p>
            <a:fld id="{F83034B0-3E89-40BA-B086-97296A422E36}" type="datetimeFigureOut">
              <a:rPr lang="en-US" smtClean="0"/>
              <a:pPr/>
              <a:t>10/10/2017</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1D24C974-5669-4F4D-B5F7-AEFAF0EB8F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a:defRPr sz="1200">
                <a:solidFill>
                  <a:schemeClr val="accent1">
                    <a:shade val="75000"/>
                  </a:schemeClr>
                </a:solidFill>
              </a:defRPr>
            </a:lvl1pPr>
          </a:lstStyle>
          <a:p>
            <a:pPr algn="l"/>
            <a:fld id="{4C8A7A92-D244-4C94-97DC-00C50A8E32A7}" type="datetime2">
              <a:rPr lang="en-US" smtClean="0"/>
              <a:pPr algn="l"/>
              <a:t>Tuesday, October 10, 2017</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a:defRPr sz="1200">
                <a:solidFill>
                  <a:schemeClr val="accent1">
                    <a:shade val="75000"/>
                  </a:schemeClr>
                </a:solidFill>
              </a:defRPr>
            </a:lvl1pPr>
          </a:lstStyle>
          <a:p>
            <a:pPr algn="r"/>
            <a:endParaRPr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a:defRPr sz="1200">
                <a:solidFill>
                  <a:schemeClr val="accent1">
                    <a:shade val="75000"/>
                  </a:schemeClr>
                </a:solidFill>
              </a:defRPr>
            </a:lvl1pPr>
          </a:lstStyle>
          <a:p>
            <a:fld id="{CF7A2BDD-D331-44F0-96AA-4FB4ED497064}" type="slidenum">
              <a:rPr lang="en-US" smtClean="0">
                <a:solidFill>
                  <a:schemeClr val="accent1">
                    <a:shade val="75000"/>
                  </a:schemeClr>
                </a:solidFill>
              </a:rPr>
              <a:pPr/>
              <a:t>‹#›</a:t>
            </a:fld>
            <a:endParaRPr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cs-CZ"/>
              <a:t>Klepnutím lze upravit styl předlohy nadpisů.</a:t>
            </a:r>
            <a:endParaRPr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Lst>
  <p:txStyles>
    <p:titleStyle>
      <a:lvl1pPr algn="l" rtl="0" eaLnBrk="1" latinLnBrk="0" hangingPunct="1">
        <a:spcBef>
          <a:spcPct val="0"/>
        </a:spcBef>
        <a:buNone/>
        <a:defRPr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sz="1400" kern="1200" baseline="0">
          <a:solidFill>
            <a:schemeClr val="tx2"/>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NV361-07.pdf" TargetMode="External"/><Relationship Id="rId2" Type="http://schemas.openxmlformats.org/officeDocument/2006/relationships/hyperlink" Target="p&#345;.3tab5NV361.doc"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Citovan&#233;%20R%20a%20H%20v&#283;ty.doc" TargetMode="Externa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9_13_nov361.pdf"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hyperlink" Target="Citovan&#233;%20R%20a%20H%20v&#283;ty.doc" TargetMode="Externa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272_011%20HLUK.doc" TargetMode="Externa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hyperlink" Target="Neionz&#225;&#345;.rtf" TargetMode="Externa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hyperlink" Target="BETtab1.doc" TargetMode="External"/><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a:xfrm>
            <a:off x="179512" y="1628800"/>
            <a:ext cx="8458200" cy="1222375"/>
          </a:xfrm>
        </p:spPr>
        <p:txBody>
          <a:bodyPr>
            <a:normAutofit fontScale="90000"/>
          </a:bodyPr>
          <a:lstStyle/>
          <a:p>
            <a:r>
              <a:rPr lang="cs-CZ" sz="3600" kern="1200" cap="all" baseline="0" dirty="0">
                <a:solidFill>
                  <a:schemeClr val="tx2"/>
                </a:solidFill>
                <a:effectLst>
                  <a:reflection blurRad="12700" stA="48000" endA="300" endPos="55000" dir="5400000" sy="-90000" algn="bl" rotWithShape="0"/>
                </a:effectLst>
                <a:latin typeface="+mj-lt"/>
                <a:ea typeface="+mj-ea"/>
                <a:cs typeface="+mj-cs"/>
              </a:rPr>
              <a:t>     </a:t>
            </a:r>
            <a:r>
              <a:rPr lang="cs-CZ" sz="6700" b="1" kern="1200" cap="all" baseline="0" dirty="0">
                <a:solidFill>
                  <a:srgbClr val="0070C0"/>
                </a:solidFill>
                <a:effectLst>
                  <a:reflection blurRad="12700" stA="48000" endA="300" endPos="55000" dir="5400000" sy="-90000" algn="bl" rotWithShape="0"/>
                </a:effectLst>
                <a:latin typeface="+mj-lt"/>
                <a:ea typeface="+mj-ea"/>
                <a:cs typeface="+mj-cs"/>
              </a:rPr>
              <a:t>kategorizace  prací</a:t>
            </a:r>
            <a:br>
              <a:rPr lang="cs-CZ" sz="6700" kern="1200" cap="all" baseline="0" dirty="0">
                <a:solidFill>
                  <a:srgbClr val="FF0000"/>
                </a:solidFill>
                <a:effectLst>
                  <a:reflection blurRad="12700" stA="48000" endA="300" endPos="55000" dir="5400000" sy="-90000" algn="bl" rotWithShape="0"/>
                </a:effectLst>
                <a:latin typeface="+mj-lt"/>
                <a:ea typeface="+mj-ea"/>
                <a:cs typeface="+mj-cs"/>
              </a:rPr>
            </a:br>
            <a:br>
              <a:rPr lang="cs-CZ" dirty="0"/>
            </a:br>
            <a:br>
              <a:rPr lang="cs-CZ" dirty="0"/>
            </a:br>
            <a:r>
              <a:rPr lang="cs-CZ"/>
              <a:t>                                </a:t>
            </a:r>
            <a:r>
              <a:rPr lang="cs-CZ" sz="7300">
                <a:solidFill>
                  <a:srgbClr val="0070C0"/>
                </a:solidFill>
              </a:rPr>
              <a:t>2015</a:t>
            </a:r>
            <a:endParaRPr lang="cs-CZ" sz="7300"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116632"/>
            <a:ext cx="8686800" cy="6552728"/>
          </a:xfrm>
        </p:spPr>
        <p:txBody>
          <a:bodyPr>
            <a:no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 39</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Rizikové práce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(1) Rizikovou prací, kterou se pro účely tohoto zákona rozumí práce, při níž je nebezpečí vzniku nemoci z povolání nebo jiné nemoci související s prací, je práce zařazená do </a:t>
            </a:r>
            <a:r>
              <a:rPr lang="cs-CZ" sz="28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kategorie třetí a čtvrté a dále práce zařazená do kategorie druhé, o níž takto rozhodne příslušný orgán ochrany veřejného zdraví</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nebo tak stanoví zvláštní právní předpis 33a).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Zaměstnavatel, na jehož pracovištích jsou vykonávány rizikové práce, je povinen</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476672"/>
            <a:ext cx="8686800" cy="6192688"/>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zabezpečit neprodleně mimořádná měření faktorů pracovních podmínek, pokud o ně požádá zařízení vykonávající pracovnělékařské služby nebo pokud tak stanoví rozhodnutím příslušný orgán ochrany veřejného zdraví,</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zjistit příčinu překročení limitních hodnot ukazatelů biologických expozičních testů a zabezpečit její odstranění; neprodleně informovat o těchto skutečnostech zaměstnance</a:t>
            </a:r>
            <a:endParaRPr lang="cs-CZ"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476672"/>
            <a:ext cx="8686800" cy="5603453"/>
          </a:xfrm>
        </p:spPr>
        <p:txBody>
          <a:bodyPr>
            <a:normAutofit fontScale="85000" lnSpcReduction="2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(3) Překročení limitních hodnot ukazatelů biologických expozičních testů sdělí zaměstnavateli zařízení vykonávající pracovnělékařské služby. Přitom je povinno dodržet mlčenlivost o výsledcích testů jednotlivých zaměstnanců. Při hodnocení míry expozice zaměstnanců faktory pracovních podmínek pomocí biologických expozičních testů provede poskytovatel zdravotních služeb odběr biologického materiálu za podmínek upravených prováděcím právním předpisem.</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(4) Limitní hodnoty ukazatelů biologických expozičních testů a podmínky jejich provedení upraví prováděcí právní předpis.</a:t>
            </a:r>
          </a:p>
          <a:p>
            <a:pPr>
              <a:buNone/>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cs-CZ" sz="3600" kern="1200" cap="all" baseline="0" dirty="0">
                <a:solidFill>
                  <a:schemeClr val="tx2"/>
                </a:solidFill>
                <a:effectLst>
                  <a:reflection blurRad="12700" stA="48000" endA="300" endPos="55000" dir="5400000" sy="-90000" algn="bl" rotWithShape="0"/>
                </a:effectLst>
                <a:latin typeface="+mj-lt"/>
                <a:ea typeface="+mj-ea"/>
                <a:cs typeface="+mj-cs"/>
              </a:rPr>
              <a:t>            </a:t>
            </a:r>
            <a:r>
              <a:rPr lang="cs-CZ" sz="3600" b="1" kern="1200" cap="all" baseline="0" dirty="0">
                <a:solidFill>
                  <a:schemeClr val="bg2">
                    <a:lumMod val="50000"/>
                  </a:schemeClr>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rPr>
              <a:t>Vyhláška  432/2003 </a:t>
            </a:r>
            <a:r>
              <a:rPr lang="cs-CZ" sz="3600" b="1" kern="1200" cap="all" baseline="0" dirty="0" err="1">
                <a:solidFill>
                  <a:schemeClr val="bg2">
                    <a:lumMod val="50000"/>
                  </a:schemeClr>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rPr>
              <a:t>sB.</a:t>
            </a:r>
            <a:r>
              <a:rPr lang="cs-CZ" sz="3600" b="1" kern="1200" cap="all" baseline="0" dirty="0">
                <a:solidFill>
                  <a:schemeClr val="bg2">
                    <a:lumMod val="50000"/>
                  </a:schemeClr>
                </a:solidFill>
                <a:effectLst>
                  <a:outerShdw blurRad="38100" dist="38100" dir="2700000" algn="tl">
                    <a:srgbClr val="000000">
                      <a:alpha val="43137"/>
                    </a:srgbClr>
                  </a:outerShdw>
                  <a:reflection blurRad="12700" stA="48000" endA="300" endPos="55000" dir="5400000" sy="-90000" algn="bl" rotWithShape="0"/>
                </a:effectLst>
                <a:latin typeface="+mj-lt"/>
                <a:ea typeface="+mj-ea"/>
                <a:cs typeface="+mj-cs"/>
              </a:rPr>
              <a:t>  </a:t>
            </a:r>
            <a:endParaRPr lang="cs-CZ" b="1" dirty="0">
              <a:solidFill>
                <a:schemeClr val="bg2">
                  <a:lumMod val="50000"/>
                </a:schemeClr>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Rectangle 3"/>
          <p:cNvSpPr>
            <a:spLocks noGrp="1"/>
          </p:cNvSpPr>
          <p:nvPr>
            <p:ph type="body" idx="1"/>
          </p:nvPr>
        </p:nvSpPr>
        <p:spPr>
          <a:xfrm>
            <a:off x="457200" y="1268761"/>
            <a:ext cx="8686800" cy="5589240"/>
          </a:xfrm>
        </p:spPr>
        <p:txBody>
          <a:bodyPr>
            <a:normAutofit lnSpcReduction="10000"/>
          </a:bodyPr>
          <a:lstStyle/>
          <a:p>
            <a:pPr>
              <a:buNone/>
            </a:pPr>
            <a:r>
              <a:rPr lang="cs-CZ" sz="2800" dirty="0">
                <a:effectLst>
                  <a:outerShdw blurRad="38100" dist="38100" dir="2700000" algn="tl">
                    <a:srgbClr val="000000">
                      <a:alpha val="43137"/>
                    </a:srgbClr>
                  </a:outerShdw>
                </a:effectLst>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kterou se stanoví podmínky pro zařazování prací do kategorií, limitní hodnoty ukazatelů biologických expozičních testů, podmínky odběru biologického materiálu pro provádění biologických expozičních testů a náležitosti hlášení prací s azbestem a biologickými  činiteli.</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b="1" dirty="0">
                <a:solidFill>
                  <a:srgbClr val="FF0000"/>
                </a:solidFill>
                <a:effectLst>
                  <a:outerShdw blurRad="38100" dist="38100" dir="2700000" algn="tl">
                    <a:srgbClr val="000000">
                      <a:alpha val="43137"/>
                    </a:srgbClr>
                  </a:outerShdw>
                </a:effectLst>
                <a:latin typeface="Arial" pitchFamily="34" charset="0"/>
                <a:cs typeface="Arial" pitchFamily="34" charset="0"/>
              </a:rPr>
              <a:t>Novelizována  </a:t>
            </a:r>
            <a:r>
              <a:rPr lang="cs-CZ" sz="2800" b="1" dirty="0" err="1">
                <a:solidFill>
                  <a:srgbClr val="FF0000"/>
                </a:solidFill>
                <a:effectLst>
                  <a:outerShdw blurRad="38100" dist="38100" dir="2700000" algn="tl">
                    <a:srgbClr val="000000">
                      <a:alpha val="43137"/>
                    </a:srgbClr>
                  </a:outerShdw>
                </a:effectLst>
                <a:latin typeface="Arial" pitchFamily="34" charset="0"/>
                <a:cs typeface="Arial" pitchFamily="34" charset="0"/>
              </a:rPr>
              <a:t>Vyhl</a:t>
            </a:r>
            <a:r>
              <a:rPr lang="cs-CZ" sz="2800" b="1" dirty="0">
                <a:solidFill>
                  <a:srgbClr val="FF0000"/>
                </a:solidFill>
                <a:effectLst>
                  <a:outerShdw blurRad="38100" dist="38100" dir="2700000" algn="tl">
                    <a:srgbClr val="000000">
                      <a:alpha val="43137"/>
                    </a:srgbClr>
                  </a:outerShdw>
                </a:effectLst>
                <a:latin typeface="Arial" pitchFamily="34" charset="0"/>
                <a:cs typeface="Arial" pitchFamily="34" charset="0"/>
              </a:rPr>
              <a:t>. č. 107/2013 Sb.  ze dne 22. dubna 2013, která nabyla účinnosti dnem 1. května 2013. Další novely: 181/2015 Sb. a 240/2015 Sb.</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Novela 107 nahrazuje přílohy č. 1. a 2.  novým zněním, později pozměněným dalšími novelami.</a:t>
            </a:r>
          </a:p>
          <a:p>
            <a:pPr>
              <a:buNone/>
            </a:pPr>
            <a:endParaRPr lang="cs-CZ" dirty="0"/>
          </a:p>
          <a:p>
            <a:pPr>
              <a:buNone/>
            </a:pPr>
            <a:endParaRPr lang="cs-CZ" sz="51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323528" y="260648"/>
            <a:ext cx="8280920" cy="4401205"/>
          </a:xfrm>
          <a:prstGeom prst="rect">
            <a:avLst/>
          </a:prstGeom>
        </p:spPr>
        <p:txBody>
          <a:bodyPr wrap="square">
            <a:spAutoFit/>
          </a:bodyPr>
          <a:lstStyle/>
          <a:p>
            <a:pPr>
              <a:buNone/>
            </a:pPr>
            <a:r>
              <a:rPr lang="cs-CZ" sz="2800" dirty="0">
                <a:effectLst>
                  <a:outerShdw blurRad="38100" dist="38100" dir="2700000" algn="tl">
                    <a:srgbClr val="000000">
                      <a:alpha val="43137"/>
                    </a:srgbClr>
                  </a:outerShdw>
                </a:effectLst>
                <a:latin typeface="Arial" pitchFamily="34" charset="0"/>
                <a:cs typeface="Arial" pitchFamily="34" charset="0"/>
              </a:rPr>
              <a:t>                                      § 1</a:t>
            </a:r>
          </a:p>
          <a:p>
            <a:pPr>
              <a:buNone/>
            </a:pPr>
            <a:r>
              <a:rPr lang="cs-CZ" sz="2800" dirty="0">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effectLst>
                  <a:outerShdw blurRad="38100" dist="38100" dir="2700000" algn="tl">
                    <a:srgbClr val="000000">
                      <a:alpha val="43137"/>
                    </a:srgbClr>
                  </a:outerShdw>
                </a:effectLst>
                <a:latin typeface="Arial" pitchFamily="34" charset="0"/>
                <a:cs typeface="Arial" pitchFamily="34" charset="0"/>
              </a:rPr>
              <a:t>                             Předmět úpravy</a:t>
            </a:r>
          </a:p>
          <a:p>
            <a:pPr>
              <a:buNone/>
            </a:pPr>
            <a:r>
              <a:rPr lang="cs-CZ" sz="2800" dirty="0">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(1) Tato vyhláška zapracovává předpisy Evropské unie 1) a stanoví kritéria, faktory a limity pro zařazování prací do kategorií, limitní hodnoty ukazatelů biologických expozičních testů,a náležitosti hlášení prací s azbestem a biologickými činiteli.</a:t>
            </a:r>
            <a:endParaRPr lang="cs-CZ" sz="2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23528" y="404664"/>
            <a:ext cx="8686800" cy="5747469"/>
          </a:xfrm>
        </p:spPr>
        <p:txBody>
          <a:bodyPr>
            <a:normAutofit/>
          </a:bodyPr>
          <a:lstStyle/>
          <a:p>
            <a:pPr>
              <a:buNone/>
            </a:pPr>
            <a:r>
              <a:rPr lang="cs-CZ" sz="2800" dirty="0">
                <a:solidFill>
                  <a:schemeClr val="tx1"/>
                </a:solidFill>
                <a:latin typeface="Arial" pitchFamily="34" charset="0"/>
                <a:cs typeface="Arial" pitchFamily="34" charset="0"/>
              </a:rPr>
              <a:t>(</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Faktorem se pro účely této vyhlášky rozumí fyzikální, chemické a biologické činitele, prach, fyzická zátěž, zátěž teplem a chladem, psychická a zraková zátěž a další faktory, které mohou mít nebo mají vliv na zdraví.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(3) Kritéria, faktory a limity pro zařazování prací do kategorií upravuje příloha č. 1. Limitní hodnoty biologických expozičních testů a podmínky odběru biologického materiálu pro provádění biologických expozičních testů upravuje příloha č. 2.</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408712"/>
          </a:xfrm>
        </p:spPr>
        <p:txBody>
          <a:bodyPr>
            <a:normAutofit fontScale="25000" lnSpcReduction="20000"/>
          </a:bodyPr>
          <a:lstStyle/>
          <a:p>
            <a:pPr>
              <a:buNone/>
            </a:pPr>
            <a:r>
              <a:rPr lang="cs-CZ" sz="4500" dirty="0">
                <a:effectLst>
                  <a:outerShdw blurRad="38100" dist="38100" dir="2700000" algn="tl">
                    <a:srgbClr val="000000">
                      <a:alpha val="43137"/>
                    </a:srgbClr>
                  </a:outerShdw>
                </a:effectLst>
                <a:latin typeface="Arial" pitchFamily="34" charset="0"/>
                <a:cs typeface="Arial" pitchFamily="34" charset="0"/>
              </a:rPr>
              <a:t>                                                                                                       </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2</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(k §37 zákona)</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(1) Zařazení práce do kategorie vyjadřuje souhrnné hodnocení úrovně zátěže faktory rozhodujícími ze zdravotního hlediska o kvalitě pracovních podmínek.</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(2) Při zařazování prací do kategorií se ve smyslu § 37 odst. 3 písm. e) zákona stanoví kategorie rozhodujících faktorů v charakteristické směně. Za rozhodující faktory se považují faktory, které při dané práci podle současné úrovně vědeckého poznání mohou významně ovlivňovat nebo ovlivňují zdraví. </a:t>
            </a:r>
            <a:endParaRPr lang="cs-CZ" sz="112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51520" y="188640"/>
            <a:ext cx="8686800" cy="6539557"/>
          </a:xfrm>
        </p:spPr>
        <p:txBody>
          <a:bodyPr>
            <a:normAutofit fontScale="55000" lnSpcReduction="20000"/>
          </a:bodyPr>
          <a:lstStyle/>
          <a:p>
            <a:pPr>
              <a:buNone/>
            </a:pPr>
            <a:r>
              <a:rPr lang="cs-CZ" sz="96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rPr>
              <a:t>Při zařazení jednotlivých faktorů do kategorie práce se do návrhu podle § 37 odst. 3 písm. e) zákona uvede zařazení práce s jednotlivými rozhodujícími faktory podle přílohy č. 1 v charakteristické směně.</a:t>
            </a:r>
          </a:p>
          <a:p>
            <a:pPr>
              <a:buNone/>
            </a:pPr>
            <a:r>
              <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rPr>
              <a:t>    Za charakteristickou směnu se pokládá směna, která probíhá za obvyklých provozních podmínek, při níž doba výkonu práce s jednotlivými rozhodujícími faktory v daném časovém úseku odpovídá celoročně nebo v rozhodujícím období skutečné míře zátěže těmto faktorům. </a:t>
            </a:r>
            <a:r>
              <a:rPr lang="cs-CZ" sz="5100" b="1" dirty="0">
                <a:solidFill>
                  <a:srgbClr val="C00000"/>
                </a:solidFill>
                <a:effectLst>
                  <a:outerShdw blurRad="38100" dist="38100" dir="2700000" algn="tl">
                    <a:srgbClr val="000000">
                      <a:alpha val="43137"/>
                    </a:srgbClr>
                  </a:outerShdw>
                </a:effectLst>
                <a:latin typeface="Arial" pitchFamily="34" charset="0"/>
                <a:cs typeface="Arial" pitchFamily="34" charset="0"/>
              </a:rPr>
              <a:t>Pro účely hodnocení faktorů celková fyzická zátěž, lokální svalová zátěž, ruční manipulace s břemenem a hodnocení pracovních poloh, se za </a:t>
            </a:r>
            <a:r>
              <a:rPr lang="cs-CZ" sz="5100" b="1" dirty="0" err="1">
                <a:solidFill>
                  <a:srgbClr val="C00000"/>
                </a:solidFill>
                <a:effectLst>
                  <a:outerShdw blurRad="38100" dist="38100" dir="2700000" algn="tl">
                    <a:srgbClr val="000000">
                      <a:alpha val="43137"/>
                    </a:srgbClr>
                  </a:outerShdw>
                </a:effectLst>
                <a:latin typeface="Arial" pitchFamily="34" charset="0"/>
                <a:cs typeface="Arial" pitchFamily="34" charset="0"/>
              </a:rPr>
              <a:t>charakteris</a:t>
            </a:r>
            <a:r>
              <a:rPr lang="cs-CZ" sz="5100" b="1"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5100" b="1" dirty="0" err="1">
                <a:solidFill>
                  <a:srgbClr val="C00000"/>
                </a:solidFill>
                <a:effectLst>
                  <a:outerShdw blurRad="38100" dist="38100" dir="2700000" algn="tl">
                    <a:srgbClr val="000000">
                      <a:alpha val="43137"/>
                    </a:srgbClr>
                  </a:outerShdw>
                </a:effectLst>
                <a:latin typeface="Arial" pitchFamily="34" charset="0"/>
                <a:cs typeface="Arial" pitchFamily="34" charset="0"/>
              </a:rPr>
              <a:t>tickou</a:t>
            </a:r>
            <a:r>
              <a:rPr lang="cs-CZ" sz="5100" b="1" dirty="0">
                <a:solidFill>
                  <a:srgbClr val="C00000"/>
                </a:solidFill>
                <a:effectLst>
                  <a:outerShdw blurRad="38100" dist="38100" dir="2700000" algn="tl">
                    <a:srgbClr val="000000">
                      <a:alpha val="43137"/>
                    </a:srgbClr>
                  </a:outerShdw>
                </a:effectLst>
                <a:latin typeface="Arial" pitchFamily="34" charset="0"/>
                <a:cs typeface="Arial" pitchFamily="34" charset="0"/>
              </a:rPr>
              <a:t> směnu považuje průměrná směna, upravená zvláštním právním předpisem</a:t>
            </a:r>
            <a:r>
              <a:rPr lang="cs-CZ" sz="4500" b="1"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2500" b="1" dirty="0">
                <a:solidFill>
                  <a:srgbClr val="C00000"/>
                </a:solidFill>
                <a:effectLst>
                  <a:outerShdw blurRad="38100" dist="38100" dir="2700000" algn="tl">
                    <a:srgbClr val="000000">
                      <a:alpha val="43137"/>
                    </a:srgbClr>
                  </a:outerShdw>
                </a:effectLst>
                <a:latin typeface="Arial" pitchFamily="34" charset="0"/>
                <a:cs typeface="Arial" pitchFamily="34" charset="0"/>
              </a:rPr>
              <a:t>10) </a:t>
            </a:r>
            <a:r>
              <a:rPr lang="cs-CZ" sz="2500" b="1" i="1" dirty="0">
                <a:solidFill>
                  <a:srgbClr val="C00000"/>
                </a:solidFill>
                <a:effectLst>
                  <a:outerShdw blurRad="38100" dist="38100" dir="2700000" algn="tl">
                    <a:srgbClr val="000000">
                      <a:alpha val="43137"/>
                    </a:srgbClr>
                  </a:outerShdw>
                </a:effectLst>
                <a:latin typeface="Arial" pitchFamily="34" charset="0"/>
                <a:cs typeface="Arial" pitchFamily="34" charset="0"/>
              </a:rPr>
              <a:t>(NV 361/2007 Sb.)</a:t>
            </a:r>
            <a:endParaRPr lang="cs-CZ" sz="25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79512" y="260648"/>
            <a:ext cx="8964488" cy="6408712"/>
          </a:xfrm>
        </p:spPr>
        <p:txBody>
          <a:bodyPr>
            <a:no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(3) Při zařazování prací do kategorií se bere v úvahu vzájemné ovlivňování účinků jednotlivých faktorů, pokud je toto ovlivňování na podkladě současných vědeckých poznatků známé.</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 3</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(1) Ve smyslu § 2 se za práce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 kategorie první považují práce, při nichž podle   současného poznání není pravděpodobný nepříznivý vliv na zdraví,</a:t>
            </a:r>
          </a:p>
          <a:p>
            <a:pPr>
              <a:buNone/>
            </a:pPr>
            <a:r>
              <a:rPr lang="cs-CZ" sz="2800" dirty="0">
                <a:solidFill>
                  <a:schemeClr val="tx1"/>
                </a:solidFill>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kategorie druhé považují práce, při nichž podle současné úrovně poznání lze očekávat jejich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nepříznivý vliv na zdraví jen výjimečně</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cs-CZ" sz="2800" dirty="0">
                <a:solidFill>
                  <a:schemeClr val="tx1"/>
                </a:solidFill>
                <a:latin typeface="Arial" pitchFamily="34" charset="0"/>
                <a:cs typeface="Arial" pitchFamily="34" charset="0"/>
              </a:rPr>
              <a:t>   </a:t>
            </a:r>
          </a:p>
          <a:p>
            <a:endParaRPr lang="cs-CZ"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6192688"/>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zejména u vnímavých jedinců, tedy práce, při nichž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nejsou překračovány hygienické limity</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faktorů stanovené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jinými</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právními předpisy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2</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(dále jen "hygienické limity"), a práce naplňující další kritéria pro jejich zařazení do kategorie druhé podle přílohy č. 1, </a:t>
            </a:r>
            <a:r>
              <a:rPr lang="cs-CZ" sz="2800" dirty="0" err="1">
                <a:solidFill>
                  <a:schemeClr val="tx1"/>
                </a:solidFill>
                <a:effectLst>
                  <a:outerShdw blurRad="38100" dist="38100" dir="2700000" algn="tl">
                    <a:srgbClr val="000000">
                      <a:alpha val="43137"/>
                    </a:srgbClr>
                  </a:outerShdw>
                </a:effectLst>
                <a:latin typeface="Arial" pitchFamily="34" charset="0"/>
                <a:cs typeface="Arial" pitchFamily="34" charset="0"/>
              </a:rPr>
              <a:t>přičmž</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expozice fyzických osob, které práce vykonávají (dále jen osob), není spolehlivě snížena technickými opatřeními pod úroveň těchto limitů, a pro zajištění ochrany zdraví osob je proto nezbytné využívat osobní ochranné pracovní prostředky, organizační a jiná ochranná opatření, a dále práce, při nichž se vyskytují opakovaně nemoci z povolání nebo statisticky významně častěji nemoci, jež lze pokládat podle současné úrovně poznání za nemoci související s prací,</a:t>
            </a:r>
            <a:endParaRPr lang="cs-CZ" sz="2800"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p:txBody>
          <a:bodyPr>
            <a:normAutofit fontScale="90000"/>
          </a:bodyPr>
          <a:lstStyle/>
          <a:p>
            <a:r>
              <a:rPr lang="cs-CZ" b="1" dirty="0">
                <a:solidFill>
                  <a:srgbClr val="0070C0"/>
                </a:solidFill>
                <a:effectLst>
                  <a:outerShdw blurRad="50800" dist="38100" algn="l" rotWithShape="0">
                    <a:prstClr val="black">
                      <a:alpha val="40000"/>
                    </a:prstClr>
                  </a:outerShdw>
                  <a:reflection blurRad="12700" stA="48000" endA="300" endPos="55000" dir="5400000" sy="-90000" algn="bl" rotWithShape="0"/>
                </a:effectLst>
              </a:rPr>
              <a:t>právní  základ   -   Zákon 258/2000 SB.</a:t>
            </a:r>
            <a:br>
              <a:rPr lang="cs-CZ" b="1" dirty="0">
                <a:solidFill>
                  <a:srgbClr val="0070C0"/>
                </a:solidFill>
                <a:effectLst>
                  <a:outerShdw blurRad="50800" dist="38100" algn="l" rotWithShape="0">
                    <a:prstClr val="black">
                      <a:alpha val="40000"/>
                    </a:prstClr>
                  </a:outerShdw>
                  <a:reflection blurRad="12700" stA="48000" endA="300" endPos="55000" dir="5400000" sy="-90000" algn="bl" rotWithShape="0"/>
                </a:effectLst>
              </a:rPr>
            </a:br>
            <a:r>
              <a:rPr lang="cs-CZ" b="1" dirty="0">
                <a:solidFill>
                  <a:srgbClr val="0070C0"/>
                </a:solidFill>
                <a:effectLst>
                  <a:outerShdw blurRad="50800" dist="38100" algn="l" rotWithShape="0">
                    <a:prstClr val="black">
                      <a:alpha val="40000"/>
                    </a:prstClr>
                  </a:outerShdw>
                  <a:reflection blurRad="12700" stA="48000" endA="300" endPos="55000" dir="5400000" sy="-90000" algn="bl" rotWithShape="0"/>
                </a:effectLst>
              </a:rPr>
              <a:t>         O  OCHRANĚ  VEŘEJNÉHO  ZDRAVÍ</a:t>
            </a:r>
          </a:p>
        </p:txBody>
      </p:sp>
      <p:sp>
        <p:nvSpPr>
          <p:cNvPr id="6" name="TextovéPole 5"/>
          <p:cNvSpPr txBox="1"/>
          <p:nvPr/>
        </p:nvSpPr>
        <p:spPr>
          <a:xfrm>
            <a:off x="467544" y="1484785"/>
            <a:ext cx="8676456" cy="5262979"/>
          </a:xfrm>
          <a:prstGeom prst="rect">
            <a:avLst/>
          </a:prstGeom>
          <a:noFill/>
        </p:spPr>
        <p:txBody>
          <a:bodyPr wrap="square" rtlCol="0">
            <a:spAutoFit/>
          </a:bodyPr>
          <a:lstStyle/>
          <a:p>
            <a:r>
              <a:rPr lang="cs-CZ" sz="2800" dirty="0">
                <a:latin typeface="Arial" pitchFamily="34" charset="0"/>
                <a:cs typeface="Arial" pitchFamily="34" charset="0"/>
              </a:rPr>
              <a:t>                                      § 37</a:t>
            </a:r>
          </a:p>
          <a:p>
            <a:r>
              <a:rPr lang="cs-CZ" sz="2800" dirty="0">
                <a:latin typeface="Arial" pitchFamily="34" charset="0"/>
                <a:cs typeface="Arial" pitchFamily="34" charset="0"/>
              </a:rPr>
              <a:t>                        </a:t>
            </a:r>
            <a:r>
              <a:rPr lang="cs-CZ" sz="2800" b="1" dirty="0">
                <a:latin typeface="Arial" pitchFamily="34" charset="0"/>
                <a:cs typeface="Arial" pitchFamily="34" charset="0"/>
              </a:rPr>
              <a:t>Kategorizace prací</a:t>
            </a:r>
          </a:p>
          <a:p>
            <a:r>
              <a:rPr lang="cs-CZ" sz="2800" dirty="0">
                <a:latin typeface="Arial" pitchFamily="34" charset="0"/>
                <a:cs typeface="Arial" pitchFamily="34" charset="0"/>
              </a:rPr>
              <a:t> </a:t>
            </a:r>
            <a:r>
              <a:rPr lang="cs-CZ" sz="2800" dirty="0">
                <a:effectLst>
                  <a:outerShdw blurRad="38100" dist="38100" dir="2700000" algn="tl">
                    <a:srgbClr val="000000">
                      <a:alpha val="43137"/>
                    </a:srgbClr>
                  </a:outerShdw>
                </a:effectLst>
                <a:latin typeface="Arial" pitchFamily="34" charset="0"/>
                <a:cs typeface="Arial" pitchFamily="34" charset="0"/>
              </a:rPr>
              <a:t>(1) Podle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míry výskytu faktorů</a:t>
            </a:r>
            <a:r>
              <a:rPr lang="cs-CZ" sz="2800" dirty="0">
                <a:effectLst>
                  <a:outerShdw blurRad="38100" dist="38100" dir="2700000" algn="tl">
                    <a:srgbClr val="000000">
                      <a:alpha val="43137"/>
                    </a:srgbClr>
                  </a:outerShdw>
                </a:effectLst>
                <a:latin typeface="Arial" pitchFamily="34" charset="0"/>
                <a:cs typeface="Arial" pitchFamily="34" charset="0"/>
              </a:rPr>
              <a:t>, které mohou ovlivnit zdraví zaměstnanců, a jejich rizikovosti pro zdraví se práce zařazují do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čtyř kategorií</a:t>
            </a:r>
            <a:r>
              <a:rPr lang="cs-CZ" sz="2800" dirty="0">
                <a:effectLst>
                  <a:outerShdw blurRad="38100" dist="38100" dir="2700000" algn="tl">
                    <a:srgbClr val="000000">
                      <a:alpha val="43137"/>
                    </a:srgbClr>
                  </a:outerShdw>
                </a:effectLst>
                <a:latin typeface="Arial" pitchFamily="34" charset="0"/>
                <a:cs typeface="Arial" pitchFamily="34" charset="0"/>
              </a:rPr>
              <a:t>. Kritéria, faktory a limity pro zařazení prací do kategorií stanoví prováděcí právní předpis; hodnocení rizika a minimální ochranná opatření stanoví zvláštní právní předpis. 33b) Do kategorie se nezařazují práce prováděné na pracovištích staveb prozatímně užívaných ke zkušebnímu provozu, který nepřekročí jeden rok.</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normAutofit fontScale="92500" lnSpcReduction="10000"/>
          </a:bodyPr>
          <a:lstStyle/>
          <a:p>
            <a:pPr>
              <a:buNone/>
            </a:pPr>
            <a:r>
              <a:rPr lang="cs-CZ" sz="3600" dirty="0">
                <a:latin typeface="Arial" pitchFamily="34" charset="0"/>
                <a:cs typeface="Arial" pitchFamily="34" charset="0"/>
              </a:rPr>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kategorie třetí</a:t>
            </a:r>
            <a:r>
              <a:rPr lang="cs-CZ" sz="3000" dirty="0">
                <a:solidFill>
                  <a:schemeClr val="accent3">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považují práce, při nichž jsou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překračovány hygienické limity</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 práce naplňující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další kritéria</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pro zařazení práce do kategorie třetí podle přílohy č. 1, přičemž expozice fyzických osob, které práce vykonávají (dále jen "osob"), není spolehlivě snížena technickými opatřeními pod úroveň těchto limitů, a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pro zajištění ochrany zdraví osob je proto nezbytné využívat osobní ochranné pracovní prostředky, organizační a jiná ochranná opatření</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 dále práce, při nichž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se vyskytují opakovaně nemoci z povolání nebo statisticky významně častěji nemoci, jež lze pokládat podle současné úrovně poznání za nemoci související s prací,</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lstStyle/>
          <a:p>
            <a:pPr>
              <a:buNone/>
            </a:pPr>
            <a:r>
              <a:rPr lang="cs-CZ" dirty="0">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d) kategorie čtvrté považují práce, při nichž je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vysoké riziko ohrožení zdraví</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které nelze zcela vyloučit ani při používání dostupných a použitelných ochranných opatření.</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Kategorie, do které má být práce zařazena podle § 37 odst. 3 písm. c) zákona, se v případě, že jde o práci spojenou s expozicí několika faktorům, stanoví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podle nejméně příznivě hodnoceného faktoru.</a:t>
            </a:r>
          </a:p>
          <a:p>
            <a:pPr>
              <a:buNone/>
            </a:pPr>
            <a:endParaRPr lang="cs-CZ" sz="2800"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408712"/>
          </a:xfrm>
        </p:spPr>
        <p:txBody>
          <a:bodyPr>
            <a:normAutofit fontScale="32500" lnSpcReduction="20000"/>
          </a:bodyPr>
          <a:lstStyle/>
          <a:p>
            <a:pPr>
              <a:buNone/>
            </a:pPr>
            <a:r>
              <a:rPr lang="cs-CZ" dirty="0"/>
              <a:t>                                                                            </a:t>
            </a:r>
            <a:r>
              <a:rPr lang="cs-CZ" sz="7000" dirty="0">
                <a:solidFill>
                  <a:schemeClr val="tx1"/>
                </a:solidFill>
                <a:effectLst>
                  <a:outerShdw blurRad="38100" dist="38100" dir="2700000" algn="tl">
                    <a:srgbClr val="000000">
                      <a:alpha val="43137"/>
                    </a:srgbClr>
                  </a:outerShdw>
                </a:effectLst>
                <a:latin typeface="Arial" pitchFamily="34" charset="0"/>
                <a:cs typeface="Arial" pitchFamily="34" charset="0"/>
              </a:rPr>
              <a:t>§ 4  (K § 39 zákona)</a:t>
            </a:r>
          </a:p>
          <a:p>
            <a:pPr>
              <a:buNone/>
            </a:pPr>
            <a:endParaRPr lang="cs-CZ" dirty="0"/>
          </a:p>
          <a:p>
            <a:pPr>
              <a:buNone/>
            </a:pPr>
            <a:r>
              <a:rPr lang="cs-CZ" dirty="0"/>
              <a:t>              </a:t>
            </a: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Limitní hodnoty ukazatelů biologických expozičních testů a podmínky odběru biologického materiálu pro provedení biologických expozičních testů</a:t>
            </a:r>
          </a:p>
          <a:p>
            <a:pPr>
              <a:buNone/>
            </a:pP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8600" dirty="0">
                <a:solidFill>
                  <a:schemeClr val="tx1"/>
                </a:solidFill>
                <a:effectLst>
                  <a:outerShdw blurRad="38100" dist="38100" dir="2700000" algn="tl">
                    <a:srgbClr val="000000">
                      <a:alpha val="43137"/>
                    </a:srgbClr>
                  </a:outerShdw>
                </a:effectLst>
                <a:latin typeface="Arial" pitchFamily="34" charset="0"/>
                <a:cs typeface="Arial" pitchFamily="34" charset="0"/>
              </a:rPr>
              <a:t>(1) Biologické expoziční testy jsou jedním z prostředků hodnocení expozice skupin osob nebo jednotlivých osob chemickým látkám na základě stanovení vhodných ukazatelů ve vzorcích biologického materiálu, odebraného exponovaným osobám ve vhodnou dobu.</a:t>
            </a:r>
          </a:p>
          <a:p>
            <a:pPr>
              <a:buNone/>
            </a:pPr>
            <a:r>
              <a:rPr lang="cs-CZ" sz="86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8600" dirty="0">
                <a:solidFill>
                  <a:schemeClr val="tx1"/>
                </a:solidFill>
                <a:effectLst>
                  <a:outerShdw blurRad="38100" dist="38100" dir="2700000" algn="tl">
                    <a:srgbClr val="000000">
                      <a:alpha val="43137"/>
                    </a:srgbClr>
                  </a:outerShdw>
                </a:effectLst>
                <a:latin typeface="Arial" pitchFamily="34" charset="0"/>
                <a:cs typeface="Arial" pitchFamily="34" charset="0"/>
              </a:rPr>
              <a:t>(2) Limitní hodnoty ukazatelů biologických expozičních testů, jejichž překročení svědčí o zvýšení expozice chemickým látkám nad hygienicky přípustnou úroveň, a podmínky doby odběrů biologického materiálu pro provádění biologických expozičních testů jsou upraveny v příloze č. 2.</a:t>
            </a:r>
          </a:p>
          <a:p>
            <a:pPr>
              <a:buNone/>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6552728"/>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 5 (K § 41 zákona)</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Náležitosti hlášení prací s azbestem a jiných prací, které mohou být zdrojem expozice azbestu</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Hlášení o provádění prací s azbestem a jiných prací, které mohou být zdrojem expozice azbestu, včetně prací při odstraňování staveb nebo jejich částí, konstrukcí, zařízení, instalací nebo výrobků, jejichž součástí je azbest, musí obsahovat</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obchodní firmu nebo název, identifikační číslo, u právnické osoby a u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podnikající  fyzické osoby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její jméno, příjmení, popřípadě obchodní firmu a místo podnikání,</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79512" y="188640"/>
            <a:ext cx="8686800" cy="5819477"/>
          </a:xfrm>
        </p:spPr>
        <p:txBody>
          <a:bodyPr>
            <a:normAutofit fontScale="85000" lnSpcReduction="1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b) počet exponovaných osob,</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c) místo výkonu prací, jejich povahu, termín započetí prací a pravděpodobnou dobu jejich trvání, druh a množství azbestu, vymezení kontrolovaného pásma a způsob zajištění místa výkonu prací proti vstupu nepovolaných osob,</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d) technologické postupy, které budou používány v zájmu omezení expozice osob prachu azbestu,</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e) technická a organizační opatření k zajištění ochrany zdraví osob vykonávajících práci s azbestem a materiály obsahujícími azbest a jiných osob přítomných na pracovišti a v blízkosti pracoviště, kde dochází nebo může docházet k expozici azbestu,</a:t>
            </a:r>
          </a:p>
          <a:p>
            <a:pPr>
              <a:buNone/>
            </a:pP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6624736"/>
          </a:xfrm>
        </p:spPr>
        <p:txBody>
          <a:bodyPr>
            <a:normAutofit fontScale="70000" lnSpcReduction="20000"/>
          </a:bodyPr>
          <a:lstStyle/>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f) vybavení osob pracujících v kontrolovaném pásmu ochranným pracovním oděvem a osobními ochrannými pracovními prostředky k zamezení expozice azbestu dýchacím ústrojím, místo a způsob jejich ukládání, zajištění jejich čištění, praní a kontroly jejich funkčnosti po použití, popřípadě způsob jejich likvidace,</a:t>
            </a:r>
          </a:p>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g) rozsah a způsob uplatňování režimových opatření, zejména zákazu jídla, pití a kouření v prostorech, kde je nebezpečí expozice azbestu,</a:t>
            </a:r>
          </a:p>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h) způsob manipulace s odpady obsahujícími azbest, popis určených prostředků a způsob technologie jejich sbírání a odstraňování z pracoviště,</a:t>
            </a:r>
          </a:p>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cs-CZ" sz="4000" dirty="0">
                <a:solidFill>
                  <a:srgbClr val="C00000"/>
                </a:solidFill>
                <a:effectLst>
                  <a:outerShdw blurRad="38100" dist="38100" dir="2700000" algn="tl">
                    <a:srgbClr val="000000">
                      <a:alpha val="43137"/>
                    </a:srgbClr>
                  </a:outerShdw>
                </a:effectLst>
                <a:latin typeface="Arial" pitchFamily="34" charset="0"/>
                <a:cs typeface="Arial" pitchFamily="34" charset="0"/>
              </a:rPr>
              <a:t>identifikační údaje poskytovatele pracovnělékařských služeb v rozsahu uvedeném v rozhodnutí o oprávnění k poskytování zdravotních služeb</a:t>
            </a: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None/>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j)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jméno a příjmení a kvalifikace osoby odpovědné za plnění úkolů zaměstnavatele v péči o bezpečnost a ochranu zdraví při práci</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 způsob zajištění kontroly koncentrace azbestu v pracovním ovzduší a způsob zajištění dokumentace o evidenci expozice jednotlivých osob azbestu.</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lnSpcReduction="10000"/>
          </a:bodyPr>
          <a:lstStyle/>
          <a:p>
            <a:pPr>
              <a:buNone/>
            </a:pPr>
            <a:r>
              <a:rPr lang="cs-CZ" dirty="0"/>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6 (K § 41 zákona)</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Náležitosti hlášení o zacházení s biologickými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činiteli</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(1) Hlášení o zacházení s biologickými činiteli, které podává zaměstnavatel, na jehož pracovištích budou nově používány biologické činitele skupin 2 až 4, musí obsahovat:</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a) obchodní firmu nebo název, identifikační číslo, u právnické osoby a u </a:t>
            </a:r>
            <a:r>
              <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rPr>
              <a:t>podnikající fyzické osoby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její jméno, příjmení, popřípadě obchodní firmu a místo podnikání,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548680"/>
            <a:ext cx="8686800" cy="5531445"/>
          </a:xfrm>
        </p:spPr>
        <p:txBody>
          <a:bodyPr>
            <a:normAutofit fontScale="92500" lnSpcReduction="10000"/>
          </a:bodyPr>
          <a:lstStyle/>
          <a:p>
            <a:pPr marL="266700" indent="-266700">
              <a:buNone/>
              <a:tabLst>
                <a:tab pos="361950" algn="l"/>
              </a:tabLst>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b)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jméno a kvalifikaci osoby odpovědné za plnění úkolů zaměstnavatele v péči o bezpečnost a ochranu zdraví   při práci,</a:t>
            </a: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 počet exponovaných osob,</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d) druhy biologických činitelů,</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e) popis činností, při nichž jsou nebo mohou být osoby exponovány biologickým činitelům skupin 2 až 4, a hodnocení míry rizika spojeného s jejich vykonáváním,</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f) havarijní plán, obsahující opatření k ochraně pracovníků před expozicí biologickým činitelům skupin 3 a 4, která může vzniknout v důsledku selhání ochranných opatření,</a:t>
            </a:r>
          </a:p>
          <a:p>
            <a:pPr>
              <a:buNone/>
            </a:pPr>
            <a:endParaRPr lang="cs-CZ" dirty="0"/>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g) popis uskutečněných a plánovaných ochranných opatření,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h)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identifikační údaje poskytovatele pracovnělékařských služeb v rozsahu uvedeném v rozhodnutí o oprávnění k poskytování zdravotních služeb</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361950" indent="-361950">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i)  výčet a popis prostředků umožňujících shromažďování, ukládání a likvidaci odpadů obsahujících biologické činitele skupin 2 a 4. a způsoby jejich dekontaminace a dezinfekce</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404664"/>
            <a:ext cx="8839200" cy="6453336"/>
          </a:xfrm>
        </p:spPr>
        <p:txBody>
          <a:bodyPr>
            <a:noAutofit/>
          </a:bodyPr>
          <a:lstStyle/>
          <a:p>
            <a:pPr>
              <a:buNone/>
            </a:pPr>
            <a:r>
              <a:rPr lang="cs-CZ" sz="2800" dirty="0">
                <a:latin typeface="Arial" pitchFamily="34" charset="0"/>
                <a:cs typeface="Arial" pitchFamily="34" charset="0"/>
              </a:rPr>
              <a:t>   </a:t>
            </a:r>
            <a:r>
              <a:rPr lang="cs-CZ" sz="2800" dirty="0">
                <a:solidFill>
                  <a:schemeClr val="tx1"/>
                </a:solidFill>
                <a:latin typeface="Arial" pitchFamily="34" charset="0"/>
                <a:cs typeface="Arial" pitchFamily="34" charset="0"/>
              </a:rPr>
              <a:t>(</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O zařazení prací do třetí nebo čtvrté kategorie rozhoduje příslušný orgán ochrany veřejného zdraví</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pokud zvláštní právní předpis 33a) nestanoví jinak. Žádost předkládá osoba, která zaměstnává fyzické osoby v pracovněprávních nebo obdobných pracovních vztazích (dále jen "zaměstnavatel"), a to do 30 kalendářních dnů ode dne zahájení výkonu prací. Práce do druhé kategorie zařazuje zaměstnavatel, pokud zvláštní právní předpis nestanoví jinak, 33a) a to do 30 kalendářních dnů ode dne zahájení jejich výkonu, změny podmínek odůvodňující zařazení práce do druhé kategorie, nebo do 10 dnů ode dne vykonatelnosti rozhodnutí orgánu ochrany veřejného zdraví vydaného podle odstavce 6 písm. c)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Popis ochranných opatření podle odstavce 1 písm. g) musí obsahovat údaje o:</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úpravách pracovních procesů a o technických opatřeních sloužících k vyloučení nebo omezení úniku biologických činitelů skupin 2 až 4 při práci a při jejich přepravě do pracovního prostředí,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rozsahu úprav pracovních a pomocných prostor a o jejich prostorových dispozicích,</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c) hygienických opatřeních, jejichž účelem je zamezení nebo omezení možného úniku biologického činitele z pracoviště,</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548680"/>
            <a:ext cx="8686800" cy="5531445"/>
          </a:xfrm>
        </p:spPr>
        <p:txBody>
          <a:bodyPr>
            <a:normAutofit fontScale="92500" lnSpcReduction="1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d) postupech používaných při odebírání, manipulaci a zpracování vzorků materiálů lidského nebo živočišného původu, o vybavení pracoviště šatnami, umývárnami, sprchami, záchody a denními místnostmi pro osoby,</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e) vybavení osob osobními ochrannými pracovními prostředky včetně ochranného pracovního oblečení, jejich kontroly před použitím, čištění a desinfekci po použití, jejich ukládání, zajištění oprav a údržby, způsobech likvidace prostředků pro jedno použití,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f) zajištění první pomoci a desinfekce kůže, sliznic, desinfekce povrchů a dekontaminace</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6741368"/>
          </a:xfrm>
        </p:spPr>
        <p:txBody>
          <a:bodyPr>
            <a:normAutofit fontScale="47500" lnSpcReduction="20000"/>
          </a:bodyPr>
          <a:lstStyle/>
          <a:p>
            <a:pPr>
              <a:buNone/>
            </a:pP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g) rozsahu a způsobech uplatňování režimových opatření, zejména zákazu jídla, pití a kouření v prostorech, kde je nebezpečí expozice biologickým činitelům,</a:t>
            </a:r>
          </a:p>
          <a:p>
            <a:pPr>
              <a:buNone/>
            </a:pP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h) testech používaných ke zjišťování přítomnosti biologických činitelů skupin 2 až 4, mimo určená pracovní místa nebo uzavřená zařízení, pokud je používání takových testů při daném zacházení s biologickými činiteli účelné a technicky možné,</a:t>
            </a:r>
          </a:p>
          <a:p>
            <a:pPr>
              <a:buNone/>
            </a:pP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i) zajištění specifické odolnosti osob například očkováním, antibiotiky, antivirotiky a chemoterapeutiky,</a:t>
            </a:r>
          </a:p>
          <a:p>
            <a:pPr>
              <a:buNone/>
            </a:pPr>
            <a:r>
              <a:rPr lang="cs-CZ" sz="5900" dirty="0">
                <a:solidFill>
                  <a:schemeClr val="tx1"/>
                </a:solidFill>
                <a:effectLst>
                  <a:outerShdw blurRad="38100" dist="38100" dir="2700000" algn="tl">
                    <a:srgbClr val="000000">
                      <a:alpha val="43137"/>
                    </a:srgbClr>
                  </a:outerShdw>
                </a:effectLst>
                <a:latin typeface="Arial" pitchFamily="34" charset="0"/>
                <a:cs typeface="Arial" pitchFamily="34" charset="0"/>
              </a:rPr>
              <a:t>j) výsledcích projednaných opatření k předcházení a omezení rizik s příslušným orgánem ochrany veřejného zdraví.</a:t>
            </a:r>
          </a:p>
          <a:p>
            <a:pPr>
              <a:buNone/>
            </a:pPr>
            <a:endPar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(3) Seznam biologických činitelů skupin 2 až 4 je upraven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v právním předpisu upravujícím podmínky ochrany zdraví při práci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10)</a:t>
            </a:r>
          </a:p>
          <a:p>
            <a:pPr>
              <a:buNone/>
            </a:pPr>
            <a:endParaRPr lang="cs-CZ" sz="2800" i="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i="1" dirty="0">
                <a:solidFill>
                  <a:srgbClr val="C00000"/>
                </a:solidFill>
                <a:effectLst>
                  <a:outerShdw blurRad="38100" dist="38100" dir="2700000" algn="tl">
                    <a:srgbClr val="000000">
                      <a:alpha val="43137"/>
                    </a:srgbClr>
                  </a:outerShdw>
                </a:effectLst>
                <a:latin typeface="Arial" pitchFamily="34" charset="0"/>
                <a:cs typeface="Arial" pitchFamily="34" charset="0"/>
              </a:rPr>
              <a:t>pozn.10 – odvolávka na NV č. 361/2007 Sb.</a:t>
            </a:r>
          </a:p>
          <a:p>
            <a:pPr>
              <a:buNone/>
            </a:pPr>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fontScale="25000" lnSpcReduction="20000"/>
          </a:bodyPr>
          <a:lstStyle/>
          <a:p>
            <a:pPr>
              <a:buNone/>
            </a:pPr>
            <a:r>
              <a:rPr lang="cs-CZ" sz="11200" dirty="0">
                <a:latin typeface="Arial" pitchFamily="34" charset="0"/>
                <a:cs typeface="Arial" pitchFamily="34" charset="0"/>
              </a:rPr>
              <a:t>                                       </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7</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Závěrečné ustanovení</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Zrušuje se vyhláška č. 89/2001 Sb., kterou se stanoví podmínky pro zařazování prací do kategorií, limitní hodnoty ukazatelů biologických</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expozičních testů a náležitosti hlášení prací s azbestem a biologickými činiteli.</a:t>
            </a:r>
          </a:p>
          <a:p>
            <a:pPr>
              <a:buNone/>
            </a:pPr>
            <a:endPar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112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POZOR!  ruší se vyhláška, nikoliv rozhodnutí podle ní vydaná!</a:t>
            </a:r>
          </a:p>
          <a:p>
            <a:pPr>
              <a:buNone/>
            </a:pPr>
            <a:r>
              <a:rPr lang="cs-CZ" sz="112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Doporučujeme prověřit si, jaká máte rozhodnutí, protože dle </a:t>
            </a:r>
            <a:r>
              <a:rPr lang="cs-CZ" sz="11200" b="1" dirty="0" err="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vyhl</a:t>
            </a:r>
            <a:r>
              <a:rPr lang="cs-CZ" sz="112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89/2001 Sb. se např. do kategorie druhé zařazovaly i některé administrativní činnosti.</a:t>
            </a:r>
          </a:p>
          <a:p>
            <a:pPr>
              <a:buNone/>
            </a:pPr>
            <a:endPar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 8</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Účinnost</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Tato vyhláška nabývá účinnosti dnem 1. ledna 2004.</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Účinnost novely č. 107: 1. květen 2013. Novely 181 a 240/2015 Sb. 1. 10. 2015</a:t>
            </a: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POZOR! </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pokud nebylo ukončeno zařazení do kategorií  přede dnem nabytí účinnosti novely, </a:t>
            </a:r>
            <a:r>
              <a:rPr lang="cs-CZ"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dokončí se podle novelizované vyhlášky.</a:t>
            </a:r>
            <a:endParaRPr lang="cs-CZ" sz="28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408712"/>
          </a:xfrm>
        </p:spPr>
        <p:txBody>
          <a:bodyPr>
            <a:normAutofit fontScale="25000" lnSpcReduction="2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Příloha  1   „kriteria kategorizace prací“</a:t>
            </a:r>
          </a:p>
          <a:p>
            <a:pPr>
              <a:buNone/>
            </a:pPr>
            <a:endPar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1. </a:t>
            </a:r>
            <a:r>
              <a:rPr lang="cs-CZ" sz="11200" b="1" dirty="0">
                <a:solidFill>
                  <a:schemeClr val="tx1"/>
                </a:solidFill>
                <a:effectLst>
                  <a:outerShdw blurRad="38100" dist="38100" dir="2700000" algn="tl">
                    <a:srgbClr val="000000">
                      <a:alpha val="43137"/>
                    </a:srgbClr>
                  </a:outerShdw>
                </a:effectLst>
                <a:latin typeface="Arial" pitchFamily="34" charset="0"/>
                <a:cs typeface="Arial" pitchFamily="34" charset="0"/>
              </a:rPr>
              <a:t>Prach</a:t>
            </a:r>
            <a:endPar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Přípustný expoziční limit (dále jen „PEL“) se vztahuje podle povahy prachu buď na hodnoty vyjádřené v mg/m</a:t>
            </a:r>
            <a:r>
              <a:rPr lang="cs-CZ" sz="11200" baseline="30000" dirty="0">
                <a:solidFill>
                  <a:srgbClr val="C00000"/>
                </a:solidFill>
                <a:effectLst>
                  <a:outerShdw blurRad="38100" dist="38100" dir="2700000" algn="tl">
                    <a:srgbClr val="000000">
                      <a:alpha val="43137"/>
                    </a:srgbClr>
                  </a:outerShdw>
                </a:effectLst>
                <a:latin typeface="Arial" pitchFamily="34" charset="0"/>
                <a:cs typeface="Arial" pitchFamily="34" charset="0"/>
              </a:rPr>
              <a:t>3</a:t>
            </a: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 nebo jde-li o vláknité prachy na počet vláken/cm</a:t>
            </a:r>
            <a:r>
              <a:rPr lang="cs-CZ" sz="11200" baseline="30000" dirty="0">
                <a:solidFill>
                  <a:srgbClr val="C00000"/>
                </a:solidFill>
                <a:effectLst>
                  <a:outerShdw blurRad="38100" dist="38100" dir="2700000" algn="tl">
                    <a:srgbClr val="000000">
                      <a:alpha val="43137"/>
                    </a:srgbClr>
                  </a:outerShdw>
                </a:effectLst>
                <a:latin typeface="Arial" pitchFamily="34" charset="0"/>
                <a:cs typeface="Arial" pitchFamily="34" charset="0"/>
              </a:rPr>
              <a:t>3</a:t>
            </a: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Při nestandardních časových charakteristikách pracovní expozice, jimiž jsou týdenní expozice rozdělená jinak než na 5 osmihodinových směn </a:t>
            </a:r>
            <a:r>
              <a:rPr lang="cs-CZ" sz="11200" i="1" dirty="0">
                <a:solidFill>
                  <a:schemeClr val="tx1"/>
                </a:solidFill>
                <a:effectLst>
                  <a:outerShdw blurRad="38100" dist="38100" dir="2700000" algn="tl">
                    <a:srgbClr val="000000">
                      <a:alpha val="43137"/>
                    </a:srgbClr>
                  </a:outerShdw>
                </a:effectLst>
                <a:latin typeface="Arial" pitchFamily="34" charset="0"/>
                <a:cs typeface="Arial" pitchFamily="34" charset="0"/>
              </a:rPr>
              <a:t>(pozn.:10, 12-ti hodinové apod.)</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jiný počet směn za pracovní týden než 5 a proměnlivý počet hodin </a:t>
            </a:r>
            <a:r>
              <a:rPr lang="cs-CZ" sz="11200" dirty="0">
                <a:solidFill>
                  <a:srgbClr val="FF0000"/>
                </a:solidFill>
                <a:effectLst>
                  <a:outerShdw blurRad="38100" dist="38100" dir="2700000" algn="tl">
                    <a:srgbClr val="000000">
                      <a:alpha val="43137"/>
                    </a:srgbClr>
                  </a:outerShdw>
                </a:effectLst>
                <a:latin typeface="Arial" pitchFamily="34" charset="0"/>
                <a:cs typeface="Arial" pitchFamily="34" charset="0"/>
              </a:rPr>
              <a:t>za sledované období, tj. týden, 30 kalendářních dnů nebo delší dobu</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se pro zařazení práce do kategorie druhé a třetí použije hodnocení expozice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normAutofit fontScale="77500" lnSpcReduction="20000"/>
          </a:bodyPr>
          <a:lstStyle/>
          <a:p>
            <a:pPr>
              <a:buNone/>
            </a:pPr>
            <a:r>
              <a:rPr lang="cs-CZ" sz="96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prachu</a:t>
            </a:r>
            <a:r>
              <a:rPr lang="cs-CZ" sz="4000" dirty="0">
                <a:solidFill>
                  <a:srgbClr val="FF0000"/>
                </a:solidFill>
                <a:effectLst>
                  <a:outerShdw blurRad="38100" dist="38100" dir="2700000" algn="tl">
                    <a:srgbClr val="000000">
                      <a:alpha val="43137"/>
                    </a:srgbClr>
                  </a:outerShdw>
                </a:effectLst>
                <a:latin typeface="Arial" pitchFamily="34" charset="0"/>
                <a:cs typeface="Arial" pitchFamily="34" charset="0"/>
              </a:rPr>
              <a:t> podle časově váženého průměru</a:t>
            </a:r>
            <a:r>
              <a:rPr lang="cs-CZ" sz="4000" b="1"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cs-CZ" sz="4000" dirty="0">
                <a:solidFill>
                  <a:srgbClr val="FF0000"/>
                </a:solidFill>
                <a:effectLst>
                  <a:outerShdw blurRad="38100" dist="38100" dir="2700000" algn="tl">
                    <a:srgbClr val="000000">
                      <a:alpha val="43137"/>
                    </a:srgbClr>
                  </a:outerShdw>
                </a:effectLst>
                <a:latin typeface="Arial" pitchFamily="34" charset="0"/>
                <a:cs typeface="Arial" pitchFamily="34" charset="0"/>
              </a:rPr>
              <a:t>koncentrací</a:t>
            </a: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 pokud celosměnová průměrná koncentrace v žádném z pracovních dnů nepřekročí trojnásobek hodnoty PEL</a:t>
            </a:r>
            <a:endParaRPr lang="cs-CZ" sz="4000" dirty="0"/>
          </a:p>
          <a:p>
            <a:endParaRPr lang="cs-CZ" dirty="0"/>
          </a:p>
          <a:p>
            <a:pPr>
              <a:buNone/>
            </a:pPr>
            <a:r>
              <a:rPr lang="cs-CZ" sz="36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36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zařazují práce, při níž jsou osoby vykonávající tuto práci (dále jen "osoby") exponovány prachu, jehož průměrné </a:t>
            </a:r>
            <a:r>
              <a:rPr lang="cs-CZ" sz="3600"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celosměnové</a:t>
            </a:r>
            <a:r>
              <a:rPr lang="cs-CZ" sz="3600" dirty="0">
                <a:solidFill>
                  <a:schemeClr val="tx1"/>
                </a:solidFill>
                <a:effectLst>
                  <a:outerShdw blurRad="38100" dist="38100" dir="2700000" algn="tl">
                    <a:srgbClr val="000000">
                      <a:alpha val="43137"/>
                    </a:srgbClr>
                  </a:outerShdw>
                </a:effectLst>
                <a:latin typeface="Arial" pitchFamily="34" charset="0"/>
                <a:cs typeface="Arial" pitchFamily="34" charset="0"/>
              </a:rPr>
              <a:t> koncentrace v pracovním ovzduší jsou vyšší než 30 % hodnoty PEL stanoveného pro tento druh prachu právním předpisem </a:t>
            </a:r>
            <a:r>
              <a:rPr lang="cs-CZ" sz="3600" dirty="0">
                <a:solidFill>
                  <a:srgbClr val="FF0000"/>
                </a:solidFill>
                <a:effectLst>
                  <a:outerShdw blurRad="38100" dist="38100" dir="2700000" algn="tl">
                    <a:srgbClr val="000000">
                      <a:alpha val="43137"/>
                    </a:srgbClr>
                  </a:outerShdw>
                </a:effectLst>
                <a:latin typeface="Arial" pitchFamily="34" charset="0"/>
                <a:cs typeface="Arial" pitchFamily="34" charset="0"/>
              </a:rPr>
              <a:t>upravujícím podmínky ochrany zdraví při práci 10), </a:t>
            </a:r>
            <a:r>
              <a:rPr lang="cs-CZ" sz="3600" dirty="0">
                <a:solidFill>
                  <a:schemeClr val="tx1"/>
                </a:solidFill>
                <a:effectLst>
                  <a:outerShdw blurRad="38100" dist="38100" dir="2700000" algn="tl">
                    <a:srgbClr val="000000">
                      <a:alpha val="43137"/>
                    </a:srgbClr>
                  </a:outerShdw>
                </a:effectLst>
                <a:latin typeface="Arial" pitchFamily="34" charset="0"/>
                <a:cs typeface="Arial" pitchFamily="34" charset="0"/>
              </a:rPr>
              <a:t>hodnotu PEL však nepřekračují.</a:t>
            </a:r>
          </a:p>
          <a:p>
            <a:endParaRPr lang="cs-CZ" dirty="0"/>
          </a:p>
          <a:p>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třetí kategorie se zařazuje práce, při níž jsou osoby exponovány prachu, jehož průměrné </a:t>
            </a:r>
            <a:r>
              <a:rPr lang="cs-CZ" sz="2800"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celosměnové</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koncentrace v pracovním ovzduší jsou vyšší než hodnota PEL pro tento druh prachu stanoveného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upravujícím podmínky ochrany zdraví při práci 10),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avšak nepřekračují jeho trojnásobek.</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čtvrté kategorie se zařazuje práce, při níž jsou osoby exponovány prachu, jehož koncentrace jsou vyšší než je uvedeno pro třetí kategorii.</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a:bodyPr>
          <a:lstStyle/>
          <a:p>
            <a:pPr>
              <a:buNone/>
            </a:pPr>
            <a:r>
              <a:rPr lang="cs-CZ" sz="2800" dirty="0">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Expoziční limity pro prach jsou stanoveny v NV 361/2007 Sb., příloha č. 3</a:t>
            </a:r>
          </a:p>
          <a:p>
            <a:pPr>
              <a:buNone/>
            </a:pPr>
            <a:r>
              <a:rPr lang="cs-CZ" sz="2800" dirty="0">
                <a:latin typeface="Arial" pitchFamily="34" charset="0"/>
                <a:cs typeface="Arial" pitchFamily="34" charset="0"/>
                <a:hlinkClick r:id="rId2" action="ppaction://hlinkfile"/>
              </a:rPr>
              <a:t>příloha 3 NV 93/2012 Sb. </a:t>
            </a:r>
            <a:r>
              <a:rPr lang="cs-CZ" sz="2800" dirty="0" err="1">
                <a:latin typeface="Arial" pitchFamily="34" charset="0"/>
                <a:cs typeface="Arial" pitchFamily="34" charset="0"/>
                <a:hlinkClick r:id="rId2" action="ppaction://hlinkfile"/>
              </a:rPr>
              <a:t>tab</a:t>
            </a:r>
            <a:r>
              <a:rPr lang="cs-CZ" sz="2800" dirty="0">
                <a:latin typeface="Arial" pitchFamily="34" charset="0"/>
                <a:cs typeface="Arial" pitchFamily="34" charset="0"/>
                <a:hlinkClick r:id="rId2" action="ppaction://hlinkfile"/>
              </a:rPr>
              <a:t> 5</a:t>
            </a:r>
            <a:endParaRPr lang="cs-CZ" sz="2800" dirty="0">
              <a:latin typeface="Arial" pitchFamily="34" charset="0"/>
              <a:cs typeface="Arial" pitchFamily="34" charset="0"/>
            </a:endParaRPr>
          </a:p>
          <a:p>
            <a:pPr>
              <a:buNone/>
            </a:pPr>
            <a:r>
              <a:rPr lang="cs-CZ" sz="2800" dirty="0">
                <a:latin typeface="Arial" pitchFamily="34" charset="0"/>
                <a:cs typeface="Arial" pitchFamily="34" charset="0"/>
              </a:rPr>
              <a:t>NV </a:t>
            </a:r>
            <a:r>
              <a:rPr lang="cs-CZ" sz="2800" dirty="0">
                <a:latin typeface="Arial" pitchFamily="34" charset="0"/>
                <a:cs typeface="Arial" pitchFamily="34" charset="0"/>
                <a:hlinkClick r:id="rId3" action="ppaction://hlinkfile"/>
              </a:rPr>
              <a:t>361</a:t>
            </a:r>
            <a:endParaRPr lang="cs-CZ" sz="2800" dirty="0">
              <a:latin typeface="Arial" pitchFamily="34" charset="0"/>
              <a:cs typeface="Arial" pitchFamily="34" charset="0"/>
            </a:endParaRPr>
          </a:p>
          <a:p>
            <a:pPr>
              <a:buNone/>
            </a:pPr>
            <a:endParaRPr lang="cs-CZ" sz="2800" dirty="0">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pozn: fibrogenní prach = schopný vytvářet v plicích</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vazivovou tkáň – tím degraduje normální plicní tkáň.</a:t>
            </a:r>
          </a:p>
          <a:p>
            <a:pPr>
              <a:buNone/>
            </a:pPr>
            <a:endParaRPr lang="cs-CZ" sz="2800" dirty="0">
              <a:latin typeface="Arial" pitchFamily="34" charset="0"/>
              <a:cs typeface="Arial" pitchFamily="34" charset="0"/>
            </a:endParaRPr>
          </a:p>
          <a:p>
            <a:pPr>
              <a:buNone/>
            </a:pPr>
            <a:endParaRPr lang="cs-CZ"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260648"/>
            <a:ext cx="8686800" cy="5819477"/>
          </a:xfrm>
        </p:spPr>
        <p:txBody>
          <a:bodyPr>
            <a:normAutofit fontScale="92500" lnSpcReduction="1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c). Ostatní práce na pracovištích zaměstnavatele, které nebyly takto zařazeny, se považují za práce kategorie první.</a:t>
            </a:r>
          </a:p>
          <a:p>
            <a:endParaRPr lang="cs-CZ" dirty="0">
              <a:solidFill>
                <a:schemeClr val="tx1"/>
              </a:solidFill>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3) Zaměstnavatel v žádosti o zařazení práce do kategorie uvede</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 označení práce,</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b) název a umístění pracoviště, kde je daná práce vykonávána,</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c) výsledky hodnocení expozice fyzických osob vykonávajících danou práci jednotlivým rozhodujícím faktorům pracovních podmínek v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charakteristické směně</a:t>
            </a:r>
            <a:r>
              <a:rPr lang="cs-CZ" sz="3000" dirty="0">
                <a:effectLst>
                  <a:outerShdw blurRad="38100" dist="38100" dir="2700000" algn="tl">
                    <a:srgbClr val="000000">
                      <a:alpha val="43137"/>
                    </a:srgbClr>
                  </a:outerShdw>
                </a:effectLst>
                <a:latin typeface="Arial" pitchFamily="34" charset="0"/>
                <a:cs typeface="Arial" pitchFamily="34" charset="0"/>
              </a:rPr>
              <a:t>,</a:t>
            </a:r>
          </a:p>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6381328"/>
          </a:xfrm>
        </p:spPr>
        <p:txBody>
          <a:bodyPr>
            <a:normAutofit fontScale="92500"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Chemické látky</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(1) Základním kritériem kategorizace prací spojených s expozicí osob chemickým látkám je hodnocení expozice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podle naměřených koncentrací</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těchto látek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nebo směsí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v pracovním ovzduší v dýchací zóně osoby a jejich srovnání s kriteriálními hodnotami uvedenými pro jednotlivé kategorie v této vyhlášce. </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(2)</a:t>
            </a:r>
            <a:r>
              <a:rPr lang="cs-CZ" sz="2800" dirty="0"/>
              <a:t>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S ohledem na to, že dýchací ústrojí osoby nemusí být jedinou cestou vstupu chemických látek nebo směsí do organismu, neboť na expozici se může podílet i vstup zažívacím ústrojím a kůží a množství látky nebo směsi přijaté dýchacím ústrojím může výrazně kolísat zejména v závislosti na plicní ventilaci, </a:t>
            </a: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sz="3300" dirty="0"/>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fontScale="92500"/>
          </a:bodyPr>
          <a:lstStyle/>
          <a:p>
            <a:pPr>
              <a:buNone/>
            </a:pPr>
            <a:r>
              <a:rPr lang="cs-CZ" dirty="0">
                <a:solidFill>
                  <a:srgbClr val="FF0000"/>
                </a:solidFill>
                <a:effectLst>
                  <a:outerShdw blurRad="38100" dist="38100" dir="2700000" algn="tl">
                    <a:srgbClr val="000000">
                      <a:alpha val="43137"/>
                    </a:srgbClr>
                  </a:outerShdw>
                </a:effectLst>
              </a:rPr>
              <a:t>   </a:t>
            </a:r>
            <a:r>
              <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rPr>
              <a:t>zohledňují se při zařazování práce s nimi i výsledky vyšetření osob pomocí biologických expozičních testů a schopnost některých látek pronikat do organismu jinými cestami vstupu, například neporušenou kůží.</a:t>
            </a:r>
          </a:p>
          <a:p>
            <a:pPr>
              <a:buNone/>
            </a:pPr>
            <a:endPar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(3)</a:t>
            </a:r>
            <a:r>
              <a:rPr lang="cs-CZ" sz="3000" dirty="0">
                <a:latin typeface="Arial" pitchFamily="34" charset="0"/>
                <a:cs typeface="Arial" pitchFamily="34" charset="0"/>
              </a:rPr>
              <a:t> </a:t>
            </a:r>
            <a:r>
              <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rPr>
              <a:t>U prací s chemickými látkami nebo směsmi klasifikovanými jako karcinogenní kategorie 1 nebo 2, mutagenní kategorie 1 nebo 2 a toxické pro reprodukci kategorie 1 nebo 2 a dalšími podle chemického zákona 11) označenými větami R 26, R 27, R 28 a jejich kombinacemi, větami R 39, R 42, R 43, R 45, R 46 a R 49, R 60, R 61,</a:t>
            </a:r>
            <a:endParaRPr lang="cs-CZ" sz="3000" dirty="0">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04664"/>
            <a:ext cx="8686800" cy="5675461"/>
          </a:xfrm>
        </p:spPr>
        <p:txBody>
          <a:bodyPr>
            <a:normAutofit fontScale="85000" lnSpcReduction="10000"/>
          </a:bodyPr>
          <a:lstStyle/>
          <a:p>
            <a:pPr>
              <a:buNone/>
            </a:pPr>
            <a:r>
              <a:rPr lang="cs-CZ" dirty="0">
                <a:solidFill>
                  <a:srgbClr val="FF0000"/>
                </a:solidFill>
                <a:effectLst>
                  <a:outerShdw blurRad="38100" dist="38100" dir="2700000" algn="tl">
                    <a:srgbClr val="000000">
                      <a:alpha val="43137"/>
                    </a:srgbClr>
                  </a:outerShdw>
                </a:effectLst>
              </a:rPr>
              <a:t>   </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klasifikovanými jako karcinogenní kategorie 1A nebo 1B se standardní větou o nebezpečnosti H350, H350i, mutagenní v zárodečných buňkách kategorie 1A nebo 1B se standardní větou o nebezpečnosti H340, toxické pro reprodukci kategorie 1A a 1B se standardní větou o nebezpečnosti H360, H360F, H360D, H360FD, </a:t>
            </a:r>
            <a:r>
              <a:rPr lang="cs-CZ" dirty="0" err="1">
                <a:solidFill>
                  <a:srgbClr val="FF0000"/>
                </a:solidFill>
                <a:effectLst>
                  <a:outerShdw blurRad="38100" dist="38100" dir="2700000" algn="tl">
                    <a:srgbClr val="000000">
                      <a:alpha val="43137"/>
                    </a:srgbClr>
                  </a:outerShdw>
                </a:effectLst>
                <a:latin typeface="Arial" pitchFamily="34" charset="0"/>
                <a:cs typeface="Arial" pitchFamily="34" charset="0"/>
              </a:rPr>
              <a:t>H360Fd</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 H360Df a dále se standardní větou o nebezpečnosti H300, H310, H330, H370, H334, H317 podle přímo použitelného předpisu Evropské unie 1) se při jejich zařazování do kategorie postupuje individuálně na základě hodnocení jejich toxikologických vlastností, jejich cest vstupu do organismu a jejich míry expozice.</a:t>
            </a:r>
          </a:p>
          <a:p>
            <a:pPr>
              <a:buNone/>
            </a:pPr>
            <a:r>
              <a:rPr lang="cs-CZ" dirty="0">
                <a:solidFill>
                  <a:srgbClr val="FF0000"/>
                </a:solidFill>
                <a:effectLst>
                  <a:outerShdw blurRad="38100" dist="38100" dir="2700000" algn="tl">
                    <a:srgbClr val="000000">
                      <a:alpha val="43137"/>
                    </a:srgbClr>
                  </a:outerShdw>
                </a:effectLst>
              </a:rPr>
              <a:t>citované </a:t>
            </a:r>
            <a:r>
              <a:rPr lang="cs-CZ" dirty="0">
                <a:solidFill>
                  <a:srgbClr val="FF0000"/>
                </a:solidFill>
                <a:effectLst>
                  <a:outerShdw blurRad="38100" dist="38100" dir="2700000" algn="tl">
                    <a:srgbClr val="000000">
                      <a:alpha val="43137"/>
                    </a:srgbClr>
                  </a:outerShdw>
                </a:effectLst>
                <a:hlinkClick r:id="rId2" action="ppaction://hlinkfile"/>
              </a:rPr>
              <a:t>R/H</a:t>
            </a:r>
            <a:r>
              <a:rPr lang="cs-CZ" dirty="0">
                <a:solidFill>
                  <a:srgbClr val="FF0000"/>
                </a:solidFill>
                <a:effectLst>
                  <a:outerShdw blurRad="38100" dist="38100" dir="2700000" algn="tl">
                    <a:srgbClr val="000000">
                      <a:alpha val="43137"/>
                    </a:srgbClr>
                  </a:outerShdw>
                </a:effectLst>
              </a:rPr>
              <a:t> věty</a:t>
            </a:r>
          </a:p>
          <a:p>
            <a:pPr>
              <a:buNone/>
            </a:pPr>
            <a:endParaRPr lang="cs-CZ"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408712"/>
          </a:xfrm>
        </p:spPr>
        <p:txBody>
          <a:bodyPr>
            <a:normAutofit fontScale="85000" lnSpcReduction="20000"/>
          </a:bodyPr>
          <a:lstStyle/>
          <a:p>
            <a:pPr>
              <a:buNone/>
            </a:pP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(4) Pro hodnocení expozice </a:t>
            </a:r>
            <a:r>
              <a:rPr lang="cs-CZ" dirty="0" err="1">
                <a:solidFill>
                  <a:srgbClr val="FF0000"/>
                </a:solidFill>
                <a:effectLst>
                  <a:outerShdw blurRad="38100" dist="38100" dir="2700000" algn="tl">
                    <a:srgbClr val="000000">
                      <a:alpha val="43137"/>
                    </a:srgbClr>
                  </a:outerShdw>
                </a:effectLst>
                <a:latin typeface="Arial" pitchFamily="34" charset="0"/>
                <a:cs typeface="Arial" pitchFamily="34" charset="0"/>
              </a:rPr>
              <a:t>genotoxických</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 látek vyvolávajících chromozómové a chromatidové aberace lze použít konvenční cytogenetickou analýzu, pokud nejsou pro hodnocení expozice dané látce k dispozici metody měření inhalační expozice nebo biologické expoziční testy, nebo pokud může být podle současného poznání u dané látky významná i expozice jinými cestami, než dýchacím ústrojím.</a:t>
            </a:r>
          </a:p>
          <a:p>
            <a:pPr>
              <a:buNone/>
            </a:pPr>
            <a:endParaRPr lang="cs-CZ"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(5) Práce s chemickými látkami, pro které nejsou stanoveny hodnoty PEL nebo nejvyšší přípustné koncentrace (NPK-P) v pracovním ovzduší, se zařazuje do kategorie individuálně na základě hodnocení toxikologických vlastností látek, cesty vstupu těchto látek do organismu a míry expozice osob těmto látkám.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51520" y="332656"/>
            <a:ext cx="8686800" cy="5750099"/>
          </a:xfrm>
          <a:solidFill>
            <a:schemeClr val="accent3">
              <a:lumMod val="60000"/>
              <a:lumOff val="40000"/>
            </a:schemeClr>
          </a:solidFill>
        </p:spPr>
        <p:txBody>
          <a:bodyPr/>
          <a:lstStyle/>
          <a:p>
            <a:r>
              <a:rPr lang="cs-CZ"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POZOR!  </a:t>
            </a:r>
            <a:r>
              <a:rPr lang="cs-CZ" b="1" dirty="0" err="1">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vyhl</a:t>
            </a:r>
            <a:r>
              <a:rPr lang="cs-CZ"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 č. 353/2004 Sb. kterou se stanoví bližší podmínky osvědčení o odborné způsobilosti pro oblast posuzování vlivů na veřejné zdraví, postup při jejich ověřování a postup při udělování a odnímání osvědčení.</a:t>
            </a:r>
          </a:p>
          <a:p>
            <a:r>
              <a:rPr lang="cs-CZ"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Není totožné s OZO v prevenci rizik!</a:t>
            </a:r>
          </a:p>
          <a:p>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597352"/>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zařazují práce, při nichž jsou osoby exponovány</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 chemickým látkám, jejichž průměrné </a:t>
            </a:r>
            <a:r>
              <a:rPr lang="cs-CZ" sz="2800"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celosměnové</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koncentrace v pracovním ovzduší jsou vyšší než 0,3 jejich hodnot PEL, avšak nepřekračují hodnotu PEL ani hodnotu NPK-P stanovenou právním předpisem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upravujícím podmínky ochrany zdraví při práci 10),</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b) směsím chemických látek s předpokládaným aditivním účinkem, jestliže součet podílů celosměnových průměrných koncentrací jednotlivých látek v ovzduší z jejich hodnot PEL je vyšší než 0,3, ale nižší než 1,</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hlinkClick r:id="rId2" action="ppaction://hlinkfile"/>
              </a:rPr>
              <a:t>PEL- NV 9/2013 (novela NV 361/2007 Sb.)</a:t>
            </a: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525344"/>
          </a:xfrm>
        </p:spPr>
        <p:txBody>
          <a:bodyPr>
            <a:normAutofit fontScale="92500"/>
          </a:bodyPr>
          <a:lstStyle/>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rPr>
              <a:t>c) chemickým látkám a směsím klasifikovaným jako karcinogenní kategorie 1 nebo 2 se standardní větou označující specifickou rizikovost R 45 nebo R 49, mutagenní kategorie 1 nebo 2 se standardní větou označující specifickou rizikovost R 46 a toxická pro reprodukci kategorie 1 nebo 2 se standardní větou označující specifickou rizikovost R 60 nebo R61 podle chemického zákona 11) a dalším chemickým látkám nebo směsím podle chemického zákona 11) označeným větami R 26, R 27, R 28, R 42, R 43 a jejich kombinacemi, a dále větou R 39 v kombinaci s jinými standardními větami označující specifickou rizikovost, chemickým látkám nebo směsím uvedeným v chemickém zákoně 11)</a:t>
            </a:r>
          </a:p>
          <a:p>
            <a:pPr>
              <a:buNone/>
            </a:pPr>
            <a:endParaRPr lang="cs-CZ" sz="3000" dirty="0">
              <a:solidFill>
                <a:srgbClr val="C00000"/>
              </a:solidFill>
            </a:endParaRP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fontScale="92500" lnSpcReduction="20000"/>
          </a:bodyPr>
          <a:lstStyle/>
          <a:p>
            <a:pPr>
              <a:buNone/>
            </a:pPr>
            <a:r>
              <a:rPr lang="cs-CZ" dirty="0"/>
              <a:t>    </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klasifikovaným jako karcinogenní kategorie 1A nebo 1B se standardní větou o nebezpečnosti H350, H350i, mutagenní v zárodečných buňkách kategorie 1A nebo 1B se standardní větou o nebezpečnosti H340, toxické pro reprodukci kategorie 1A a 1B se standardní větou o nebezpečnosti H360, H360F, H360D, H360FD, </a:t>
            </a:r>
            <a:r>
              <a:rPr lang="cs-CZ" dirty="0" err="1">
                <a:solidFill>
                  <a:srgbClr val="FF0000"/>
                </a:solidFill>
                <a:effectLst>
                  <a:outerShdw blurRad="38100" dist="38100" dir="2700000" algn="tl">
                    <a:srgbClr val="000000">
                      <a:alpha val="43137"/>
                    </a:srgbClr>
                  </a:outerShdw>
                </a:effectLst>
                <a:latin typeface="Arial" pitchFamily="34" charset="0"/>
                <a:cs typeface="Arial" pitchFamily="34" charset="0"/>
              </a:rPr>
              <a:t>H360Fd</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 H360Df a látkám nebo směsím se standardní větou o nebezpečnosti H300, H310, H330, H370, H334, H317 a podle přímo použitelného předpisu Evropské unie 1), pokud práce s nimi nenáleží podle výsledků komplexního hodnocení expozice osob do kategorie vyšší.</a:t>
            </a:r>
          </a:p>
          <a:p>
            <a:pPr>
              <a:buNone/>
            </a:pPr>
            <a:r>
              <a:rPr lang="cs-CZ" dirty="0">
                <a:solidFill>
                  <a:srgbClr val="FF0000"/>
                </a:solidFill>
                <a:effectLst>
                  <a:outerShdw blurRad="38100" dist="38100" dir="2700000" algn="tl">
                    <a:srgbClr val="000000">
                      <a:alpha val="43137"/>
                    </a:srgbClr>
                  </a:outerShdw>
                </a:effectLst>
              </a:rPr>
              <a:t>citované </a:t>
            </a:r>
            <a:r>
              <a:rPr lang="cs-CZ" dirty="0">
                <a:solidFill>
                  <a:srgbClr val="FF0000"/>
                </a:solidFill>
                <a:effectLst>
                  <a:outerShdw blurRad="38100" dist="38100" dir="2700000" algn="tl">
                    <a:srgbClr val="000000">
                      <a:alpha val="43137"/>
                    </a:srgbClr>
                  </a:outerShdw>
                </a:effectLst>
                <a:hlinkClick r:id="rId2" action="ppaction://hlinkfile"/>
              </a:rPr>
              <a:t>R/H</a:t>
            </a:r>
            <a:r>
              <a:rPr lang="cs-CZ" dirty="0">
                <a:solidFill>
                  <a:srgbClr val="FF0000"/>
                </a:solidFill>
                <a:effectLst>
                  <a:outerShdw blurRad="38100" dist="38100" dir="2700000" algn="tl">
                    <a:srgbClr val="000000">
                      <a:alpha val="43137"/>
                    </a:srgbClr>
                  </a:outerShdw>
                </a:effectLst>
              </a:rPr>
              <a:t> věty</a:t>
            </a:r>
          </a:p>
          <a:p>
            <a:pPr>
              <a:buNone/>
            </a:pPr>
            <a:endParaRPr lang="cs-CZ"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fontScale="92500" lnSpcReduction="2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Do třetí kategorie se zařazují práce, při nichž jsou osoby exponovány</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 chemickým látkám, jejichž průměrné </a:t>
            </a:r>
            <a:r>
              <a:rPr lang="cs-CZ"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celosměnové</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koncentrace v pracovním ovzduší překračují hodnotu PEL, avšak nepřekračují hodnotu NPK-P nebo, pokud pro danou látku není hodnota NPK-P stanovena, nepřekračují trojnásobek hodnoty jejího PEL,</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b) </a:t>
            </a: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směsím chemických látek s předpokládaným aditivním účinkem, jestliže součet podílů celosměnových průměrných koncentrací jednotlivých látek v ovzduší z jejich hodnot PEL je vyšší nebo roven 1, ale nižší než 2</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fontScale="92500" lnSpcReduction="10000"/>
          </a:bodyPr>
          <a:lstStyle/>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dirty="0">
                <a:solidFill>
                  <a:srgbClr val="FF0000"/>
                </a:solidFill>
                <a:effectLst>
                  <a:outerShdw blurRad="38100" dist="38100" dir="2700000" algn="tl">
                    <a:srgbClr val="000000">
                      <a:alpha val="43137"/>
                    </a:srgbClr>
                  </a:outerShdw>
                </a:effectLst>
                <a:latin typeface="Arial" pitchFamily="34" charset="0"/>
                <a:cs typeface="Arial" pitchFamily="34" charset="0"/>
              </a:rPr>
              <a:t>c) chemickým látkám a směsím klasifikovaným jako karcinogenní kategorie 1 nebo 2 se standardní větou označující specifickou rizikovost R 45 nebo R 49, mutagenní kategorie 1 nebo 2 se standardní větou označující specifickou rizikovost R 46, toxické pro reprodukci kategorie 1 nebo 2 se standardní větou označující specifickou rizikovost R 60 nebo R 61 podle chemického zákona 11) a dalším chemickým látkám nebo směsím podle chemického zákona 11) označeným větami R 26, R 27, R 28, R 42, R 43 a jejich kombinacemi, </a:t>
            </a:r>
          </a:p>
          <a:p>
            <a:pPr>
              <a:buNone/>
            </a:pPr>
            <a:endParaRPr lang="cs-CZ"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32656"/>
            <a:ext cx="8686800" cy="5747469"/>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 délku směny; u vícesměnného provozu režim střídání směn,</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e) návrh kategorie, do které má být práce zařazena,</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f) počet zaměstnanců vykonávajících danou práci, z toho počet žen,</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g) opatření přijatá k ochraně zdraví zaměstnanců vykonávajících danou práci.</a:t>
            </a:r>
          </a:p>
          <a:p>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(4) Zaměstnavatel je povinen neprodleně oznámit příslušnému orgánu ochrany veřejného zdraví práce, které zařadil do druhé kategorie, a údaje rozhodné pro toto zařazení.</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5747469"/>
          </a:xfrm>
        </p:spPr>
        <p:txBody>
          <a:bodyPr>
            <a:normAutofit/>
          </a:bodyPr>
          <a:lstStyle/>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a:t>
            </a:r>
            <a:endParaRPr lang="cs-CZ" sz="2800" dirty="0"/>
          </a:p>
        </p:txBody>
      </p:sp>
      <p:sp>
        <p:nvSpPr>
          <p:cNvPr id="4" name="Obdélník 3"/>
          <p:cNvSpPr/>
          <p:nvPr/>
        </p:nvSpPr>
        <p:spPr>
          <a:xfrm>
            <a:off x="0" y="116632"/>
            <a:ext cx="8964488" cy="6986528"/>
          </a:xfrm>
          <a:prstGeom prst="rect">
            <a:avLst/>
          </a:prstGeom>
        </p:spPr>
        <p:txBody>
          <a:bodyPr wrap="square">
            <a:spAutoFit/>
          </a:bodyPr>
          <a:lstStyle/>
          <a:p>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a dále větou R 39 v kombinaci s jinými standardními větami označující specifickou rizikovost, chemickým látkám nebo směsím uvedeným v chemickém zákoně 11) klasifikovaným jako karcinogenní kategorie 1A nebo 1B se standardní větou o nebezpečnosti H350, H350i, mutagenní v zárodečných buňkách kategorie 1A nebo 1B se standardní větou o nebezpečnosti H340, toxické pro reprodukci kategorie 1A a 1B se standardní větou o nebezpečnosti H360, H360F, H360D, H360FD, </a:t>
            </a:r>
            <a:r>
              <a:rPr lang="cs-CZ" sz="2800" dirty="0" err="1">
                <a:solidFill>
                  <a:srgbClr val="FF0000"/>
                </a:solidFill>
                <a:effectLst>
                  <a:outerShdw blurRad="38100" dist="38100" dir="2700000" algn="tl">
                    <a:srgbClr val="000000">
                      <a:alpha val="43137"/>
                    </a:srgbClr>
                  </a:outerShdw>
                </a:effectLst>
                <a:latin typeface="Arial" pitchFamily="34" charset="0"/>
                <a:cs typeface="Arial" pitchFamily="34" charset="0"/>
              </a:rPr>
              <a:t>H360Fd</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 H360Df a látkám nebo směsím se standardní větou o nebezpečnosti H300, H310, H330, H370, H334, </a:t>
            </a:r>
            <a:r>
              <a:rPr lang="cs-CZ" sz="2800" dirty="0">
                <a:solidFill>
                  <a:srgbClr val="FF0000"/>
                </a:solidFill>
                <a:effectLst>
                  <a:outerShdw blurRad="38100" dist="38100" dir="2700000" algn="tl">
                    <a:srgbClr val="000000">
                      <a:alpha val="43137"/>
                    </a:srgbClr>
                  </a:outerShdw>
                </a:effectLst>
              </a:rPr>
              <a:t>H317 podle přímo </a:t>
            </a:r>
          </a:p>
          <a:p>
            <a:r>
              <a:rPr lang="cs-CZ" sz="2800" dirty="0">
                <a:solidFill>
                  <a:srgbClr val="FF0000"/>
                </a:solidFill>
                <a:effectLst>
                  <a:outerShdw blurRad="38100" dist="38100" dir="2700000" algn="tl">
                    <a:srgbClr val="000000">
                      <a:alpha val="43137"/>
                    </a:srgbClr>
                  </a:outerShdw>
                </a:effectLst>
              </a:rPr>
              <a:t>použitelného předpisu Evropské unie 1), pokud práce s nimi nenáleží podle výsledků komplexního hodnocení expozice zaměstnanců do kategorie druhé.</a:t>
            </a:r>
          </a:p>
          <a:p>
            <a:endPar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0" y="332656"/>
            <a:ext cx="8686800" cy="6264696"/>
          </a:xfrm>
        </p:spPr>
        <p:txBody>
          <a:bodyPr>
            <a:normAutofit fontScale="77500" lnSpcReduction="2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Do čtvrté kategorie se zařazují práce, při nichž jsou překročeny kriteriální hodnoty pro zařazení do třetí kategorie.</a:t>
            </a:r>
          </a:p>
          <a:p>
            <a:endPar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3. Hluk</a:t>
            </a:r>
          </a:p>
          <a:p>
            <a:pPr>
              <a:buNone/>
            </a:pPr>
            <a:endPar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 (1)  Při nestandardních časových charakteristikách pracovní expozice, jimiž jsou týdenní expozice rozdělená jinak než na 5 osmihodinových směn, jiný počet směn za pracovní týden než 5 a proměnlivý počet hodin za sledované období, </a:t>
            </a:r>
            <a:r>
              <a:rPr lang="cs-CZ" sz="3300" dirty="0" err="1">
                <a:solidFill>
                  <a:srgbClr val="C00000"/>
                </a:solidFill>
                <a:effectLst>
                  <a:outerShdw blurRad="38100" dist="38100" dir="2700000" algn="tl">
                    <a:srgbClr val="000000">
                      <a:alpha val="43137"/>
                    </a:srgbClr>
                  </a:outerShdw>
                </a:effectLst>
                <a:latin typeface="Arial" pitchFamily="34" charset="0"/>
                <a:cs typeface="Arial" pitchFamily="34" charset="0"/>
              </a:rPr>
              <a:t>t</a:t>
            </a: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3300" dirty="0" err="1">
                <a:solidFill>
                  <a:srgbClr val="C00000"/>
                </a:solidFill>
                <a:effectLst>
                  <a:outerShdw blurRad="38100" dist="38100" dir="2700000" algn="tl">
                    <a:srgbClr val="000000">
                      <a:alpha val="43137"/>
                    </a:srgbClr>
                  </a:outerShdw>
                </a:effectLst>
                <a:latin typeface="Arial" pitchFamily="34" charset="0"/>
                <a:cs typeface="Arial" pitchFamily="34" charset="0"/>
              </a:rPr>
              <a:t>j</a:t>
            </a: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 týden, 30 kalendářních dnů  nebo delší dobu, se pro zařazení práce do kategorií vychází z průměrné expozice hluku, stanovené zvláštním právním předpisem upravujícím ochranu zdraví před nepříznivými účinky hluku a vibrací.</a:t>
            </a:r>
          </a:p>
          <a:p>
            <a:pPr>
              <a:buNone/>
            </a:pPr>
            <a:r>
              <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hlinkClick r:id="rId2" action="ppaction://hlinkfile"/>
              </a:rPr>
              <a:t>pozn.: NV 272/2011 Sb.</a:t>
            </a:r>
            <a:endParaRPr lang="cs-CZ" i="1"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normAutofit lnSpcReduction="10000"/>
          </a:bodyPr>
          <a:lstStyle/>
          <a:p>
            <a:pPr>
              <a:buNone/>
            </a:pPr>
            <a:r>
              <a:rPr lang="cs-CZ" dirty="0">
                <a:solidFill>
                  <a:srgbClr val="C00000"/>
                </a:solidFill>
                <a:effectLst>
                  <a:outerShdw blurRad="38100" dist="38100" dir="2700000" algn="tl">
                    <a:srgbClr val="000000">
                      <a:alpha val="43137"/>
                    </a:srgbClr>
                  </a:outerShdw>
                </a:effectLst>
              </a:rPr>
              <a:t>(2) Při měření a hodnocení ustáleného proměnného a impulsního hluku na pracovišti pro účely kategorizace práce se vychází výlučně z ekvivalentních hladin akustického tlaku stanovených s kmitočtovým vážením A, </a:t>
            </a:r>
            <a:r>
              <a:rPr lang="cs-CZ" dirty="0" err="1">
                <a:solidFill>
                  <a:srgbClr val="C00000"/>
                </a:solidFill>
                <a:effectLst>
                  <a:outerShdw blurRad="38100" dist="38100" dir="2700000" algn="tl">
                    <a:srgbClr val="000000">
                      <a:alpha val="43137"/>
                    </a:srgbClr>
                  </a:outerShdw>
                </a:effectLst>
              </a:rPr>
              <a:t>a</a:t>
            </a:r>
            <a:r>
              <a:rPr lang="cs-CZ" dirty="0">
                <a:solidFill>
                  <a:srgbClr val="C00000"/>
                </a:solidFill>
                <a:effectLst>
                  <a:outerShdw blurRad="38100" dist="38100" dir="2700000" algn="tl">
                    <a:srgbClr val="000000">
                      <a:alpha val="43137"/>
                    </a:srgbClr>
                  </a:outerShdw>
                </a:effectLst>
              </a:rPr>
              <a:t> v případě impulsního hluku navíc z hladin špičkového akustického tlaku stanovených s kmitočtovým vážením C. Kmitočtová vážení A </a:t>
            </a:r>
            <a:r>
              <a:rPr lang="cs-CZ" dirty="0" err="1">
                <a:solidFill>
                  <a:srgbClr val="C00000"/>
                </a:solidFill>
                <a:effectLst>
                  <a:outerShdw blurRad="38100" dist="38100" dir="2700000" algn="tl">
                    <a:srgbClr val="000000">
                      <a:alpha val="43137"/>
                    </a:srgbClr>
                  </a:outerShdw>
                </a:effectLst>
              </a:rPr>
              <a:t>a</a:t>
            </a:r>
            <a:r>
              <a:rPr lang="cs-CZ" dirty="0">
                <a:solidFill>
                  <a:srgbClr val="C00000"/>
                </a:solidFill>
                <a:effectLst>
                  <a:outerShdw blurRad="38100" dist="38100" dir="2700000" algn="tl">
                    <a:srgbClr val="000000">
                      <a:alpha val="43137"/>
                    </a:srgbClr>
                  </a:outerShdw>
                </a:effectLst>
              </a:rPr>
              <a:t> C zohledňují souhrnně v celém rozsahu slyšitelných kmitočtů míru škodlivosti, </a:t>
            </a:r>
            <a:r>
              <a:rPr lang="cs-CZ" dirty="0" err="1">
                <a:solidFill>
                  <a:srgbClr val="C00000"/>
                </a:solidFill>
                <a:effectLst>
                  <a:outerShdw blurRad="38100" dist="38100" dir="2700000" algn="tl">
                    <a:srgbClr val="000000">
                      <a:alpha val="43137"/>
                    </a:srgbClr>
                  </a:outerShdw>
                </a:effectLst>
              </a:rPr>
              <a:t>rušivosti</a:t>
            </a:r>
            <a:r>
              <a:rPr lang="cs-CZ" dirty="0">
                <a:solidFill>
                  <a:srgbClr val="C00000"/>
                </a:solidFill>
                <a:effectLst>
                  <a:outerShdw blurRad="38100" dist="38100" dir="2700000" algn="tl">
                    <a:srgbClr val="000000">
                      <a:alpha val="43137"/>
                    </a:srgbClr>
                  </a:outerShdw>
                </a:effectLst>
              </a:rPr>
              <a:t> a dalších nepříznivých účinků jednotlivých kmitočtových složek hluku na pracovišti.</a:t>
            </a:r>
          </a:p>
          <a:p>
            <a:pPr>
              <a:buNone/>
            </a:pPr>
            <a:endParaRPr lang="cs-CZ" sz="2800" u="sng"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764704"/>
            <a:ext cx="8686800" cy="5976664"/>
          </a:xfrm>
        </p:spPr>
        <p:txBody>
          <a:bodyPr>
            <a:normAutofit fontScale="85000" lnSpcReduction="10000"/>
          </a:bodyPr>
          <a:lstStyle/>
          <a:p>
            <a:pPr>
              <a:buNone/>
            </a:pPr>
            <a:r>
              <a:rPr lang="cs-CZ" dirty="0">
                <a:solidFill>
                  <a:srgbClr val="C00000"/>
                </a:solidFill>
                <a:effectLst>
                  <a:outerShdw blurRad="38100" dist="38100" dir="2700000" algn="tl">
                    <a:srgbClr val="000000">
                      <a:alpha val="43137"/>
                    </a:srgbClr>
                  </a:outerShdw>
                </a:effectLst>
              </a:rPr>
              <a:t>(3) Vysokofrekvenční hluk, ultrazvuk, infrazvuk a nízkofrekvenční hluk se podle právního předpisu upravujícího ochranu zdraví před nepříznivými účinky hluku a vibrací 12) </a:t>
            </a:r>
            <a:r>
              <a:rPr lang="cs-CZ" u="sng" dirty="0">
                <a:solidFill>
                  <a:srgbClr val="C00000"/>
                </a:solidFill>
                <a:effectLst>
                  <a:outerShdw blurRad="38100" dist="38100" dir="2700000" algn="tl">
                    <a:srgbClr val="000000">
                      <a:alpha val="43137"/>
                    </a:srgbClr>
                  </a:outerShdw>
                </a:effectLst>
              </a:rPr>
              <a:t>pro účely zařazení práce samostatně nehodnotí, proto se pro ně kritéria pro zařazení do kategorií  nestanoví.</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zařazují práce, při nichž jsou osoby exponovány:</a:t>
            </a:r>
          </a:p>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a) ustálenému nebo proměnnému hluku jehož ekvivalentní hladina akustického tlaku A  L </a:t>
            </a:r>
            <a:r>
              <a:rPr lang="cs-CZ" dirty="0" err="1">
                <a:solidFill>
                  <a:srgbClr val="C00000"/>
                </a:solidFill>
                <a:effectLst>
                  <a:outerShdw blurRad="38100" dist="38100" dir="2700000" algn="tl">
                    <a:srgbClr val="000000">
                      <a:alpha val="43137"/>
                    </a:srgbClr>
                  </a:outerShdw>
                </a:effectLst>
                <a:latin typeface="Arial" pitchFamily="34" charset="0"/>
                <a:cs typeface="Arial" pitchFamily="34" charset="0"/>
              </a:rPr>
              <a:t>Aeq</a:t>
            </a: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8h je v rozmezí od 75,0 do 84,9 dB a přípustný expoziční limit 85 dB stanovený zvláštním právním předpisem upravujícím ochranu zdraví před nepříznivými účinky hluku a vibrací není překročen.</a:t>
            </a:r>
          </a:p>
          <a:p>
            <a:pPr>
              <a:buNone/>
            </a:pPr>
            <a:endParaRPr lang="cs-CZ" u="sng" dirty="0">
              <a:solidFill>
                <a:srgbClr val="C00000"/>
              </a:solidFill>
              <a:effectLst>
                <a:outerShdw blurRad="38100" dist="38100" dir="2700000" algn="tl">
                  <a:srgbClr val="000000">
                    <a:alpha val="43137"/>
                  </a:srgbClr>
                </a:outerShdw>
              </a:effectLst>
            </a:endParaRPr>
          </a:p>
          <a:p>
            <a:pPr>
              <a:buNone/>
            </a:pPr>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408712"/>
          </a:xfrm>
        </p:spPr>
        <p:txBody>
          <a:bodyPr>
            <a:normAutofit/>
          </a:bodyPr>
          <a:lstStyle/>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b)</a:t>
            </a:r>
            <a:r>
              <a:rPr lang="cs-CZ" sz="2800" dirty="0">
                <a:latin typeface="Arial" pitchFamily="34" charset="0"/>
                <a:cs typeface="Arial" pitchFamily="34" charset="0"/>
              </a:rPr>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impulsnímu hluku, jehož ekvivalentní hladina akustického tlaku A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Aeq</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,8h</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je v rozmezí od 80 do 84,9 dB, avšak přípustný expoziční limit 85 dB stanovený právním předpisem upravujícím ochranu zdraví před nepříznivými účinky hluku a vibrací 12) nepřekračuje, a jehož hladina špičkového akustického tlaku C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Cpeak</a:t>
            </a: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je v rozmezí od 130,0 do 139,9 dB, avšak přípustný expoziční limit 140 dB stanovený právním předpisem upravujícím ochranu zdraví před nepříznivými účinky hluku a vibrací 12) nepřekračuje.</a:t>
            </a:r>
          </a:p>
          <a:p>
            <a:pPr>
              <a:buNone/>
            </a:pPr>
            <a:endParaRPr lang="cs-CZ" sz="2800" dirty="0"/>
          </a:p>
          <a:p>
            <a:pPr>
              <a:buNone/>
            </a:pPr>
            <a:endPar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23528" y="0"/>
            <a:ext cx="8686800" cy="6552728"/>
          </a:xfrm>
        </p:spPr>
        <p:txBody>
          <a:bodyPr>
            <a:normAutofit/>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Do třetí kategorie se zařazuje práce, při níž jsou osoby exponovány</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 ustálenému nebo proměnnému hluku, jehož ekvivalentní hladina akustického tlaku A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Aeq</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,8h</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dosahuje nebo je vyšší než přípustný expoziční limit 85 dB stanovený právním předpisem upravujícím ochranu zdraví před nepříznivými účinky hluku a vibrací 12), avšak nepřekračuje 105 dB, nebo</a:t>
            </a:r>
          </a:p>
          <a:p>
            <a:pPr>
              <a:buNone/>
            </a:pPr>
            <a:r>
              <a:rPr lang="cs-CZ" sz="2800" dirty="0">
                <a:solidFill>
                  <a:srgbClr val="C00000"/>
                </a:solidFill>
                <a:latin typeface="Arial" pitchFamily="34" charset="0"/>
                <a:cs typeface="Arial" pitchFamily="34" charset="0"/>
              </a:rPr>
              <a:t>    </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5603453"/>
          </a:xfrm>
        </p:spPr>
        <p:txBody>
          <a:bodyPr>
            <a:noAutofit/>
          </a:bodyPr>
          <a:lstStyle/>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b) impulsnímu hluku, jehož ekvivalentní hladina akustického tlaku A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Aeq</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,8h</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dosahuje nebo je vyšší než přípustný expoziční limit 85 dB stanovený právním předpisem upravujícím ochranu zdraví před nepříznivými účinky hluku a vibrací 12), avšak nepřekračuje 105 dB, a jehož hladina špičkového akustického tlaku C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Cpeak</a:t>
            </a: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dosahuje nebo je vyšší než přípustný expoziční limit 140 dB stanovený právním předpisem upravujícím ochranu zdraví před nepříznivými účinky hluku a vibrací 12), avšak nepřekračuje 150 dB.</a:t>
            </a:r>
            <a:endParaRPr lang="cs-CZ" sz="2800" dirty="0">
              <a:effectLst>
                <a:outerShdw blurRad="38100" dist="38100" dir="2700000" algn="tl">
                  <a:srgbClr val="000000">
                    <a:alpha val="43137"/>
                  </a:srgbClr>
                </a:outerShdw>
              </a:effectLs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normAutofit fontScale="92500" lnSpcReduction="10000"/>
          </a:bodyPr>
          <a:lstStyle/>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endParaRPr lang="cs-CZ"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Do čtvrté kategorie se zařazuje práce, při níž jsou osoby exponovány</a:t>
            </a:r>
          </a:p>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a) ustálenému nebo proměnnému hluku, jehož ekvivalentní hladina akustického tlaku A </a:t>
            </a:r>
            <a:r>
              <a:rPr lang="cs-CZ" dirty="0" err="1">
                <a:solidFill>
                  <a:srgbClr val="C00000"/>
                </a:solidFill>
                <a:effectLst>
                  <a:outerShdw blurRad="38100" dist="38100" dir="2700000" algn="tl">
                    <a:srgbClr val="000000">
                      <a:alpha val="43137"/>
                    </a:srgbClr>
                  </a:outerShdw>
                </a:effectLst>
                <a:latin typeface="Arial" pitchFamily="34" charset="0"/>
                <a:cs typeface="Arial" pitchFamily="34" charset="0"/>
              </a:rPr>
              <a:t>LAeq</a:t>
            </a: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8h je vyšší, než je stanoveno u kategorie třetí, nebo</a:t>
            </a:r>
          </a:p>
          <a:p>
            <a:pPr>
              <a:buNone/>
            </a:pP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b)  impulsnímu hluku, jehož ekvivalentní hladina akustického tlaku A  </a:t>
            </a:r>
            <a:r>
              <a:rPr lang="cs-CZ" dirty="0" err="1">
                <a:solidFill>
                  <a:srgbClr val="C00000"/>
                </a:solidFill>
                <a:effectLst>
                  <a:outerShdw blurRad="38100" dist="38100" dir="2700000" algn="tl">
                    <a:srgbClr val="000000">
                      <a:alpha val="43137"/>
                    </a:srgbClr>
                  </a:outerShdw>
                </a:effectLst>
                <a:latin typeface="Arial" pitchFamily="34" charset="0"/>
                <a:cs typeface="Arial" pitchFamily="34" charset="0"/>
              </a:rPr>
              <a:t>LAeq</a:t>
            </a: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8h nebo hladina špičkového akustického tlaku C </a:t>
            </a:r>
            <a:r>
              <a:rPr lang="cs-CZ" dirty="0" err="1">
                <a:solidFill>
                  <a:srgbClr val="C00000"/>
                </a:solidFill>
                <a:effectLst>
                  <a:outerShdw blurRad="38100" dist="38100" dir="2700000" algn="tl">
                    <a:srgbClr val="000000">
                      <a:alpha val="43137"/>
                    </a:srgbClr>
                  </a:outerShdw>
                </a:effectLst>
                <a:latin typeface="Arial" pitchFamily="34" charset="0"/>
                <a:cs typeface="Arial" pitchFamily="34" charset="0"/>
              </a:rPr>
              <a:t>Lcpeak</a:t>
            </a:r>
            <a:r>
              <a:rPr lang="cs-CZ" dirty="0">
                <a:solidFill>
                  <a:srgbClr val="C00000"/>
                </a:solidFill>
                <a:effectLst>
                  <a:outerShdw blurRad="38100" dist="38100" dir="2700000" algn="tl">
                    <a:srgbClr val="000000">
                      <a:alpha val="43137"/>
                    </a:srgbClr>
                  </a:outerShdw>
                </a:effectLst>
                <a:latin typeface="Arial" pitchFamily="34" charset="0"/>
                <a:cs typeface="Arial" pitchFamily="34" charset="0"/>
              </a:rPr>
              <a:t> je  vyšší, než je stanoveno u kategorie třetí.</a:t>
            </a:r>
          </a:p>
          <a:p>
            <a:pPr>
              <a:buNone/>
            </a:pPr>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6120680"/>
          </a:xfrm>
        </p:spPr>
        <p:txBody>
          <a:bodyPr>
            <a:no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4. Vibrace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Při nestandardních časových charakteristikách pracovní expozice, jimiž jsou týdenní expozice rozdělená jinak než na 5 osmihodinových směn, jiný počet směn za pracovní týden než 5 a proměnlivý počet hodin za sledované období, tj. týden, 30 kalendářních dnů nebo delší dobu, se pro zařazení práce do kategorií vychází z průměrné expozice vibracím přenášeným na ruce nebo celkovým vertikálním a horizontálním vibracím stanovené podle právního předpisu upravujícího ochranu zdraví před nepříznivými účinky hluku a vibrací 12).</a:t>
            </a:r>
          </a:p>
          <a:p>
            <a:pPr>
              <a:buNone/>
            </a:pPr>
            <a:r>
              <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rPr>
              <a:t>pozn.: NV 272/2011 Sb.</a:t>
            </a: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fontScale="92500" lnSpcReduction="2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Do druhé kategorie se zařazuje práce, při níž jsou osoby exponovány</a:t>
            </a:r>
          </a:p>
          <a:p>
            <a:pPr>
              <a:buNone/>
            </a:pPr>
            <a:endPar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(1) Do druhé kategorie se zařazuje práce, při níž jsou osoby exponovány</a:t>
            </a: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    a) vibracím přenášeným na ruce, jejichž průměrná souhrnná vážená hladina zrychlení     L </a:t>
            </a:r>
            <a:r>
              <a:rPr lang="cs-CZ" sz="3000" dirty="0" err="1">
                <a:solidFill>
                  <a:srgbClr val="C00000"/>
                </a:solidFill>
                <a:effectLst>
                  <a:outerShdw blurRad="38100" dist="38100" dir="2700000" algn="tl">
                    <a:srgbClr val="000000">
                      <a:alpha val="43137"/>
                    </a:srgbClr>
                  </a:outerShdw>
                </a:effectLst>
                <a:latin typeface="Arial" pitchFamily="34" charset="0"/>
                <a:cs typeface="Arial" pitchFamily="34" charset="0"/>
              </a:rPr>
              <a:t>ahv</a:t>
            </a: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,8h</a:t>
            </a: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    je v rozmezí od 118,0 do 127,9 dB, avšak přípustný expoziční limit 128 dB stanovený právním předpisem upravujícím ochranu zdraví před nepříznivými účinky hluku a vibrací 12) nepřekračuje,</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260648"/>
            <a:ext cx="8686800" cy="5819477"/>
          </a:xfrm>
        </p:spPr>
        <p:txBody>
          <a:bodyPr>
            <a:noAutofit/>
          </a:bodyPr>
          <a:lstStyle/>
          <a:p>
            <a:endParaRPr lang="cs-CZ" sz="2800" dirty="0">
              <a:latin typeface="Arial" pitchFamily="34" charset="0"/>
              <a:cs typeface="Arial" pitchFamily="34" charset="0"/>
            </a:endParaRPr>
          </a:p>
          <a:p>
            <a:pPr>
              <a:buNone/>
            </a:pPr>
            <a:r>
              <a:rPr lang="cs-CZ" sz="2800" dirty="0">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(5) V případě změny podmínek výkonu práce, která má vliv na její zařazení do kategorie třetí nebo čtvrté, je zaměstnavatel povinen bezodkladně předložit příslušnému orgánu ochrany veřejného zdraví návrh, který má náležitosti uvedené v odstavci 3.</a:t>
            </a:r>
          </a:p>
          <a:p>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(6)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Na návrh zaměstnavatele nebo z vlastního podnětu</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je příslušný orgán ochrany veřejného zdraví oprávněn rozhodnout o</a:t>
            </a:r>
          </a:p>
          <a:p>
            <a:pPr>
              <a:buNone/>
            </a:pPr>
            <a:r>
              <a:rPr lang="cs-CZ" sz="2800" dirty="0">
                <a:solidFill>
                  <a:schemeClr val="tx1"/>
                </a:solidFill>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zařazení práce, o níž má zaměstnavatel za to, že je prací první nebo druhé kategorie, do vyšší kategorie,</a:t>
            </a:r>
            <a:endParaRPr lang="cs-CZ" sz="2800" dirty="0">
              <a:latin typeface="Arial" pitchFamily="34" charset="0"/>
              <a:cs typeface="Arial" pitchFamily="34" charset="0"/>
            </a:endParaRPr>
          </a:p>
          <a:p>
            <a:endParaRPr lang="cs-CZ" sz="2800" dirty="0">
              <a:latin typeface="Arial" pitchFamily="34" charset="0"/>
              <a:cs typeface="Arial"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669360"/>
          </a:xfrm>
        </p:spPr>
        <p:txBody>
          <a:bodyPr>
            <a:normAutofit/>
          </a:bodyPr>
          <a:lstStyle/>
          <a:p>
            <a:pPr>
              <a:buNone/>
            </a:pPr>
            <a:r>
              <a:rPr lang="cs-CZ" dirty="0"/>
              <a:t>         </a:t>
            </a:r>
            <a:endPar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b) celkovým horizontálním nebo vertikálním vibracím, jejichž průměrná vážená hladina zrychlení    L </a:t>
            </a:r>
            <a:r>
              <a:rPr lang="cs-CZ" sz="3000" dirty="0" err="1">
                <a:solidFill>
                  <a:srgbClr val="C00000"/>
                </a:solidFill>
                <a:effectLst>
                  <a:outerShdw blurRad="38100" dist="38100" dir="2700000" algn="tl">
                    <a:srgbClr val="000000">
                      <a:alpha val="43137"/>
                    </a:srgbClr>
                  </a:outerShdw>
                </a:effectLst>
                <a:latin typeface="Arial" pitchFamily="34" charset="0"/>
                <a:cs typeface="Arial" pitchFamily="34" charset="0"/>
              </a:rPr>
              <a:t>aw</a:t>
            </a: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,8h</a:t>
            </a:r>
          </a:p>
          <a:p>
            <a:pPr>
              <a:buNone/>
            </a:pP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   je v rozmezí od 104,0 do 113,9 dB, avšak přípustný expoziční limit 114 dB stanovený právním předpisem upravujícím ochranu zdraví před nepříznivými účinky hluku a vibrací 12) nepřekračuje, nebo</a:t>
            </a:r>
          </a:p>
          <a:p>
            <a:pPr>
              <a:buNone/>
            </a:pPr>
            <a:endParaRPr lang="cs-CZ" sz="40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548680"/>
            <a:ext cx="8686800" cy="5531445"/>
          </a:xfrm>
        </p:spPr>
        <p:txBody>
          <a:bodyPr>
            <a:noAutofit/>
          </a:bodyPr>
          <a:lstStyle/>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c)  vibracím přenášeným na ruce po dobu trvání některé dílčí pracovní operace, jejichž průměrná souhrnná vážená hladina zrychlení     L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ahv</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,T</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překračuje 128 dB, nebo celkovým vertikálním a horizontálním vibracím po dobu trvání některé dílčí pracovní operace, jejichž průměrná vážená hladina zrychlení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Law</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,T</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překračuje 114 dB, avšak ani u jedné změřených dílčích pracovních operací nebyl překročen přípustný expoziční limit pro osmihodinovou směnu podle právního předpisu upravujícího ochranu zdraví před nepříznivými účinky hluku a vibrací 12).</a:t>
            </a:r>
            <a:endParaRPr lang="cs-CZ"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5603453"/>
          </a:xfrm>
        </p:spPr>
        <p:txBody>
          <a:bodyPr>
            <a:normAutofit fontScale="92500" lnSpcReduction="10000"/>
          </a:bodyPr>
          <a:lstStyle/>
          <a:p>
            <a:pPr>
              <a:buNone/>
            </a:pP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(2) Do druhé kategorie se zařazuje také práce, při které dochází k expozici osob vibracím přenášeným na ruce nepravidelně jen v některých pracovních dnech, ale vždy po dobu kratší než 20 minut v osmihodinové směně, jejichž průměrná souhrnná vážená hladina zrychlení</a:t>
            </a:r>
          </a:p>
          <a:p>
            <a:pPr>
              <a:buNone/>
            </a:pP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3300" dirty="0" err="1">
                <a:solidFill>
                  <a:srgbClr val="C00000"/>
                </a:solidFill>
                <a:effectLst>
                  <a:outerShdw blurRad="38100" dist="38100" dir="2700000" algn="tl">
                    <a:srgbClr val="000000">
                      <a:alpha val="43137"/>
                    </a:srgbClr>
                  </a:outerShdw>
                </a:effectLst>
                <a:latin typeface="Arial" pitchFamily="34" charset="0"/>
                <a:cs typeface="Arial" pitchFamily="34" charset="0"/>
              </a:rPr>
              <a:t>Lahv</a:t>
            </a: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,T</a:t>
            </a:r>
          </a:p>
          <a:p>
            <a:pPr>
              <a:buNone/>
            </a:pPr>
            <a:r>
              <a:rPr lang="cs-CZ" sz="3300" dirty="0">
                <a:solidFill>
                  <a:srgbClr val="C00000"/>
                </a:solidFill>
                <a:effectLst>
                  <a:outerShdw blurRad="38100" dist="38100" dir="2700000" algn="tl">
                    <a:srgbClr val="000000">
                      <a:alpha val="43137"/>
                    </a:srgbClr>
                  </a:outerShdw>
                </a:effectLst>
                <a:latin typeface="Arial" pitchFamily="34" charset="0"/>
                <a:cs typeface="Arial" pitchFamily="34" charset="0"/>
              </a:rPr>
              <a:t>   stanovená za dobu expozice T podle právního předpisu upravujícího ochranu zdraví před nepříznivými účinky hluku a vibrací 12) 142 dB není překročena o více než 3 dB.</a:t>
            </a: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552728"/>
          </a:xfrm>
        </p:spPr>
        <p:txBody>
          <a:bodyPr>
            <a:normAutofit fontScale="92500"/>
          </a:bodyPr>
          <a:lstStyle/>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Do třetí kategorie se zařazuje práce, při níž jsou osoby exponovány</a:t>
            </a:r>
          </a:p>
          <a:p>
            <a:pPr marL="514350" indent="-514350">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a)  vibracím přenášeným na ruce, jejichž průměrná souhrnná vážená hladina zrychlení vibrací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Lahv</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8h překračuje přípustný expoziční limit 128 dB stanovený zvláštním právním předpisem, avšak nepřekračuje 134 dB, nebo</a:t>
            </a:r>
          </a:p>
          <a:p>
            <a:pPr marL="514350" indent="-514350">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b) celkovým horizontálním či vertikálním vibracím, jejichž průměrná souhrnná vážená hladina zrychlení vibrací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Law</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8h, dosahuje nebo je vyšší přípustný expoziční limit 114 dB stanovený právním předpisem upravujícím ochranu zdraví před nepříznivými účinky hluku a vibrací, avšak nepřekračuje 120 dB.</a:t>
            </a:r>
          </a:p>
          <a:p>
            <a:pPr>
              <a:buNone/>
            </a:pPr>
            <a:endParaRPr lang="cs-CZ" sz="2800" dirty="0">
              <a:solidFill>
                <a:schemeClr val="tx1"/>
              </a:solidFill>
              <a:latin typeface="Arial" pitchFamily="34" charset="0"/>
              <a:cs typeface="Arial"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692696"/>
            <a:ext cx="8686800" cy="5387429"/>
          </a:xfrm>
        </p:spPr>
        <p:txBody>
          <a:bodyPr>
            <a:normAutofit/>
          </a:bodyPr>
          <a:lstStyle/>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endParaRPr lang="cs-CZ" dirty="0"/>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Do čtvrté kategorie se zařazuje práce při níž jsou osoby exponovány vibracím přenášeným na ruce, jejichž průměrná souhrnná vážená hladina zrychlení vibrací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Lahv</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8h je vyšší, než je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stonoveno</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u kategorie třetí, nebo celkovým horizontálním či vertikálním vibracím, jejichž průměrná vážená hladina zrychlení vibrací </a:t>
            </a:r>
            <a:r>
              <a:rPr lang="cs-CZ" sz="2800" dirty="0" err="1">
                <a:solidFill>
                  <a:srgbClr val="C00000"/>
                </a:solidFill>
                <a:effectLst>
                  <a:outerShdw blurRad="38100" dist="38100" dir="2700000" algn="tl">
                    <a:srgbClr val="000000">
                      <a:alpha val="43137"/>
                    </a:srgbClr>
                  </a:outerShdw>
                </a:effectLst>
                <a:latin typeface="Arial" pitchFamily="34" charset="0"/>
                <a:cs typeface="Arial" pitchFamily="34" charset="0"/>
              </a:rPr>
              <a:t>Law</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8h je vyšší, než je stanoveno u třetí kategorie.</a:t>
            </a:r>
          </a:p>
          <a:p>
            <a:pPr>
              <a:buNone/>
            </a:pPr>
            <a:endParaRPr lang="cs-CZ"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336704"/>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5. Neionizující záření a elektromagnetická pole</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i="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Kategorie druhá – není vůbec stanovena</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2800" dirty="0"/>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Do kategorie třetí se zařazuje práce, při níž je používáno zařízení, které je zdrojem neionizujícího záření,včetně laserů,jemuž jsou osoby exponovány a které přesahuje nejvyšší přípustné hodnoty stanovené právním předpisem upravujícím ochranu zdraví před neionizujícím zářením, ochranu osob je však možné zajistit osobními ochrannými pracovními prostředky.</a:t>
            </a:r>
          </a:p>
          <a:p>
            <a:pPr>
              <a:buNone/>
            </a:pPr>
            <a:r>
              <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hlinkClick r:id="rId2" action="ppaction://hlinkfile"/>
              </a:rPr>
              <a:t>Pozn.: NV 291/2015</a:t>
            </a:r>
            <a:endPar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rPr>
              <a:t>hygienické limity jsou v přílohách</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latin typeface="Arial" pitchFamily="34" charset="0"/>
              <a:cs typeface="Arial"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2"/>
          <p:cNvSpPr>
            <a:spLocks noGrp="1"/>
          </p:cNvSpPr>
          <p:nvPr>
            <p:ph type="body" idx="1"/>
          </p:nvPr>
        </p:nvSpPr>
        <p:spPr>
          <a:xfrm>
            <a:off x="304800" y="188913"/>
            <a:ext cx="8686800" cy="5891212"/>
          </a:xfrm>
          <a:solidFill>
            <a:schemeClr val="accent3">
              <a:lumMod val="40000"/>
              <a:lumOff val="60000"/>
            </a:schemeClr>
          </a:solidFill>
        </p:spPr>
        <p:txBody>
          <a:bodyPr>
            <a:normAutofit fontScale="85000" lnSpcReduction="10000"/>
          </a:bodyPr>
          <a:lstStyle/>
          <a:p>
            <a:pPr>
              <a:buNone/>
            </a:pPr>
            <a:r>
              <a:rPr lang="cs-CZ" dirty="0">
                <a:solidFill>
                  <a:srgbClr val="002060"/>
                </a:solidFill>
                <a:latin typeface="+mj-lt"/>
              </a:rPr>
              <a:t>Odůvodnění:</a:t>
            </a:r>
          </a:p>
          <a:p>
            <a:pPr>
              <a:buNone/>
            </a:pPr>
            <a:r>
              <a:rPr lang="cs-CZ" dirty="0">
                <a:solidFill>
                  <a:srgbClr val="002060"/>
                </a:solidFill>
                <a:latin typeface="+mj-lt"/>
              </a:rPr>
              <a:t>     Je třeba přihlédnout k tomu, že zařazení zaměstnance do kategorie třetí je vázáno na existenci a dostupnost osobních ochranných prostředků, které při použití sníží expozici osoby na hodnotu nepřekračující stanovenou nejvyšší přípustnou hodnotu. Pokud bude používáno zařízení, včetně laserů, které je zdrojem neionizujícího záření, jemuž jsou osoby exponovány a které přesahuje nejvyšší přípustné hodnoty a neexistují-li proti těmto účinkům žádné osobní ochranné pracovní prostředky, používání takového zařízení je řešeno automatickým ovládáním mimo prostor zdroje, které je navíc  vzdáleno tak, aby nejvyšší přípustné hodnoty nebyly překročeny.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6741368"/>
          </a:xfrm>
        </p:spPr>
        <p:txBody>
          <a:bodyPr>
            <a:normAutofit fontScale="47500" lnSpcReduction="20000"/>
          </a:bodyPr>
          <a:lstStyle/>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6. Fyzická zátěž</a:t>
            </a:r>
          </a:p>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endPar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zařazuje práce</a:t>
            </a:r>
          </a:p>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    a) převážně dynamická, vykonávaná velkými svalovými skupinami, při níž:</a:t>
            </a:r>
          </a:p>
          <a:p>
            <a:pPr>
              <a:buNone/>
            </a:pPr>
            <a:r>
              <a:rPr lang="cs-CZ" sz="5100" b="1" dirty="0">
                <a:solidFill>
                  <a:schemeClr val="tx1"/>
                </a:solidFill>
                <a:effectLst>
                  <a:outerShdw blurRad="38100" dist="38100" dir="2700000" algn="tl">
                    <a:srgbClr val="000000">
                      <a:alpha val="43137"/>
                    </a:srgbClr>
                  </a:outerShdw>
                </a:effectLst>
                <a:latin typeface="Arial" pitchFamily="34" charset="0"/>
                <a:cs typeface="Arial" pitchFamily="34" charset="0"/>
              </a:rPr>
              <a:t>1. </a:t>
            </a:r>
            <a:r>
              <a:rPr lang="cs-CZ" sz="5100" b="1" dirty="0" err="1">
                <a:solidFill>
                  <a:schemeClr val="tx1"/>
                </a:solidFill>
                <a:effectLst>
                  <a:outerShdw blurRad="38100" dist="38100" dir="2700000" algn="tl">
                    <a:srgbClr val="000000">
                      <a:alpha val="43137"/>
                    </a:srgbClr>
                  </a:outerShdw>
                </a:effectLst>
              </a:rPr>
              <a:t>celosměnový</a:t>
            </a:r>
            <a:r>
              <a:rPr lang="cs-CZ" sz="5100" b="1" dirty="0">
                <a:solidFill>
                  <a:schemeClr val="tx1"/>
                </a:solidFill>
                <a:effectLst>
                  <a:outerShdw blurRad="38100" dist="38100" dir="2700000" algn="tl">
                    <a:srgbClr val="000000">
                      <a:alpha val="43137"/>
                    </a:srgbClr>
                  </a:outerShdw>
                </a:effectLst>
              </a:rPr>
              <a:t> energetický výdej (netto) je u mužů v rozmezí od 4,5 MJ do 6,8 MJ, u žen od 3,4 MJ do 4,5 MJ a minutový přípustný energetický výdej (netto) se pohybuje u mužů v rozmezí 400 až 575 W (24,1 až 34,5 </a:t>
            </a:r>
            <a:r>
              <a:rPr lang="cs-CZ" sz="5100" b="1" dirty="0" err="1">
                <a:solidFill>
                  <a:schemeClr val="tx1"/>
                </a:solidFill>
                <a:effectLst>
                  <a:outerShdw blurRad="38100" dist="38100" dir="2700000" algn="tl">
                    <a:srgbClr val="000000">
                      <a:alpha val="43137"/>
                    </a:srgbClr>
                  </a:outerShdw>
                </a:effectLst>
              </a:rPr>
              <a:t>kJ.min</a:t>
            </a:r>
            <a:r>
              <a:rPr lang="cs-CZ" sz="5100" b="1" dirty="0">
                <a:solidFill>
                  <a:schemeClr val="tx1"/>
                </a:solidFill>
                <a:effectLst>
                  <a:outerShdw blurRad="38100" dist="38100" dir="2700000" algn="tl">
                    <a:srgbClr val="000000">
                      <a:alpha val="43137"/>
                    </a:srgbClr>
                  </a:outerShdw>
                </a:effectLst>
              </a:rPr>
              <a:t>) a u žen v rozmezí 240 až 395 W (14,5 až 23,7 </a:t>
            </a:r>
            <a:r>
              <a:rPr lang="cs-CZ" sz="5100" b="1" dirty="0" err="1">
                <a:solidFill>
                  <a:schemeClr val="tx1"/>
                </a:solidFill>
                <a:effectLst>
                  <a:outerShdw blurRad="38100" dist="38100" dir="2700000" algn="tl">
                    <a:srgbClr val="000000">
                      <a:alpha val="43137"/>
                    </a:srgbClr>
                  </a:outerShdw>
                </a:effectLst>
              </a:rPr>
              <a:t>kJ.min</a:t>
            </a:r>
            <a:r>
              <a:rPr lang="cs-CZ" sz="5100" b="1" dirty="0">
                <a:solidFill>
                  <a:schemeClr val="tx1"/>
                </a:solidFill>
                <a:effectLst>
                  <a:outerShdw blurRad="38100" dist="38100" dir="2700000" algn="tl">
                    <a:srgbClr val="000000">
                      <a:alpha val="43137"/>
                    </a:srgbClr>
                  </a:outerShdw>
                </a:effectLst>
              </a:rPr>
              <a:t>),</a:t>
            </a:r>
          </a:p>
          <a:p>
            <a:pPr>
              <a:buNone/>
            </a:pPr>
            <a:r>
              <a:rPr lang="cs-CZ" sz="5100" b="1" dirty="0">
                <a:solidFill>
                  <a:schemeClr val="tx1"/>
                </a:solidFill>
                <a:effectLst>
                  <a:outerShdw blurRad="38100" dist="38100" dir="2700000" algn="tl">
                    <a:srgbClr val="000000">
                      <a:alpha val="43137"/>
                    </a:srgbClr>
                  </a:outerShdw>
                </a:effectLst>
              </a:rPr>
              <a:t>2. směnová průměrná srdeční frekvence se pohybuje v rozmezí od 92 do 102 tepů.</a:t>
            </a:r>
            <a:r>
              <a:rPr lang="cs-CZ" sz="5100" b="1" dirty="0" err="1">
                <a:solidFill>
                  <a:schemeClr val="tx1"/>
                </a:solidFill>
                <a:effectLst>
                  <a:outerShdw blurRad="38100" dist="38100" dir="2700000" algn="tl">
                    <a:srgbClr val="000000">
                      <a:alpha val="43137"/>
                    </a:srgbClr>
                  </a:outerShdw>
                </a:effectLst>
              </a:rPr>
              <a:t>minE</a:t>
            </a:r>
            <a:r>
              <a:rPr lang="cs-CZ" sz="5100" b="1" dirty="0">
                <a:solidFill>
                  <a:schemeClr val="tx1"/>
                </a:solidFill>
                <a:effectLst>
                  <a:outerShdw blurRad="38100" dist="38100" dir="2700000" algn="tl">
                    <a:srgbClr val="000000">
                      <a:alpha val="43137"/>
                    </a:srgbClr>
                  </a:outerShdw>
                </a:effectLst>
              </a:rPr>
              <a:t>-1 u mužů i u žen, přičemž minutová srdeční frekvence při hlavní pracovní operaci nepřekročí ani krátkodobě 150 tepů.min-1,</a:t>
            </a:r>
          </a:p>
          <a:p>
            <a:pPr>
              <a:buNone/>
            </a:pPr>
            <a:endParaRPr lang="cs-CZ"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552728"/>
          </a:xfrm>
        </p:spPr>
        <p:txBody>
          <a:bodyPr>
            <a:normAutofit fontScale="77500" lnSpcReduction="20000"/>
          </a:bodyPr>
          <a:lstStyle/>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3. roční energetický výdej je větší než dvě třetiny přípustné hodnoty, ale nepřekročí tuto hodnotu stanovenou právním předpisem upravujícím podmínky ochrany zdraví při práci 10), jde-li o nerovnoměrnou zátěž v průběhu roku, např. sezónní práce, přičemž zátěž v průběhu celé průměrné směny nepřekročí minutový přípustný energetický výdej u mužů 34,5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kJ</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 u žen 23,7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kJ</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b) vykonávaná malými svalovými skupinami při převaze dynamické složky, při níž se</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1. průměrná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celosměnově</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vynakládaná svalová síla pohybuje v rozmezí 15 až 30 %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nebo se vyskytují pracovní </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úkony vyžadující krátkodobě použít síly od 55 do 70 %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maximálně 600krát za průměrnou směnu, pokud je </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použito měřicí zařízení umožňující snímání jedenkrát za sekundu, nebo práce při níž se vyskytují občasně úkony, při nichž sice dochází k vynakládání svalových sil větších než 70 %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avšak tyto nejsou pravidelnou součástí pracovní  činnosti.</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04664"/>
            <a:ext cx="8686800" cy="6192688"/>
          </a:xfrm>
        </p:spPr>
        <p:txBody>
          <a:bodyPr>
            <a:normAutofit fontScale="92500" lnSpcReduction="20000"/>
          </a:bodyPr>
          <a:lstStyle/>
          <a:p>
            <a:pPr>
              <a:buNone/>
            </a:pPr>
            <a:r>
              <a:rPr lang="cs-CZ" sz="3000" dirty="0">
                <a:solidFill>
                  <a:schemeClr val="tx1"/>
                </a:solidFill>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rPr>
              <a:t>2. maximální počty pohybů v závislosti na vynakládaných svalových silách nepřekračují nejvyšší přípustné hodnoty počtů pohybů stanovené právním předpisem upravujícím podmínky ochrany zdraví při práci 10), ale jsou vyšší, než jejich dvoutřetinové hodnoty,</a:t>
            </a:r>
          </a:p>
          <a:p>
            <a:pPr>
              <a:buNone/>
            </a:pPr>
            <a:r>
              <a:rPr lang="cs-CZ" sz="2800" dirty="0">
                <a:solidFill>
                  <a:schemeClr val="tx1"/>
                </a:solidFill>
                <a:effectLst>
                  <a:outerShdw blurRad="38100" dist="38100" dir="2700000" algn="tl">
                    <a:srgbClr val="000000">
                      <a:alpha val="43137"/>
                    </a:srgbClr>
                  </a:outerShdw>
                </a:effectLst>
              </a:rPr>
              <a:t>    3. počty pohybů vykonávaných malými svalovými skupinami ruky a prstů se pohybují v rozmezí 110 až 90 za minutu při uplatnění svalových sil mezi 3 % až 6 % </a:t>
            </a:r>
            <a:r>
              <a:rPr lang="cs-CZ" sz="2800" dirty="0" err="1">
                <a:solidFill>
                  <a:schemeClr val="tx1"/>
                </a:solidFill>
                <a:effectLst>
                  <a:outerShdw blurRad="38100" dist="38100" dir="2700000" algn="tl">
                    <a:srgbClr val="000000">
                      <a:alpha val="43137"/>
                    </a:srgbClr>
                  </a:outerShdw>
                </a:effectLst>
              </a:rPr>
              <a:t>Fmax</a:t>
            </a:r>
            <a:r>
              <a:rPr lang="cs-CZ" sz="2800" dirty="0">
                <a:solidFill>
                  <a:schemeClr val="tx1"/>
                </a:solidFill>
                <a:effectLst>
                  <a:outerShdw blurRad="38100" dist="38100" dir="2700000" algn="tl">
                    <a:srgbClr val="000000">
                      <a:alpha val="43137"/>
                    </a:srgbClr>
                  </a:outerShdw>
                </a:effectLst>
              </a:rPr>
              <a:t>, celkový počet pohybů nepřekročí 40 000 pro 3 % </a:t>
            </a:r>
            <a:r>
              <a:rPr lang="cs-CZ" sz="2800" dirty="0" err="1">
                <a:solidFill>
                  <a:schemeClr val="tx1"/>
                </a:solidFill>
                <a:effectLst>
                  <a:outerShdw blurRad="38100" dist="38100" dir="2700000" algn="tl">
                    <a:srgbClr val="000000">
                      <a:alpha val="43137"/>
                    </a:srgbClr>
                  </a:outerShdw>
                </a:effectLst>
              </a:rPr>
              <a:t>Fmax</a:t>
            </a:r>
            <a:r>
              <a:rPr lang="cs-CZ" sz="2800" dirty="0">
                <a:solidFill>
                  <a:schemeClr val="tx1"/>
                </a:solidFill>
                <a:effectLst>
                  <a:outerShdw blurRad="38100" dist="38100" dir="2700000" algn="tl">
                    <a:srgbClr val="000000">
                      <a:alpha val="43137"/>
                    </a:srgbClr>
                  </a:outerShdw>
                </a:effectLst>
              </a:rPr>
              <a:t> a 32 000 pro 6 % </a:t>
            </a:r>
            <a:r>
              <a:rPr lang="cs-CZ" sz="2800" dirty="0" err="1">
                <a:solidFill>
                  <a:schemeClr val="tx1"/>
                </a:solidFill>
                <a:effectLst>
                  <a:outerShdw blurRad="38100" dist="38100" dir="2700000" algn="tl">
                    <a:srgbClr val="000000">
                      <a:alpha val="43137"/>
                    </a:srgbClr>
                  </a:outerShdw>
                </a:effectLst>
              </a:rPr>
              <a:t>Fmax</a:t>
            </a:r>
            <a:r>
              <a:rPr lang="cs-CZ" sz="2800" dirty="0">
                <a:solidFill>
                  <a:schemeClr val="tx1"/>
                </a:solidFill>
                <a:effectLst>
                  <a:outerShdw blurRad="38100" dist="38100" dir="2700000" algn="tl">
                    <a:srgbClr val="000000">
                      <a:alpha val="43137"/>
                    </a:srgbClr>
                  </a:outerShdw>
                </a:effectLst>
              </a:rPr>
              <a:t> za průměrnou směnu,c) vykonávána malými svalovými skupinami při převaze statické složky, při níž se průměrná </a:t>
            </a:r>
            <a:r>
              <a:rPr lang="cs-CZ" sz="2800" dirty="0" err="1">
                <a:solidFill>
                  <a:schemeClr val="tx1"/>
                </a:solidFill>
                <a:effectLst>
                  <a:outerShdw blurRad="38100" dist="38100" dir="2700000" algn="tl">
                    <a:srgbClr val="000000">
                      <a:alpha val="43137"/>
                    </a:srgbClr>
                  </a:outerShdw>
                </a:effectLst>
              </a:rPr>
              <a:t>celosměnové</a:t>
            </a:r>
            <a:r>
              <a:rPr lang="cs-CZ" sz="2800" dirty="0">
                <a:solidFill>
                  <a:schemeClr val="tx1"/>
                </a:solidFill>
                <a:effectLst>
                  <a:outerShdw blurRad="38100" dist="38100" dir="2700000" algn="tl">
                    <a:srgbClr val="000000">
                      <a:alpha val="43137"/>
                    </a:srgbClr>
                  </a:outerShdw>
                </a:effectLst>
              </a:rPr>
              <a:t> vynakládaná svalová síla pohybuje v rozmezí od 6 do 10 % </a:t>
            </a:r>
            <a:r>
              <a:rPr lang="cs-CZ" sz="2800" dirty="0" err="1">
                <a:solidFill>
                  <a:schemeClr val="tx1"/>
                </a:solidFill>
                <a:effectLst>
                  <a:outerShdw blurRad="38100" dist="38100" dir="2700000" algn="tl">
                    <a:srgbClr val="000000">
                      <a:alpha val="43137"/>
                    </a:srgbClr>
                  </a:outerShdw>
                </a:effectLst>
              </a:rPr>
              <a:t>Fmax</a:t>
            </a:r>
            <a:r>
              <a:rPr lang="cs-CZ" sz="2800" dirty="0">
                <a:solidFill>
                  <a:schemeClr val="tx1"/>
                </a:solidFill>
                <a:effectLst>
                  <a:outerShdw blurRad="38100" dist="38100" dir="2700000" algn="tl">
                    <a:srgbClr val="000000">
                      <a:alpha val="43137"/>
                    </a:srgbClr>
                  </a:outerShdw>
                </a:effectLst>
              </a:rPr>
              <a:t> , nebo práce, při níž se vyskytují občasně úkony, při nichž sice dochází k vynakládání svalových sil větších než 45 % </a:t>
            </a:r>
            <a:r>
              <a:rPr lang="cs-CZ" sz="2800" dirty="0" err="1">
                <a:solidFill>
                  <a:schemeClr val="tx1"/>
                </a:solidFill>
                <a:effectLst>
                  <a:outerShdw blurRad="38100" dist="38100" dir="2700000" algn="tl">
                    <a:srgbClr val="000000">
                      <a:alpha val="43137"/>
                    </a:srgbClr>
                  </a:outerShdw>
                </a:effectLst>
              </a:rPr>
              <a:t>Fmax</a:t>
            </a:r>
            <a:r>
              <a:rPr lang="cs-CZ" sz="2800" dirty="0">
                <a:solidFill>
                  <a:schemeClr val="tx1"/>
                </a:solidFill>
                <a:effectLst>
                  <a:outerShdw blurRad="38100" dist="38100" dir="2700000" algn="tl">
                    <a:srgbClr val="000000">
                      <a:alpha val="43137"/>
                    </a:srgbClr>
                  </a:outerShdw>
                </a:effectLst>
              </a:rPr>
              <a:t>, avšak tyto nejsou pravidelnou součástí pracovní činnosti,</a:t>
            </a:r>
          </a:p>
          <a:p>
            <a:pPr>
              <a:buNone/>
            </a:pPr>
            <a:r>
              <a:rPr lang="cs-CZ" sz="2800" dirty="0">
                <a:solidFill>
                  <a:schemeClr val="tx1"/>
                </a:solidFill>
                <a:effectLst>
                  <a:outerShdw blurRad="38100" dist="38100" dir="2700000" algn="tl">
                    <a:srgbClr val="000000">
                      <a:alpha val="43137"/>
                    </a:srgbClr>
                  </a:outerShdw>
                </a:effectLst>
              </a:rPr>
              <a:t>    nebo</a:t>
            </a:r>
          </a:p>
          <a:p>
            <a:pPr>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116632"/>
            <a:ext cx="8686800" cy="5963493"/>
          </a:xfrm>
        </p:spPr>
        <p:txBody>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b)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tom, že práce druhé kategorie je prací rizikovou</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c) tom, že práce dosud zařazené do třetí nebo čtvrté kategorie již nejsou pracemi této kategorie,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 tom, že práce druhé kategorie již není ve smyslu § 39 odst. 1 prací rizikovou.</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5603453"/>
          </a:xfrm>
        </p:spPr>
        <p:txBody>
          <a:bodyPr>
            <a:normAutofit fontScale="85000" lnSpcReduction="1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d) spojená s ruční manipulací s břemeny,</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1. při které se hmotnost ručně přenášených břemen muži pohybuje při občasné manipulaci v rozmezí od 30 do 50 kg a při časté manipulaci v rozmezí od 15 do 30 kg nebo kumulativní hmotnost břemen přenášených za průměrnou směnu je vyšší než 7 000 kg, ale nepřekračuje hodnotu 10 000 kg,</a:t>
            </a: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2. při které se hmotnost ručně přenášených břemen ženami pohybuje při občasné manipulaci v rozmezí od 15 do 20 kg a při časté manipulaci v rozmezí od 5 do 15 kg nebo je kumulativní hmotnost břemen přenášených za průměrnou směnu vyšší než 4 500 kg, ale nepřekračuje hodnotu 6 500 kg.</a:t>
            </a:r>
          </a:p>
          <a:p>
            <a:endParaRPr lang="cs-CZ"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5603453"/>
          </a:xfrm>
        </p:spPr>
        <p:txBody>
          <a:bodyPr>
            <a:normAutofit lnSpcReduction="1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dirty="0">
                <a:solidFill>
                  <a:schemeClr val="tx1"/>
                </a:solidFill>
                <a:effectLst>
                  <a:outerShdw blurRad="38100" dist="38100" dir="2700000" algn="tl">
                    <a:srgbClr val="000000">
                      <a:alpha val="43137"/>
                    </a:srgbClr>
                  </a:outerShdw>
                </a:effectLst>
              </a:rPr>
              <a:t>(1) Do třetí kategorie se zařazuje práce uvedená v kapitole "Kategorie druhá" písmenu a),b) bodech 2 a 3 a písmenu d) vykonávaná za podmínek, při nichž jsou překračovány </a:t>
            </a:r>
            <a:r>
              <a:rPr lang="cs-CZ" dirty="0" err="1">
                <a:solidFill>
                  <a:schemeClr val="tx1"/>
                </a:solidFill>
                <a:effectLst>
                  <a:outerShdw blurRad="38100" dist="38100" dir="2700000" algn="tl">
                    <a:srgbClr val="000000">
                      <a:alpha val="43137"/>
                    </a:srgbClr>
                  </a:outerShdw>
                </a:effectLst>
              </a:rPr>
              <a:t>kritériální</a:t>
            </a:r>
            <a:r>
              <a:rPr lang="cs-CZ" dirty="0">
                <a:solidFill>
                  <a:schemeClr val="tx1"/>
                </a:solidFill>
                <a:effectLst>
                  <a:outerShdw blurRad="38100" dist="38100" dir="2700000" algn="tl">
                    <a:srgbClr val="000000">
                      <a:alpha val="43137"/>
                    </a:srgbClr>
                  </a:outerShdw>
                </a:effectLst>
              </a:rPr>
              <a:t> hodnoty pro zařazení do druhé kategorie.</a:t>
            </a:r>
          </a:p>
          <a:p>
            <a:pPr>
              <a:buNone/>
            </a:pPr>
            <a:endParaRPr lang="cs-CZ" dirty="0">
              <a:solidFill>
                <a:schemeClr val="tx1"/>
              </a:solidFill>
              <a:effectLst>
                <a:outerShdw blurRad="38100" dist="38100" dir="2700000" algn="tl">
                  <a:srgbClr val="000000">
                    <a:alpha val="43137"/>
                  </a:srgbClr>
                </a:outerShdw>
              </a:effectLst>
            </a:endParaRP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(2) Do třetí kategorie se dále zařazuje práce</a:t>
            </a:r>
            <a:endParaRPr lang="cs-CZ" dirty="0">
              <a:solidFill>
                <a:schemeClr val="tx1"/>
              </a:solidFill>
              <a:effectLst>
                <a:outerShdw blurRad="38100" dist="38100" dir="2700000" algn="tl">
                  <a:srgbClr val="000000">
                    <a:alpha val="43137"/>
                  </a:srgbClr>
                </a:outerShdw>
              </a:effectLst>
            </a:endParaRPr>
          </a:p>
          <a:p>
            <a:pPr>
              <a:buNone/>
            </a:pPr>
            <a:endPar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fontScale="77500" lnSpcReduction="20000"/>
          </a:bodyPr>
          <a:lstStyle/>
          <a:p>
            <a:pPr>
              <a:buNone/>
            </a:pPr>
            <a:r>
              <a:rPr lang="cs-CZ" dirty="0"/>
              <a:t>   </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 vykonávaná malými svalovými skupinami při převaze dynamické složky, při níž průměrná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celosměnově</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vynakládaná svalová síla překračuje 30 %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nebo se vyskytují pracovní úkony vyžadující krátkodobě použití síly od 55 do 70 %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více než 600krát za průměrnou směnu, pokud je použito měřicí zařízení umožňující snímání jedenkrát za sekundu nebo se při práci vyskytují úkony, při nichž dochází k vynakládání svalových sil větších než 70 %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 tyto jsou pravidelnou součástí pracovní činnosti,</a:t>
            </a:r>
          </a:p>
          <a:p>
            <a:pPr>
              <a:buNone/>
            </a:pPr>
            <a:endParaRPr lang="cs-CZ"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b) vykonávaná malými svalovými skupinami při převaze statické složky, při níž průměrná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celosměnově</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vynakládaná svalová síla překračuje 10 %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nebo se při práci vyskytují úkony, při nichž dochází k vynakládání svalových sil větších než 45 % </a:t>
            </a:r>
            <a:r>
              <a:rPr lang="cs-CZ" dirty="0" err="1">
                <a:solidFill>
                  <a:schemeClr val="tx1"/>
                </a:solidFill>
                <a:effectLst>
                  <a:outerShdw blurRad="38100" dist="38100" dir="2700000" algn="tl">
                    <a:srgbClr val="000000">
                      <a:alpha val="43137"/>
                    </a:srgbClr>
                  </a:outerShdw>
                </a:effectLst>
                <a:latin typeface="Arial" pitchFamily="34" charset="0"/>
                <a:cs typeface="Arial" pitchFamily="34" charset="0"/>
              </a:rPr>
              <a:t>Fmax</a:t>
            </a: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 a tyto jsou pravidelnou součástí pracovní činnosti."</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408712"/>
          </a:xfrm>
        </p:spPr>
        <p:txBody>
          <a:bodyPr>
            <a:normAutofit fontScale="70000" lnSpcReduction="20000"/>
          </a:bodyPr>
          <a:lstStyle/>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7. Pracovní poloha</a:t>
            </a:r>
          </a:p>
          <a:p>
            <a:pPr>
              <a:buNone/>
            </a:pPr>
            <a:endPar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4500" dirty="0">
                <a:solidFill>
                  <a:srgbClr val="FF0000"/>
                </a:solidFill>
                <a:effectLst>
                  <a:outerShdw blurRad="38100" dist="38100" dir="2700000" algn="tl">
                    <a:srgbClr val="000000">
                      <a:alpha val="43137"/>
                    </a:srgbClr>
                  </a:outerShdw>
                </a:effectLst>
                <a:latin typeface="Arial" pitchFamily="34" charset="0"/>
                <a:cs typeface="Arial" pitchFamily="34" charset="0"/>
              </a:rPr>
              <a:t> </a:t>
            </a:r>
            <a:r>
              <a:rPr lang="cs-CZ" sz="4500" dirty="0">
                <a:solidFill>
                  <a:schemeClr val="tx1"/>
                </a:solidFill>
                <a:latin typeface="Arial" pitchFamily="34" charset="0"/>
                <a:cs typeface="Arial" pitchFamily="34" charset="0"/>
              </a:rPr>
              <a:t>(</a:t>
            </a: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1</a:t>
            </a:r>
            <a:r>
              <a:rPr lang="cs-CZ" sz="40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zařazuje práce vykonávaná převážně v základní pracovní poloze vstoje, vsedě nebo při střídání těchto poloh, kdy v průběhu práce se vyskytují i podmíněně přijatelné a nepřijatelné pracovní polohy. Přitom součet doby práce vykonávané v jednotlivých podmíněně přijatelných pracovních polohách je delší než 100 minut za průměrnou směnu, ale nepřesáhne 160 minut a doba trvání jednotlivé podmíněně přijatelné pracovní polohy nepřekračuje hygienický limit stanovený právním předpisem upravujícím podmínky ochrany zdraví při práci 10). </a:t>
            </a:r>
            <a:endParaRPr lang="cs-CZ"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408712"/>
          </a:xfrm>
        </p:spPr>
        <p:txBody>
          <a:bodyPr>
            <a:normAutofit fontScale="85000" lnSpcReduction="20000"/>
          </a:bodyPr>
          <a:lstStyle/>
          <a:p>
            <a:pPr>
              <a:buNone/>
            </a:pPr>
            <a:r>
              <a:rPr lang="cs-CZ" dirty="0">
                <a:latin typeface="Arial" pitchFamily="34" charset="0"/>
                <a:cs typeface="Arial" pitchFamily="34" charset="0"/>
              </a:rPr>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Celková doba práce v jednotlivé nepřijatelné pracovní poloze je vyšší než 20 minut, ale nepřekračuje 30 minut za průměrnou směnu. Zátěž prací v podmíněně přijatelné a nepřijatelné poloze se hodnotí pro jednotlivé části těla samostatně.</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(2) Celková doba práce v podmíněně přijatelné a nepřijatelné pracovní poloze nesmí překročit polovinu průměrné směny.</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třetí se zařazuje práce vykonávaná za podmínek, kdy jsou překračovány limity stanovené pro kategorii druhou.</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i="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i="1" dirty="0">
                <a:solidFill>
                  <a:srgbClr val="002060"/>
                </a:solidFill>
                <a:effectLst>
                  <a:outerShdw blurRad="38100" dist="38100" dir="2700000" algn="tl">
                    <a:srgbClr val="000000">
                      <a:alpha val="43137"/>
                    </a:srgbClr>
                  </a:outerShdw>
                </a:effectLst>
                <a:latin typeface="Arial" pitchFamily="34" charset="0"/>
                <a:cs typeface="Arial" pitchFamily="34" charset="0"/>
              </a:rPr>
              <a:t>Hygienické limity fyzické zátěže a pracovních poloh jsou uvedeny v příloze č. 5 NV 361/2007 Sb. Změněno NV 68/2010 Sb. jak v paragrafované části (§22-30), tak i v příloze, drobně změněno NV 93/2012 Sb.</a:t>
            </a: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768752"/>
          </a:xfrm>
        </p:spPr>
        <p:txBody>
          <a:bodyPr>
            <a:normAutofit fontScale="25000" lnSpcReduction="20000"/>
          </a:bodyPr>
          <a:lstStyle/>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8. Zátěž teplem</a:t>
            </a:r>
          </a:p>
          <a:p>
            <a:pPr>
              <a:buNone/>
            </a:pPr>
            <a:endParaRPr lang="cs-CZ" sz="112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zařazuje práce, při níž jsou osoby na nevenkovním nebo na venkovním pracovišti v charakteristické směně exponovány zátěži teplem vyšší, než je maximální přípustná teplota stanovená pro kalendářní rok právním předpisem upravujícím podmínky ochrany zdraví při práci 10), avšak míra této zátěže ještě nevyžaduje k ochraně zdraví osob v rámci dodržování </a:t>
            </a:r>
            <a:r>
              <a:rPr lang="cs-CZ" sz="11200" dirty="0">
                <a:solidFill>
                  <a:srgbClr val="FF0000"/>
                </a:solidFill>
                <a:effectLst>
                  <a:outerShdw blurRad="38100" dist="38100" dir="2700000" algn="tl">
                    <a:srgbClr val="000000">
                      <a:alpha val="43137"/>
                    </a:srgbClr>
                  </a:outerShdw>
                </a:effectLst>
                <a:latin typeface="Arial" pitchFamily="34" charset="0"/>
                <a:cs typeface="Arial" pitchFamily="34" charset="0"/>
              </a:rPr>
              <a:t>dlouhodobě a krátkodobě přípustné doby práce </a:t>
            </a: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ve směně režim střídání práce a bezpečnostní přestávky.</a:t>
            </a:r>
          </a:p>
          <a:p>
            <a:pPr>
              <a:buNone/>
            </a:pPr>
            <a:endPar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8600" dirty="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a:buNone/>
            </a:pPr>
            <a:endParaRPr lang="cs-CZ"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fontScale="92500" lnSpcReduction="1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8600" dirty="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Do třetí kategorie se zařazuje práce, při níž jsou osoby na nevenkovním nebo na venkovním pracovišti v charakteristické směně exponovány zátěži teplem vyšší, než je maximální přípustná teplota stanovená pro kalendářní rok právním předpisem upravujícím podmínky ochrany zdraví při práci 10), a míra této zátěže již vyžaduje k ochraně zdraví osob v rámci dodržování </a:t>
            </a:r>
            <a:r>
              <a:rPr lang="cs-CZ" sz="3000" dirty="0">
                <a:solidFill>
                  <a:srgbClr val="FF0000"/>
                </a:solidFill>
                <a:effectLst>
                  <a:outerShdw blurRad="38100" dist="38100" dir="2700000" algn="tl">
                    <a:srgbClr val="000000">
                      <a:alpha val="43137"/>
                    </a:srgbClr>
                  </a:outerShdw>
                </a:effectLst>
                <a:latin typeface="Arial" pitchFamily="34" charset="0"/>
                <a:cs typeface="Arial" pitchFamily="34" charset="0"/>
              </a:rPr>
              <a:t>dlouhodobě a krátkodobě přípustné doby práce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ve směně režim střídání práce a bezpečnostní přestávky.</a:t>
            </a:r>
          </a:p>
          <a:p>
            <a:pPr>
              <a:buNone/>
            </a:pPr>
            <a:endParaRPr lang="cs-CZ" sz="86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597352"/>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čtvrté kategorie se zařazuje práce vykonávaná v charakteristické směně za podmínek, kdy jsou překračovány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přípustné hodnoty zátěže teplem</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stanovené právním předpisem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upravujícím podmínky ochrany zdraví při práci  </a:t>
            </a:r>
            <a:r>
              <a:rPr lang="cs-CZ" sz="1400" dirty="0">
                <a:solidFill>
                  <a:srgbClr val="C00000"/>
                </a:solidFill>
                <a:effectLst>
                  <a:outerShdw blurRad="38100" dist="38100" dir="2700000" algn="tl">
                    <a:srgbClr val="000000">
                      <a:alpha val="43137"/>
                    </a:srgbClr>
                  </a:outerShdw>
                </a:effectLst>
                <a:latin typeface="Arial" pitchFamily="34" charset="0"/>
                <a:cs typeface="Arial" pitchFamily="34" charset="0"/>
              </a:rPr>
              <a:t>10)</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 ani při používání osobních ochranných pracovních prostředků a úpravy režimu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střídání</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práce a bezpečnostní přestávky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nelze vyloučit poškození zdraví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osob.</a:t>
            </a:r>
          </a:p>
          <a:p>
            <a:pPr>
              <a:buNone/>
            </a:pPr>
            <a:r>
              <a:rPr lang="cs-CZ" sz="2800" i="1" dirty="0">
                <a:solidFill>
                  <a:srgbClr val="002060"/>
                </a:solidFill>
                <a:effectLst>
                  <a:outerShdw blurRad="38100" dist="38100" dir="2700000" algn="tl">
                    <a:srgbClr val="000000">
                      <a:alpha val="43137"/>
                    </a:srgbClr>
                  </a:outerShdw>
                </a:effectLst>
                <a:latin typeface="Arial" pitchFamily="34" charset="0"/>
                <a:cs typeface="Arial" pitchFamily="34" charset="0"/>
              </a:rPr>
              <a:t>   Hygienické limity tepelné zátěže jsou uvedeny v příloze č. 1 NV 361/2007 Sb. Změněno NV 68/2010 Sb. j, podstatně změněno NV 93/2012 Sb. – základní část i příloha. V NV § 3-5</a:t>
            </a: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6741368"/>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9. Zátěž chladem</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Kategorie druhá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Do druhé kategorie se zařazuje práce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vykonávaná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v charakteristické směně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na venkovním pracovišti, na němž korigovaná teplota vzduchu není  nižší než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+4°C</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vykonávaná v prostorách s udržovanou teplotou jako technologickým požadavkem nezbytným k vytvoření a udržení standardizovaných tepelně-vlhkostních podmínek pro ochranu výroby, výrobku nebo produktu, v nichž jsou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teploty nižší než +4°C,nebo</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c) spojená se střídáním pobytu v teple a v chladu, například v chladírnách a mrazírnách</a:t>
            </a:r>
            <a:endParaRPr lang="cs-CZ"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endParaRPr lang="cs-CZ"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 </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Do třetí kategorie se zařazuje práce</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vykonávaná po dobu delší než 4 hodiny za směnu v prostorách s udržovanou teplotou nezbytnou k vytvoření a udržení standardizovaných tepelně-vlhkostních podmínek pro ochranu výroby, výrobku nebo produktu nebo na venkovním pracovišti v charakteristické směně, která je nižší než +4°C.</a:t>
            </a:r>
          </a:p>
          <a:p>
            <a:pPr>
              <a:buNone/>
            </a:pPr>
            <a:r>
              <a:rPr lang="cs-CZ" sz="2800" i="1" dirty="0">
                <a:solidFill>
                  <a:srgbClr val="002060"/>
                </a:solidFill>
                <a:effectLst>
                  <a:outerShdw blurRad="38100" dist="38100" dir="2700000" algn="tl">
                    <a:srgbClr val="000000">
                      <a:alpha val="43137"/>
                    </a:srgbClr>
                  </a:outerShdw>
                </a:effectLst>
                <a:latin typeface="Arial" pitchFamily="34" charset="0"/>
                <a:cs typeface="Arial" pitchFamily="34" charset="0"/>
              </a:rPr>
              <a:t>    Hygienické limity zátěže chladem jsou uvedeny v příloze č. 1 NV 361/2007 Sb. Změněno NV 68/2010 Sb. j, podstatně změněno NV 93/2012 Sb. – základní část i příloha. V NV § 6-7.</a:t>
            </a:r>
            <a:endParaRPr lang="cs-CZ"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332656"/>
            <a:ext cx="8686800" cy="5747469"/>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Termíny preventivních lékařských prohlídek stanoví prováděcí vyhláška k zákonu č. 373/2011 Sb.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č. 79/2013 Sb.,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b="1" dirty="0">
                <a:solidFill>
                  <a:srgbClr val="C00000"/>
                </a:solidFill>
                <a:effectLst>
                  <a:outerShdw blurRad="38100" dist="38100" dir="2700000" algn="tl">
                    <a:srgbClr val="000000">
                      <a:alpha val="43137"/>
                    </a:srgbClr>
                  </a:outerShdw>
                </a:effectLst>
                <a:latin typeface="Arial" pitchFamily="34" charset="0"/>
                <a:cs typeface="Arial" pitchFamily="34" charset="0"/>
              </a:rPr>
              <a:t>Lhůty  periodických  lékařských  prohlídek</a:t>
            </a:r>
          </a:p>
          <a:p>
            <a:pPr>
              <a:buNone/>
            </a:pPr>
            <a:r>
              <a:rPr lang="cs-CZ" sz="2800" i="1" dirty="0">
                <a:solidFill>
                  <a:schemeClr val="tx1"/>
                </a:solidFill>
                <a:effectLst>
                  <a:outerShdw blurRad="38100" dist="38100" dir="2700000" algn="tl">
                    <a:srgbClr val="000000">
                      <a:alpha val="43137"/>
                    </a:srgbClr>
                  </a:outerShdw>
                </a:effectLst>
                <a:latin typeface="Bookman Old Style" panose="02050604050505020204" pitchFamily="18" charset="0"/>
                <a:cs typeface="Arial" pitchFamily="34" charset="0"/>
              </a:rPr>
              <a:t>POZOR! Po novele </a:t>
            </a:r>
            <a:r>
              <a:rPr lang="cs-CZ" sz="2800" i="1" dirty="0" err="1">
                <a:solidFill>
                  <a:schemeClr val="tx1"/>
                </a:solidFill>
                <a:effectLst>
                  <a:outerShdw blurRad="38100" dist="38100" dir="2700000" algn="tl">
                    <a:srgbClr val="000000">
                      <a:alpha val="43137"/>
                    </a:srgbClr>
                  </a:outerShdw>
                </a:effectLst>
                <a:latin typeface="Bookman Old Style" panose="02050604050505020204" pitchFamily="18" charset="0"/>
                <a:cs typeface="Arial" pitchFamily="34" charset="0"/>
              </a:rPr>
              <a:t>vyhl</a:t>
            </a:r>
            <a:r>
              <a:rPr lang="cs-CZ" sz="2800" i="1" dirty="0">
                <a:solidFill>
                  <a:schemeClr val="tx1"/>
                </a:solidFill>
                <a:effectLst>
                  <a:outerShdw blurRad="38100" dist="38100" dir="2700000" algn="tl">
                    <a:srgbClr val="000000">
                      <a:alpha val="43137"/>
                    </a:srgbClr>
                  </a:outerShdw>
                </a:effectLst>
                <a:latin typeface="Bookman Old Style" panose="02050604050505020204" pitchFamily="18" charset="0"/>
                <a:cs typeface="Arial" pitchFamily="34" charset="0"/>
              </a:rPr>
              <a:t>. </a:t>
            </a:r>
            <a:r>
              <a:rPr lang="cs-CZ" sz="2800" i="1">
                <a:solidFill>
                  <a:schemeClr val="tx1"/>
                </a:solidFill>
                <a:effectLst>
                  <a:outerShdw blurRad="38100" dist="38100" dir="2700000" algn="tl">
                    <a:srgbClr val="000000">
                      <a:alpha val="43137"/>
                    </a:srgbClr>
                  </a:outerShdw>
                </a:effectLst>
                <a:latin typeface="Bookman Old Style" panose="02050604050505020204" pitchFamily="18" charset="0"/>
                <a:cs typeface="Arial" pitchFamily="34" charset="0"/>
              </a:rPr>
              <a:t>(11-2017</a:t>
            </a:r>
            <a:r>
              <a:rPr lang="cs-CZ" sz="2800" i="1" dirty="0">
                <a:solidFill>
                  <a:schemeClr val="tx1"/>
                </a:solidFill>
                <a:effectLst>
                  <a:outerShdw blurRad="38100" dist="38100" dir="2700000" algn="tl">
                    <a:srgbClr val="000000">
                      <a:alpha val="43137"/>
                    </a:srgbClr>
                  </a:outerShdw>
                </a:effectLst>
                <a:latin typeface="Bookman Old Style" panose="02050604050505020204" pitchFamily="18" charset="0"/>
                <a:cs typeface="Arial" pitchFamily="34" charset="0"/>
              </a:rPr>
              <a:t>???) lhůty jinak!</a:t>
            </a:r>
          </a:p>
        </p:txBody>
      </p:sp>
      <p:graphicFrame>
        <p:nvGraphicFramePr>
          <p:cNvPr id="4" name="Tabulka 3"/>
          <p:cNvGraphicFramePr>
            <a:graphicFrameLocks noGrp="1"/>
          </p:cNvGraphicFramePr>
          <p:nvPr/>
        </p:nvGraphicFramePr>
        <p:xfrm>
          <a:off x="1979712" y="3140968"/>
          <a:ext cx="5760640" cy="2682240"/>
        </p:xfrm>
        <a:graphic>
          <a:graphicData uri="http://schemas.openxmlformats.org/drawingml/2006/table">
            <a:tbl>
              <a:tblPr firstRow="1" bandRow="1">
                <a:tableStyleId>{D7AC3CCA-C797-4891-BE02-D94E43425B78}</a:tableStyleId>
              </a:tblPr>
              <a:tblGrid>
                <a:gridCol w="1296144">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tblGrid>
              <a:tr h="370840">
                <a:tc>
                  <a:txBody>
                    <a:bodyPr/>
                    <a:lstStyle/>
                    <a:p>
                      <a:r>
                        <a:rPr lang="cs-CZ" sz="2000" b="1" dirty="0"/>
                        <a:t>kategorie</a:t>
                      </a:r>
                    </a:p>
                  </a:txBody>
                  <a:tcPr>
                    <a:solidFill>
                      <a:srgbClr val="FFFF00"/>
                    </a:solidFill>
                  </a:tcPr>
                </a:tc>
                <a:tc>
                  <a:txBody>
                    <a:bodyPr/>
                    <a:lstStyle/>
                    <a:p>
                      <a:r>
                        <a:rPr lang="cs-CZ" sz="2000" b="1" dirty="0"/>
                        <a:t>periodicita (roky)</a:t>
                      </a:r>
                      <a:r>
                        <a:rPr lang="cs-CZ" sz="2000" b="1" baseline="0" dirty="0"/>
                        <a:t>                                          </a:t>
                      </a:r>
                      <a:r>
                        <a:rPr lang="cs-CZ" sz="2000" b="1" dirty="0"/>
                        <a:t>věk 50-</a:t>
                      </a:r>
                    </a:p>
                  </a:txBody>
                  <a:tcPr>
                    <a:solidFill>
                      <a:srgbClr val="FFFF00"/>
                    </a:solidFill>
                  </a:tcPr>
                </a:tc>
                <a:tc>
                  <a:txBody>
                    <a:bodyPr/>
                    <a:lstStyle/>
                    <a:p>
                      <a:r>
                        <a:rPr lang="cs-CZ" sz="2000" b="1" dirty="0"/>
                        <a:t>periodicita (roky)  věk 50+</a:t>
                      </a:r>
                    </a:p>
                  </a:txBody>
                  <a:tcPr>
                    <a:solidFill>
                      <a:srgbClr val="FFFF00"/>
                    </a:solidFill>
                  </a:tcPr>
                </a:tc>
                <a:extLst>
                  <a:ext uri="{0D108BD9-81ED-4DB2-BD59-A6C34878D82A}">
                    <a16:rowId xmlns:a16="http://schemas.microsoft.com/office/drawing/2014/main" val="10000"/>
                  </a:ext>
                </a:extLst>
              </a:tr>
              <a:tr h="370840">
                <a:tc>
                  <a:txBody>
                    <a:bodyPr/>
                    <a:lstStyle/>
                    <a:p>
                      <a:r>
                        <a:rPr lang="cs-CZ" sz="2000" b="1" dirty="0"/>
                        <a:t>1</a:t>
                      </a:r>
                    </a:p>
                  </a:txBody>
                  <a:tcPr/>
                </a:tc>
                <a:tc>
                  <a:txBody>
                    <a:bodyPr/>
                    <a:lstStyle/>
                    <a:p>
                      <a:r>
                        <a:rPr lang="cs-CZ" sz="2000" b="1" dirty="0"/>
                        <a:t>6</a:t>
                      </a:r>
                    </a:p>
                  </a:txBody>
                  <a:tcPr/>
                </a:tc>
                <a:tc>
                  <a:txBody>
                    <a:bodyPr/>
                    <a:lstStyle/>
                    <a:p>
                      <a:r>
                        <a:rPr lang="cs-CZ" sz="2000" b="1" dirty="0"/>
                        <a:t>4</a:t>
                      </a:r>
                    </a:p>
                  </a:txBody>
                  <a:tcPr/>
                </a:tc>
                <a:extLst>
                  <a:ext uri="{0D108BD9-81ED-4DB2-BD59-A6C34878D82A}">
                    <a16:rowId xmlns:a16="http://schemas.microsoft.com/office/drawing/2014/main" val="10001"/>
                  </a:ext>
                </a:extLst>
              </a:tr>
              <a:tr h="370840">
                <a:tc>
                  <a:txBody>
                    <a:bodyPr/>
                    <a:lstStyle/>
                    <a:p>
                      <a:r>
                        <a:rPr lang="cs-CZ" sz="2000" b="1" dirty="0"/>
                        <a:t>2</a:t>
                      </a:r>
                    </a:p>
                  </a:txBody>
                  <a:tcPr/>
                </a:tc>
                <a:tc>
                  <a:txBody>
                    <a:bodyPr/>
                    <a:lstStyle/>
                    <a:p>
                      <a:r>
                        <a:rPr lang="cs-CZ" sz="2000" b="1" dirty="0"/>
                        <a:t>5</a:t>
                      </a:r>
                    </a:p>
                  </a:txBody>
                  <a:tcPr/>
                </a:tc>
                <a:tc>
                  <a:txBody>
                    <a:bodyPr/>
                    <a:lstStyle/>
                    <a:p>
                      <a:r>
                        <a:rPr lang="cs-CZ" sz="2000" b="1" dirty="0"/>
                        <a:t>3</a:t>
                      </a:r>
                    </a:p>
                  </a:txBody>
                  <a:tcPr/>
                </a:tc>
                <a:extLst>
                  <a:ext uri="{0D108BD9-81ED-4DB2-BD59-A6C34878D82A}">
                    <a16:rowId xmlns:a16="http://schemas.microsoft.com/office/drawing/2014/main" val="10002"/>
                  </a:ext>
                </a:extLst>
              </a:tr>
              <a:tr h="370840">
                <a:tc>
                  <a:txBody>
                    <a:bodyPr/>
                    <a:lstStyle/>
                    <a:p>
                      <a:r>
                        <a:rPr lang="cs-CZ" sz="2000" b="1" dirty="0"/>
                        <a:t>2 riziková</a:t>
                      </a:r>
                    </a:p>
                  </a:txBody>
                  <a:tcPr/>
                </a:tc>
                <a:tc>
                  <a:txBody>
                    <a:bodyPr/>
                    <a:lstStyle/>
                    <a:p>
                      <a:r>
                        <a:rPr lang="cs-CZ" sz="2000" b="1" dirty="0"/>
                        <a:t>2</a:t>
                      </a:r>
                    </a:p>
                  </a:txBody>
                  <a:tcPr/>
                </a:tc>
                <a:tc>
                  <a:txBody>
                    <a:bodyPr/>
                    <a:lstStyle/>
                    <a:p>
                      <a:r>
                        <a:rPr lang="cs-CZ" sz="2000" b="1" dirty="0"/>
                        <a:t>2</a:t>
                      </a:r>
                    </a:p>
                  </a:txBody>
                  <a:tcPr/>
                </a:tc>
                <a:extLst>
                  <a:ext uri="{0D108BD9-81ED-4DB2-BD59-A6C34878D82A}">
                    <a16:rowId xmlns:a16="http://schemas.microsoft.com/office/drawing/2014/main" val="10003"/>
                  </a:ext>
                </a:extLst>
              </a:tr>
              <a:tr h="370840">
                <a:tc>
                  <a:txBody>
                    <a:bodyPr/>
                    <a:lstStyle/>
                    <a:p>
                      <a:r>
                        <a:rPr lang="cs-CZ" sz="2000" b="1" dirty="0"/>
                        <a:t>3</a:t>
                      </a:r>
                    </a:p>
                  </a:txBody>
                  <a:tcPr/>
                </a:tc>
                <a:tc>
                  <a:txBody>
                    <a:bodyPr/>
                    <a:lstStyle/>
                    <a:p>
                      <a:r>
                        <a:rPr lang="cs-CZ" sz="2000" b="1" dirty="0"/>
                        <a:t>2</a:t>
                      </a:r>
                    </a:p>
                  </a:txBody>
                  <a:tcPr/>
                </a:tc>
                <a:tc>
                  <a:txBody>
                    <a:bodyPr/>
                    <a:lstStyle/>
                    <a:p>
                      <a:r>
                        <a:rPr lang="cs-CZ" sz="2000" b="1" dirty="0"/>
                        <a:t>2</a:t>
                      </a:r>
                    </a:p>
                  </a:txBody>
                  <a:tcPr/>
                </a:tc>
                <a:extLst>
                  <a:ext uri="{0D108BD9-81ED-4DB2-BD59-A6C34878D82A}">
                    <a16:rowId xmlns:a16="http://schemas.microsoft.com/office/drawing/2014/main" val="10004"/>
                  </a:ext>
                </a:extLst>
              </a:tr>
              <a:tr h="370840">
                <a:tc>
                  <a:txBody>
                    <a:bodyPr/>
                    <a:lstStyle/>
                    <a:p>
                      <a:r>
                        <a:rPr lang="cs-CZ" sz="2000" b="1" dirty="0"/>
                        <a:t>4</a:t>
                      </a:r>
                    </a:p>
                  </a:txBody>
                  <a:tcPr/>
                </a:tc>
                <a:tc>
                  <a:txBody>
                    <a:bodyPr/>
                    <a:lstStyle/>
                    <a:p>
                      <a:r>
                        <a:rPr lang="cs-CZ" sz="2000" b="1" dirty="0"/>
                        <a:t>1</a:t>
                      </a:r>
                    </a:p>
                  </a:txBody>
                  <a:tcPr/>
                </a:tc>
                <a:tc>
                  <a:txBody>
                    <a:bodyPr/>
                    <a:lstStyle/>
                    <a:p>
                      <a:r>
                        <a:rPr lang="cs-CZ" sz="2000" b="1" dirty="0"/>
                        <a:t>1</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552728"/>
          </a:xfrm>
        </p:spPr>
        <p:txBody>
          <a:bodyPr>
            <a:normAutofit lnSpcReduction="1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10. Psychická zátěž</a:t>
            </a:r>
          </a:p>
          <a:p>
            <a:pPr>
              <a:buNone/>
            </a:pP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zařazuje práce</a:t>
            </a:r>
            <a:r>
              <a:rPr lang="cs-CZ" sz="3000" dirty="0">
                <a:solidFill>
                  <a:srgbClr val="C00000"/>
                </a:solidFill>
                <a:effectLst>
                  <a:outerShdw blurRad="38100" dist="38100" dir="2700000" algn="tl">
                    <a:srgbClr val="000000">
                      <a:alpha val="43137"/>
                    </a:srgbClr>
                  </a:outerShdw>
                </a:effectLst>
                <a:latin typeface="Arial" pitchFamily="34" charset="0"/>
                <a:cs typeface="Arial" pitchFamily="34" charset="0"/>
              </a:rPr>
              <a:t> vykonávaná po dobu delší než 4 hodiny za směnu</a:t>
            </a: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a) ve vnuceném pracovním tempu,</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b) spojená s monotonií, nebo</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 vykonávaná v třísměnném a nepřetržitém pracovním režimu nebo</a:t>
            </a:r>
          </a:p>
          <a:p>
            <a:pPr>
              <a:buNone/>
            </a:pPr>
            <a:r>
              <a:rPr lang="cs-CZ" sz="51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p>
          <a:p>
            <a:endParaRPr lang="cs-CZ"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třetí kategorie se zařazuje práce</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vykonávaná po dobu delší než 4 hodiny za směnu</a:t>
            </a: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při níž je osoba souběžně exponována všem faktorům uvedeným v písm. a) až c) pro druhou kategorii, nebo.</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pouze v noční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době.</a:t>
            </a:r>
          </a:p>
          <a:p>
            <a:pPr>
              <a:buNone/>
            </a:pPr>
            <a:endPar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i="1" dirty="0">
                <a:solidFill>
                  <a:srgbClr val="650342"/>
                </a:solidFill>
                <a:effectLst>
                  <a:outerShdw blurRad="38100" dist="38100" dir="2700000" algn="tl">
                    <a:srgbClr val="000000">
                      <a:alpha val="43137"/>
                    </a:srgbClr>
                  </a:outerShdw>
                </a:effectLst>
                <a:latin typeface="Arial" pitchFamily="34" charset="0"/>
                <a:cs typeface="Arial" pitchFamily="34" charset="0"/>
              </a:rPr>
              <a:t>pozn.: lékařské prohlídky pro noční práci jsou předepsány zákoníkem práce, § 94, odst. 2. s periodicitou nejméně 1x ročně. T. č. probíhají úvahy o prodloužení lhůty na 2 roky.</a:t>
            </a:r>
          </a:p>
          <a:p>
            <a:pPr>
              <a:buNone/>
            </a:pPr>
            <a:endParaRPr lang="cs-CZ"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5963493"/>
          </a:xfrm>
        </p:spPr>
        <p:txBody>
          <a:bodyPr>
            <a:norm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11. Zraková zátěž</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Kategorie druhá</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druhé kategorie se zařazuje práce</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 vykonávaná po dobu delší než 4 hodiny za směnu</a:t>
            </a: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se zařízeními určenými k nepřetržitému monitorování činností strojů nebo zařízení, nebo kontrole výroby nebo výrobků prostřednictvím obrazovkových terminálů,</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a:t>
            </a: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spojená s náročností na rozlišení detailů, kdy je nutno rozlišit části pozorovaného předmětu, aby byl správně identifikován nebo je nutno rozlišit pozorovaný předmět od pozadí,</a:t>
            </a:r>
          </a:p>
          <a:p>
            <a:endParaRPr lang="cs-CZ"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480720"/>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c) vykonávaná za </a:t>
            </a:r>
            <a:r>
              <a:rPr lang="cs-CZ" sz="2800" dirty="0">
                <a:solidFill>
                  <a:srgbClr val="FF0000"/>
                </a:solidFill>
                <a:effectLst>
                  <a:outerShdw blurRad="38100" dist="38100" dir="2700000" algn="tl">
                    <a:srgbClr val="000000">
                      <a:alpha val="43137"/>
                    </a:srgbClr>
                  </a:outerShdw>
                </a:effectLst>
                <a:latin typeface="Arial" pitchFamily="34" charset="0"/>
                <a:cs typeface="Arial" pitchFamily="34" charset="0"/>
              </a:rPr>
              <a:t>zvláštních světelných podmínek</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kdy pracovní postup vyžaduje zvláštní druh osvětlení z důvodu technického požadavku nebo jde o práci vykonávanou jen při umělém nebo sdruženém osvětlení, při nichž se rozlišují barvy, odstíny nebo detaily,</a:t>
            </a:r>
          </a:p>
          <a:p>
            <a:pPr>
              <a:buNone/>
            </a:pPr>
            <a:r>
              <a:rPr lang="cs-CZ" sz="2800" b="1" i="1" dirty="0">
                <a:solidFill>
                  <a:schemeClr val="accent6">
                    <a:lumMod val="50000"/>
                  </a:schemeClr>
                </a:solidFill>
                <a:effectLst>
                  <a:outerShdw blurRad="38100" dist="38100" dir="2700000" algn="tl">
                    <a:srgbClr val="000000">
                      <a:alpha val="43137"/>
                    </a:srgbClr>
                  </a:outerShdw>
                </a:effectLst>
                <a:latin typeface="Arial" pitchFamily="34" charset="0"/>
                <a:cs typeface="Arial" pitchFamily="34" charset="0"/>
              </a:rPr>
              <a:t>d) spojená s opakovaným používáním zvětšovacích přístrojů – upravené v kategorii 3.</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Do třetí kategorie se zařazuje práce vykonávaná po dobu delší než 4 hodiny za </a:t>
            </a:r>
            <a:r>
              <a:rPr lang="cs-CZ" sz="2800" dirty="0" err="1">
                <a:solidFill>
                  <a:schemeClr val="tx1"/>
                </a:solidFill>
                <a:effectLst>
                  <a:outerShdw blurRad="38100" dist="38100" dir="2700000" algn="tl">
                    <a:srgbClr val="000000">
                      <a:alpha val="43137"/>
                    </a:srgbClr>
                  </a:outerShdw>
                </a:effectLst>
                <a:latin typeface="Arial" pitchFamily="34" charset="0"/>
                <a:cs typeface="Arial" pitchFamily="34" charset="0"/>
              </a:rPr>
              <a:t>msměnu</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buNone/>
            </a:pPr>
            <a:r>
              <a:rPr lang="cs-CZ" sz="2800" dirty="0">
                <a:solidFill>
                  <a:srgbClr val="C00000"/>
                </a:solidFill>
                <a:effectLst>
                  <a:outerShdw blurRad="38100" dist="38100" dir="2700000" algn="tl">
                    <a:srgbClr val="000000">
                      <a:alpha val="43137"/>
                    </a:srgbClr>
                  </a:outerShdw>
                </a:effectLst>
                <a:latin typeface="Arial" pitchFamily="34" charset="0"/>
                <a:cs typeface="Arial" pitchFamily="34" charset="0"/>
              </a:rPr>
              <a:t>a) při níž je osoba souběžně exponována 2 a více faktorům uvedeným v kategorii druhé</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b) spojená s technicky neodstranitelným oslňováním.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620688"/>
            <a:ext cx="8686800" cy="5459437"/>
          </a:xfrm>
        </p:spPr>
        <p:txBody>
          <a:bodyPr>
            <a:normAutofit fontScale="62500" lnSpcReduction="20000"/>
          </a:bodyPr>
          <a:lstStyle/>
          <a:p>
            <a:pPr>
              <a:buNone/>
            </a:pPr>
            <a:r>
              <a:rPr lang="cs-CZ" sz="5100" dirty="0">
                <a:solidFill>
                  <a:srgbClr val="FF0000"/>
                </a:solidFill>
                <a:effectLst>
                  <a:outerShdw blurRad="38100" dist="38100" dir="2700000" algn="tl">
                    <a:srgbClr val="000000">
                      <a:alpha val="43137"/>
                    </a:srgbClr>
                  </a:outerShdw>
                </a:effectLst>
                <a:latin typeface="Arial" pitchFamily="34" charset="0"/>
                <a:cs typeface="Arial" pitchFamily="34" charset="0"/>
              </a:rPr>
              <a:t>c)  kterou lze vykonávat jen pomocí  zvětšovacího přístroje</a:t>
            </a:r>
          </a:p>
          <a:p>
            <a:pPr>
              <a:buNone/>
            </a:pPr>
            <a:endPar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rPr>
              <a:t>   Zraková zátěž je uvedena v §  34-35 NV 361/2007 Sb. Drobně novelizováno NV 68/2010 Sb. a NV č. 93/2012 Sb.</a:t>
            </a:r>
          </a:p>
          <a:p>
            <a:endParaRPr lang="cs-CZ" sz="11200" dirty="0">
              <a:effectLst>
                <a:outerShdw blurRad="38100" dist="38100" dir="2700000" algn="tl">
                  <a:srgbClr val="000000">
                    <a:alpha val="43137"/>
                  </a:srgbClr>
                </a:outerShdw>
              </a:effectLst>
              <a:latin typeface="Arial" pitchFamily="34" charset="0"/>
              <a:cs typeface="Arial" pitchFamily="34" charset="0"/>
            </a:endParaRPr>
          </a:p>
          <a:p>
            <a:pPr>
              <a:buNone/>
            </a:pPr>
            <a:r>
              <a:rPr lang="cs-CZ" sz="112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endParaRPr lang="cs-CZ" sz="7000" dirty="0">
              <a:solidFill>
                <a:schemeClr val="tx1"/>
              </a:solidFill>
              <a:latin typeface="Arial" pitchFamily="34" charset="0"/>
              <a:cs typeface="Arial"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04664"/>
            <a:ext cx="8686800" cy="5675461"/>
          </a:xfrm>
        </p:spPr>
        <p:txBody>
          <a:bodyPr>
            <a:normAutofit fontScale="70000" lnSpcReduction="20000"/>
          </a:bodyPr>
          <a:lstStyle/>
          <a:p>
            <a:pPr>
              <a:buNone/>
            </a:pP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12. Práce s biologickými činiteli </a:t>
            </a:r>
          </a:p>
          <a:p>
            <a:pPr>
              <a:buNone/>
            </a:pP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druhé se zařazuje práce, jejíž obvyklou součástí nejsou činnosti spojené s vědomým záměrem zacházet s biologickými činiteli nebo jejich zdroji nebo přenášeči, ale ze současné úrovně poznání nebo z vyhodnocení rizika provedeného podle právního předpisu </a:t>
            </a:r>
            <a:r>
              <a:rPr lang="cs-CZ" sz="4500" dirty="0">
                <a:solidFill>
                  <a:srgbClr val="FF0000"/>
                </a:solidFill>
                <a:effectLst>
                  <a:outerShdw blurRad="38100" dist="38100" dir="2700000" algn="tl">
                    <a:srgbClr val="000000">
                      <a:alpha val="43137"/>
                    </a:srgbClr>
                  </a:outerShdw>
                </a:effectLst>
                <a:latin typeface="Arial" pitchFamily="34" charset="0"/>
                <a:cs typeface="Arial" pitchFamily="34" charset="0"/>
              </a:rPr>
              <a:t>upravujícího podmínky ochrany zdraví při práci 10) </a:t>
            </a:r>
            <a:r>
              <a:rPr lang="cs-CZ" sz="4500" dirty="0">
                <a:solidFill>
                  <a:schemeClr val="tx1"/>
                </a:solidFill>
                <a:effectLst>
                  <a:outerShdw blurRad="38100" dist="38100" dir="2700000" algn="tl">
                    <a:srgbClr val="000000">
                      <a:alpha val="43137"/>
                    </a:srgbClr>
                  </a:outerShdw>
                </a:effectLst>
                <a:latin typeface="Arial" pitchFamily="34" charset="0"/>
                <a:cs typeface="Arial" pitchFamily="34" charset="0"/>
              </a:rPr>
              <a:t>vyplývá, že je při jejím vykonávání pravděpodobnost expozice biologickým činitelům skupin 2 až 4 vyšší než u ostatní populace.</a:t>
            </a:r>
          </a:p>
          <a:p>
            <a:pPr>
              <a:buNone/>
            </a:pPr>
            <a:endParaRPr lang="cs-CZ" sz="9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408712"/>
          </a:xfrm>
        </p:spPr>
        <p:txBody>
          <a:bodyPr>
            <a:normAutofit fontScale="92500" lnSpcReduction="1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třetí se zařazuje práce, jejíž obvyklou součástí jsou činnosti spojené s vědomým záměrem zacházet s biologickými činiteli 2 a 3 skupiny nebo jejich zdroji nebo přenášeči. </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čtvrté se zařazuje práce, jejíž obvyklou součástí jsou činnosti spojené s vědomým záměrem zacházet s biologickými činiteli 4 skupiny nebo jejich zdroji nebo přenášeči. </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rgbClr val="002060"/>
                </a:solidFill>
                <a:effectLst>
                  <a:outerShdw blurRad="38100" dist="38100" dir="2700000" algn="tl">
                    <a:srgbClr val="000000">
                      <a:alpha val="43137"/>
                    </a:srgbClr>
                  </a:outerShdw>
                </a:effectLst>
                <a:latin typeface="Arial" pitchFamily="34" charset="0"/>
                <a:cs typeface="Arial" pitchFamily="34" charset="0"/>
              </a:rPr>
              <a:t>    Seznam </a:t>
            </a:r>
            <a:r>
              <a:rPr lang="cs-CZ" sz="3000" dirty="0" err="1">
                <a:solidFill>
                  <a:srgbClr val="002060"/>
                </a:solidFill>
                <a:effectLst>
                  <a:outerShdw blurRad="38100" dist="38100" dir="2700000" algn="tl">
                    <a:srgbClr val="000000">
                      <a:alpha val="43137"/>
                    </a:srgbClr>
                  </a:outerShdw>
                </a:effectLst>
                <a:latin typeface="Arial" pitchFamily="34" charset="0"/>
                <a:cs typeface="Arial" pitchFamily="34" charset="0"/>
              </a:rPr>
              <a:t>biol</a:t>
            </a:r>
            <a:r>
              <a:rPr lang="cs-CZ" sz="3000" dirty="0">
                <a:solidFill>
                  <a:srgbClr val="002060"/>
                </a:solidFill>
                <a:effectLst>
                  <a:outerShdw blurRad="38100" dist="38100" dir="2700000" algn="tl">
                    <a:srgbClr val="000000">
                      <a:alpha val="43137"/>
                    </a:srgbClr>
                  </a:outerShdw>
                </a:effectLst>
                <a:latin typeface="Arial" pitchFamily="34" charset="0"/>
                <a:cs typeface="Arial" pitchFamily="34" charset="0"/>
              </a:rPr>
              <a:t>. činitelů se zařazením do skupin je uveden v příloze č. 7 NV 361/2007 Sb., v zákl. části § 36-38. </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6408712"/>
          </a:xfrm>
        </p:spPr>
        <p:txBody>
          <a:bodyPr>
            <a:normAutofit fontScale="85000" lnSpcReduction="20000"/>
          </a:bodyPr>
          <a:lstStyle/>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13. Práce ve zvýšeném tlaku vzduchu</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druhá</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druhé se zařazuje práce ve zvýšeném tlaku vzduchu do 100 </a:t>
            </a:r>
            <a:r>
              <a:rPr lang="cs-CZ" sz="3300" dirty="0" err="1">
                <a:solidFill>
                  <a:schemeClr val="tx1"/>
                </a:solidFill>
                <a:effectLst>
                  <a:outerShdw blurRad="38100" dist="38100" dir="2700000" algn="tl">
                    <a:srgbClr val="000000">
                      <a:alpha val="43137"/>
                    </a:srgbClr>
                  </a:outerShdw>
                </a:effectLst>
                <a:latin typeface="Arial" pitchFamily="34" charset="0"/>
                <a:cs typeface="Arial" pitchFamily="34" charset="0"/>
              </a:rPr>
              <a:t>kPa</a:t>
            </a: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která u práce pod hladinou odpovídá hloubce do 10 metrů.</a:t>
            </a:r>
          </a:p>
          <a:p>
            <a:pPr>
              <a:buNone/>
            </a:pPr>
            <a:endPar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třetí</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třetí se zařazuje práce ve zvýšeném tlaku od 100 do 400 </a:t>
            </a:r>
            <a:r>
              <a:rPr lang="cs-CZ" sz="3300" dirty="0" err="1">
                <a:solidFill>
                  <a:schemeClr val="tx1"/>
                </a:solidFill>
                <a:effectLst>
                  <a:outerShdw blurRad="38100" dist="38100" dir="2700000" algn="tl">
                    <a:srgbClr val="000000">
                      <a:alpha val="43137"/>
                    </a:srgbClr>
                  </a:outerShdw>
                </a:effectLst>
                <a:latin typeface="Arial" pitchFamily="34" charset="0"/>
                <a:cs typeface="Arial" pitchFamily="34" charset="0"/>
              </a:rPr>
              <a:t>kPa</a:t>
            </a: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která u práce pod hladinou odpovídá hloubce od 10 do 40 metrů.</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Kategorie čtvrtá</a:t>
            </a:r>
          </a:p>
          <a:p>
            <a:pPr>
              <a:buNone/>
            </a:pP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Do kategorie čtvrté se zařazuje práce ve zvýšeném tlaku nad 400 </a:t>
            </a:r>
            <a:r>
              <a:rPr lang="cs-CZ" sz="3300" dirty="0" err="1">
                <a:solidFill>
                  <a:schemeClr val="tx1"/>
                </a:solidFill>
                <a:effectLst>
                  <a:outerShdw blurRad="38100" dist="38100" dir="2700000" algn="tl">
                    <a:srgbClr val="000000">
                      <a:alpha val="43137"/>
                    </a:srgbClr>
                  </a:outerShdw>
                </a:effectLst>
                <a:latin typeface="Arial" pitchFamily="34" charset="0"/>
                <a:cs typeface="Arial" pitchFamily="34" charset="0"/>
              </a:rPr>
              <a:t>kPa</a:t>
            </a:r>
            <a:r>
              <a:rPr lang="cs-CZ" sz="3300" dirty="0">
                <a:solidFill>
                  <a:schemeClr val="tx1"/>
                </a:solidFill>
                <a:effectLst>
                  <a:outerShdw blurRad="38100" dist="38100" dir="2700000" algn="tl">
                    <a:srgbClr val="000000">
                      <a:alpha val="43137"/>
                    </a:srgbClr>
                  </a:outerShdw>
                </a:effectLst>
                <a:latin typeface="Arial" pitchFamily="34" charset="0"/>
                <a:cs typeface="Arial" pitchFamily="34" charset="0"/>
              </a:rPr>
              <a:t>, která u práce pod hladinou odpovídá hloubce 40 metrů a více.</a:t>
            </a:r>
          </a:p>
          <a:p>
            <a:pPr>
              <a:buNone/>
            </a:pPr>
            <a:endParaRPr lang="cs-CZ"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6408712"/>
          </a:xfrm>
        </p:spPr>
        <p:txBody>
          <a:bodyPr>
            <a:normAutofit lnSpcReduction="10000"/>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Příloha 2</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„Limitní hodnoty ukazatelů biologických expozičních testů a podmínky odběru biologického materiálu pro provádění biologických expozičních testů“</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Tabulka č. 1</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Limitní hodnoty ukazatelů biologických expozičních testů v moči</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Tabulka č. 2</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Limitní hodnoty ukazatelů biologických expozičních testů v krvi</a:t>
            </a:r>
          </a:p>
          <a:p>
            <a:pPr>
              <a:buNone/>
            </a:pPr>
            <a:r>
              <a:rPr lang="cs-CZ" sz="3000" i="1" dirty="0">
                <a:solidFill>
                  <a:schemeClr val="tx1"/>
                </a:solidFill>
                <a:effectLst>
                  <a:outerShdw blurRad="38100" dist="38100" dir="2700000" algn="tl">
                    <a:srgbClr val="000000">
                      <a:alpha val="43137"/>
                    </a:srgbClr>
                  </a:outerShdw>
                </a:effectLst>
                <a:latin typeface="Arial" pitchFamily="34" charset="0"/>
                <a:cs typeface="Arial" pitchFamily="34" charset="0"/>
                <a:hlinkClick r:id="rId2" action="ppaction://hlinkfile"/>
              </a:rPr>
              <a:t>ukázka</a:t>
            </a:r>
            <a:endParaRPr lang="cs-CZ" sz="3000" i="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07504" y="260648"/>
            <a:ext cx="8884096" cy="6480720"/>
          </a:xfrm>
        </p:spPr>
        <p:txBody>
          <a:bodyPr>
            <a:normAutofit fontScale="25000" lnSpcReduction="20000"/>
          </a:bodyPr>
          <a:lstStyle/>
          <a:p>
            <a:pPr>
              <a:buNone/>
            </a:pPr>
            <a:r>
              <a:rPr lang="cs-CZ" sz="5100" dirty="0">
                <a:solidFill>
                  <a:srgbClr val="C00000"/>
                </a:solidFill>
                <a:latin typeface="Arial" pitchFamily="34" charset="0"/>
                <a:cs typeface="Arial" pitchFamily="34" charset="0"/>
              </a:rPr>
              <a:t>                                                                                </a:t>
            </a: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Čl. II</a:t>
            </a:r>
          </a:p>
          <a:p>
            <a:pPr>
              <a:buNone/>
            </a:pP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                            Přechodná ustanovení</a:t>
            </a:r>
          </a:p>
          <a:p>
            <a:pPr>
              <a:buNone/>
            </a:pP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    (1) Řízení o zařazení prácí do kategorie druhé, třetí nebo čtvrté neukončená přede dnem účinnosti této vyhlášky, se dokončí podle této vyhlášky. </a:t>
            </a:r>
          </a:p>
          <a:p>
            <a:endParaRPr lang="cs-CZ" sz="112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11200" b="1" dirty="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cs-CZ" sz="11200" dirty="0">
                <a:solidFill>
                  <a:srgbClr val="C00000"/>
                </a:solidFill>
                <a:effectLst>
                  <a:outerShdw blurRad="38100" dist="38100" dir="2700000" algn="tl">
                    <a:srgbClr val="000000">
                      <a:alpha val="43137"/>
                    </a:srgbClr>
                  </a:outerShdw>
                </a:effectLst>
                <a:latin typeface="Arial" pitchFamily="34" charset="0"/>
                <a:cs typeface="Arial" pitchFamily="34" charset="0"/>
              </a:rPr>
              <a:t>2)  Na návrh zaměstnavatele příslušný orgán ochrany veřejného zdraví rozhodne podle § 37 odst. 6. písm. c) zákona č. 258/2000 Sb., o ochraně veřejného zdraví a o změně některých souvisejících zákonů, ve znění pozdějších předpisů o tom, že práce dosud zařazené do třetí nebo čtvrté kategorie již nejsou pracemi této kategorie, pokud z výsledků hodnocení expozice fyzických osob plyne, že nedošlo ke změně podmínek práce a tato naplňuje kriteria pro zařazení do kategorie druhé nebo třetí podle této vyhlášky.</a:t>
            </a:r>
          </a:p>
          <a:p>
            <a:pPr>
              <a:buNone/>
            </a:pPr>
            <a:endParaRPr lang="cs-CZ" sz="11200" dirty="0"/>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4800" y="260648"/>
            <a:ext cx="8686800" cy="5819477"/>
          </a:xfrm>
        </p:spPr>
        <p:txBody>
          <a:bodyPr>
            <a:normAutofit lnSpcReduction="10000"/>
          </a:bodyPr>
          <a:lstStyle/>
          <a:p>
            <a:pPr>
              <a:buNone/>
            </a:pPr>
            <a:r>
              <a:rPr lang="cs-CZ" dirty="0"/>
              <a: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38</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Měření a vyšetření pro účely zařazení prací do druhé, třetí nebo čtvrté kategorie nebo změn zařazení prací do těchto kategorií, která jsou potřebná k hodnocení rizik, může zaměstnavatel provést </a:t>
            </a:r>
            <a:r>
              <a:rPr lang="cs-CZ" sz="3000" b="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jen prostřednictvím držitele osvědčení o akreditaci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4a) nebo držitele autorizace (§ 83c) k příslušným měřením nebo vyšetřením, je-li pro obor měření nebo vyšetřování autorizace nebo akreditace právními předpisy upravena, pokud není sám takto kvalifikovaný.</a:t>
            </a:r>
          </a:p>
          <a:p>
            <a:pPr>
              <a:buNone/>
            </a:pPr>
            <a:endParaRPr lang="cs-CZ"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           Evidence  rizikových  prací</a:t>
            </a:r>
            <a:br>
              <a:rPr lang="cs-CZ" dirty="0"/>
            </a:br>
            <a:r>
              <a:rPr lang="cs-CZ" dirty="0"/>
              <a:t>              zákon 258/2000 Sb., § 40</a:t>
            </a:r>
          </a:p>
        </p:txBody>
      </p:sp>
      <p:sp>
        <p:nvSpPr>
          <p:cNvPr id="3" name="Zástupný symbol pro text 2"/>
          <p:cNvSpPr>
            <a:spLocks noGrp="1"/>
          </p:cNvSpPr>
          <p:nvPr>
            <p:ph type="body" idx="1"/>
          </p:nvPr>
        </p:nvSpPr>
        <p:spPr>
          <a:xfrm>
            <a:off x="304800" y="1554162"/>
            <a:ext cx="8686800" cy="5403230"/>
          </a:xfrm>
        </p:spPr>
        <p:txBody>
          <a:bodyPr>
            <a:normAutofit fontScale="92500" lnSpcReduction="10000"/>
          </a:bodyPr>
          <a:lstStyle/>
          <a:p>
            <a:pPr>
              <a:buNone/>
            </a:pPr>
            <a:r>
              <a:rPr lang="cs-CZ" sz="51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Zaměstnavatel, na jehož pracovištích jsou vykonávány rizikové práce, je dále povinen</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a) u každého zaměstnance ode dne přidělení rizikové práce vést evidenci</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1. o jménu, příjmení a rodném čísle,</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2. o počtu směn odpracovaných při rizikové práci, </a:t>
            </a:r>
            <a:r>
              <a:rPr lang="cs-CZ" sz="2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s výjimkou rizika infekčního onemocnění,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3. o datech a druzích provedených lékařských preventivních prohlídek a jejich závěrech, o zvláštních očkováních souvisejících s činností na pracovišti zaměstnavatele nebo o imunitě (odolnosti) k nákaze,</a:t>
            </a:r>
          </a:p>
          <a:p>
            <a:endParaRPr lang="cs-CZ" dirty="0"/>
          </a:p>
          <a:p>
            <a:pPr>
              <a:buNone/>
            </a:pPr>
            <a:endParaRPr lang="cs-CZ"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16632"/>
            <a:ext cx="8686800" cy="5963493"/>
          </a:xfrm>
        </p:spPr>
        <p:txBody>
          <a:bodyPr>
            <a:noAutofit/>
          </a:bodyPr>
          <a:lstStyle/>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4. údajů o výsledcích sledování zátěže organismu zaměstnanců faktory pracovních podmínek a naměřených hodnotách intenzit a koncentrací faktorů pracovních podmínek a druhu a typu biologického činitele, s výjimkou údajů o zdravotním stavu zaměstnanců,</a:t>
            </a: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   b) ukládat evidenci podle písmene a) po dobu       </a:t>
            </a:r>
            <a:r>
              <a:rPr lang="cs-CZ" sz="2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10 let </a:t>
            </a: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od ukončení expozice, a jde-li o práce</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rPr>
              <a:t>1. s chemickými karcinogeny stanovenými zvláštním právním předpisem, </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260648"/>
            <a:ext cx="8686800" cy="5819477"/>
          </a:xfrm>
        </p:spPr>
        <p:txBody>
          <a:bodyPr>
            <a:normAutofit fontScale="92500"/>
          </a:bodyPr>
          <a:lstStyle/>
          <a:p>
            <a:pPr>
              <a:buNone/>
            </a:pPr>
            <a:r>
              <a:rPr lang="cs-CZ" dirty="0">
                <a:solidFill>
                  <a:schemeClr val="tx1"/>
                </a:solidFill>
                <a:effectLst>
                  <a:outerShdw blurRad="38100" dist="38100" dir="2700000" algn="tl">
                    <a:srgbClr val="000000">
                      <a:alpha val="43137"/>
                    </a:srgbClr>
                  </a:outerShdw>
                </a:effectLst>
                <a:latin typeface="Arial" pitchFamily="34" charset="0"/>
                <a:cs typeface="Arial" pitchFamily="34" charset="0"/>
              </a:rPr>
              <a:t>2</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s azbestem</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3. v riziku </a:t>
            </a:r>
            <a:r>
              <a:rPr lang="cs-CZ"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fibrogenního</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prachu, a</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4. s biologickými činiteli, které mohou vyvolat latentní onemocnění, </a:t>
            </a:r>
            <a:r>
              <a:rPr lang="cs-CZ" sz="3000" dirty="0" err="1">
                <a:solidFill>
                  <a:schemeClr val="tx1"/>
                </a:solidFill>
                <a:effectLst>
                  <a:outerShdw blurRad="38100" dist="38100" dir="2700000" algn="tl">
                    <a:srgbClr val="000000">
                      <a:alpha val="43137"/>
                    </a:srgbClr>
                  </a:outerShdw>
                </a:effectLst>
                <a:latin typeface="Arial" pitchFamily="34" charset="0"/>
                <a:cs typeface="Arial" pitchFamily="34" charset="0"/>
              </a:rPr>
              <a:t>onemocnění</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která mají velmi dlouhou inkubační dobu nebo způsobují onemocnění, která se opakovaně projevují remisemi či mohou mít závažné následky,</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po dobu </a:t>
            </a:r>
            <a:r>
              <a:rPr lang="cs-CZ" sz="30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40 let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od ukončení expozice,</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 evidenci o pracích podle písmene b) bodů 1 až 4 předat při svém zániku bez právního nástupce, neuplynula-li dosud lhůta podle písmene b), příslušnému orgánu ochrany veřejného zdraví,</a:t>
            </a:r>
          </a:p>
          <a:p>
            <a:pPr>
              <a:buNone/>
            </a:pPr>
            <a:endParaRPr lang="cs-CZ"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251520" y="188640"/>
            <a:ext cx="8686800" cy="6539557"/>
          </a:xfrm>
        </p:spPr>
        <p:txBody>
          <a:bodyPr>
            <a:normAutofit fontScale="92500" lnSpcReduction="2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d) oznámit příslušnému orgánu ochrany veřejného zdraví všechny skutečnosti, které by mohly mít vliv na zvýšení expozice zaměstnance faktorům pracovních podmínek.</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cs-CZ" sz="30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Obdobně, ale nikoliv zcela totožně, stanoví evidenční povinnosti v souvislosti s kontrolovanými pásmy § 7, odst. 4.  Zákona č. 309/2006 Sb. </a:t>
            </a: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(azbest, karcinogeny, biologičtí činitelé):</a:t>
            </a:r>
          </a:p>
          <a:p>
            <a:pPr>
              <a:buNone/>
            </a:pPr>
            <a:endPar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(4) O kontrolovaných pásmech a zaměstnancích, kteří vstupují do kontrolovaných pásem, nebo zde konají práce uvedené v odstavci 3, je zaměstnavatel povinen vést evidenci a ukládat ji po dobu stanovenou zvláštním právním předpisem 5). Evidence obsahuje</a:t>
            </a: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None/>
            </a:pPr>
            <a:endParaRPr lang="cs-CZ"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332656"/>
            <a:ext cx="8686800" cy="6336704"/>
          </a:xfrm>
        </p:spPr>
        <p:txBody>
          <a:bodyPr>
            <a:normAutofit fontScale="92500" lnSpcReduction="10000"/>
          </a:bodyPr>
          <a:lstStyle/>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a) jméno, popřípadě jména a příjmení zaměstnance a datum narození,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b) název kontrolovaného pásma, den jeho zřízení a zrušení,</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c) charakteristiku vykonávané práce,</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d) účel vstupu a dobu pobytu v kontrolovaném pásmu,</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e) počet odpracovaných směn,</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f) výčet biologických činitelů, chemických látek a přípravků, se kterými se v kontrolovaném pásmu zachází, nebo jiných rizikových faktorů,</a:t>
            </a:r>
          </a:p>
          <a:p>
            <a:pPr>
              <a:buNone/>
            </a:pPr>
            <a:r>
              <a:rPr lang="cs-CZ" sz="3000" dirty="0">
                <a:solidFill>
                  <a:schemeClr val="tx1"/>
                </a:solidFill>
                <a:effectLst>
                  <a:outerShdw blurRad="38100" dist="38100" dir="2700000" algn="tl">
                    <a:srgbClr val="000000">
                      <a:alpha val="43137"/>
                    </a:srgbClr>
                  </a:outerShdw>
                </a:effectLst>
                <a:latin typeface="Arial" pitchFamily="34" charset="0"/>
                <a:cs typeface="Arial" pitchFamily="34" charset="0"/>
              </a:rPr>
              <a:t>g) záznam o mimořádných situacích a změnách údajů uvedených v evidenci s datem jejich provedení.</a:t>
            </a:r>
          </a:p>
          <a:p>
            <a:pPr>
              <a:buNone/>
            </a:pPr>
            <a:endParaRPr lang="cs-CZ"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188640"/>
            <a:ext cx="8686800" cy="5891485"/>
          </a:xfrm>
        </p:spPr>
        <p:txBody>
          <a:bodyPr>
            <a:normAutofit lnSpcReduction="10000"/>
          </a:bodyPr>
          <a:lstStyle/>
          <a:p>
            <a:pPr>
              <a:buNone/>
            </a:pPr>
            <a:r>
              <a:rPr lang="cs-CZ"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cs-CZ" u="sng"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Přehled  hlavních právních předpisů    </a:t>
            </a:r>
          </a:p>
          <a:p>
            <a:pPr>
              <a:buNone/>
            </a:pPr>
            <a:endParaRPr lang="cs-CZ" u="sng"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Zákon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258/2000 Sb</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o ochraně veřejného zdraví, ve znění předpisů pozdějších</a:t>
            </a:r>
          </a:p>
          <a:p>
            <a:pPr>
              <a:buNone/>
            </a:pPr>
            <a:endPar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30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cs-CZ" sz="2800" dirty="0" err="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Vyhl</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432/2003 Sb</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kterou se stanoví podmínky pro zařazování prací do kategorií, limitní hodnoty ukazatelů biologických expozičních testů, podmínky odběru biologického materiálu pro provádění biologických expozičních testů a náležitosti hlášení prací s azbestem a biologickými činiteli, ve znění </a:t>
            </a:r>
            <a:r>
              <a:rPr lang="cs-CZ" sz="2800" dirty="0" err="1">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Vyhl</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107/2013 Sb.</a:t>
            </a:r>
          </a:p>
          <a:p>
            <a:pPr>
              <a:buNone/>
            </a:pPr>
            <a:r>
              <a:rPr lang="cs-CZ" sz="2800" dirty="0"/>
              <a:t> </a:t>
            </a:r>
            <a:endPar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476672"/>
            <a:ext cx="8686800" cy="6192688"/>
          </a:xfrm>
        </p:spPr>
        <p:txBody>
          <a:bodyPr>
            <a:normAutofit lnSpcReduction="10000"/>
          </a:bodyPr>
          <a:lstStyle/>
          <a:p>
            <a:pPr>
              <a:buNone/>
            </a:pP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Nařízení vlády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361/2007 Sb</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kterým se stanoví podmínky ochrany zdraví při práci</a:t>
            </a:r>
          </a:p>
          <a:p>
            <a:pPr>
              <a:buNone/>
            </a:pP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novely: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68/2010 Sb., 93/2012 Sb., 9/2013 Sb.</a:t>
            </a:r>
          </a:p>
          <a:p>
            <a:pPr>
              <a:buNone/>
            </a:pP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Nařízení stanoví většinu hygienických limitů (prach, chemie, fyzická zátěž, tepelná zátěž…..)</a:t>
            </a:r>
          </a:p>
          <a:p>
            <a:pPr>
              <a:buNone/>
            </a:pPr>
            <a:r>
              <a:rPr lang="cs-CZ" dirty="0"/>
              <a:t>  </a:t>
            </a:r>
          </a:p>
          <a:p>
            <a:pPr>
              <a:buNone/>
            </a:pPr>
            <a:r>
              <a:rPr lang="cs-CZ" dirty="0"/>
              <a:t>   </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Nařízení vlády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272/2011 Sb</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o  ochraně zdraví před nepříznivými účinky hluku a vibrací</a:t>
            </a:r>
          </a:p>
          <a:p>
            <a:pPr>
              <a:buNone/>
            </a:pPr>
            <a:endPar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p>
            <a:pPr>
              <a:buNone/>
            </a:pP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Nařízení vlády č.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1/2008 Sb</a:t>
            </a:r>
            <a:r>
              <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 o ochraně zdraví před neionizujícím zářením. </a:t>
            </a:r>
            <a:r>
              <a:rPr lang="cs-CZ" sz="28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Novela 106/2010 Sb. </a:t>
            </a:r>
            <a:r>
              <a:rPr lang="cs-CZ" sz="2800" i="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(pozn.: ionizující záření je mimo rámec zákona 258/2000 Sb., je v působnosti „Atomového zákona“ č. </a:t>
            </a:r>
            <a:r>
              <a:rPr lang="cs-CZ" sz="2800" b="1" i="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18/1997 Sb</a:t>
            </a:r>
            <a:r>
              <a:rPr lang="cs-CZ" sz="2800" i="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a:t>
            </a:r>
            <a:endParaRPr lang="cs-CZ" sz="28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304800" y="548680"/>
            <a:ext cx="8686800" cy="5531445"/>
          </a:xfrm>
        </p:spPr>
        <p:txBody>
          <a:bodyPr>
            <a:normAutofit/>
          </a:bodyPr>
          <a:lstStyle/>
          <a:p>
            <a:pPr>
              <a:buNone/>
            </a:pPr>
            <a:r>
              <a:rPr lang="cs-CZ" sz="2800" b="1" dirty="0">
                <a:solidFill>
                  <a:schemeClr val="accent2">
                    <a:lumMod val="50000"/>
                  </a:schemeClr>
                </a:solidFill>
              </a:rPr>
              <a:t>   Doufejme, že nás ta hora všech možných         předpisů a povinností nezavalí.</a:t>
            </a:r>
          </a:p>
          <a:p>
            <a:pPr>
              <a:buNone/>
            </a:pPr>
            <a:endParaRPr lang="cs-CZ" sz="2800" b="1" dirty="0">
              <a:solidFill>
                <a:schemeClr val="accent2">
                  <a:lumMod val="50000"/>
                </a:schemeClr>
              </a:solidFill>
            </a:endParaRPr>
          </a:p>
          <a:p>
            <a:pPr>
              <a:buNone/>
            </a:pPr>
            <a:r>
              <a:rPr lang="cs-CZ" sz="2800" b="1" dirty="0">
                <a:solidFill>
                  <a:schemeClr val="accent2">
                    <a:lumMod val="50000"/>
                  </a:schemeClr>
                </a:solidFill>
              </a:rPr>
              <a:t>                           Za pozornost děkuje</a:t>
            </a:r>
          </a:p>
          <a:p>
            <a:pPr>
              <a:buNone/>
            </a:pPr>
            <a:r>
              <a:rPr lang="cs-CZ" sz="2800" b="1" dirty="0">
                <a:solidFill>
                  <a:schemeClr val="accent2">
                    <a:lumMod val="50000"/>
                  </a:schemeClr>
                </a:solidFill>
              </a:rPr>
              <a:t>                           Zbyněk Moravec</a:t>
            </a:r>
          </a:p>
          <a:p>
            <a:pPr>
              <a:buNone/>
            </a:pPr>
            <a:endParaRPr lang="cs-CZ" sz="2800" b="1" dirty="0">
              <a:solidFill>
                <a:schemeClr val="accent2">
                  <a:lumMod val="50000"/>
                </a:schemeClr>
              </a:solidFill>
            </a:endParaRPr>
          </a:p>
          <a:p>
            <a:pPr>
              <a:buNone/>
            </a:pPr>
            <a:r>
              <a:rPr lang="cs-CZ" sz="2800" b="1" dirty="0">
                <a:solidFill>
                  <a:schemeClr val="accent2">
                    <a:lumMod val="50000"/>
                  </a:schemeClr>
                </a:solidFill>
              </a:rPr>
              <a:t>                            moravec.zbynek@volny.cz</a:t>
            </a:r>
          </a:p>
        </p:txBody>
      </p:sp>
      <p:pic>
        <p:nvPicPr>
          <p:cNvPr id="4" name="Obrázek 3" descr="C:\Users\hp\AppData\Local\Microsoft\Windows\Temporary Internet Files\Content.IE5\C5BZ06SY\MC900230545[1].wmf"/>
          <p:cNvPicPr/>
          <p:nvPr/>
        </p:nvPicPr>
        <p:blipFill>
          <a:blip r:embed="rId2" cstate="print"/>
          <a:srcRect/>
          <a:stretch>
            <a:fillRect/>
          </a:stretch>
        </p:blipFill>
        <p:spPr bwMode="auto">
          <a:xfrm>
            <a:off x="179512" y="2636912"/>
            <a:ext cx="2376264" cy="396044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jectOverview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F3D43B"/>
      </a:hlink>
      <a:folHlink>
        <a:srgbClr val="969696"/>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perspectiveFront" fov="60000">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F3E9E07-D736-4AFA-92DE-9C40089F20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ProjectOverviewPresentation</Template>
  <TotalTime>0</TotalTime>
  <Words>5923</Words>
  <Application>Microsoft Office PowerPoint</Application>
  <PresentationFormat>Předvádění na obrazovce (4:3)</PresentationFormat>
  <Paragraphs>477</Paragraphs>
  <Slides>97</Slides>
  <Notes>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97</vt:i4>
      </vt:variant>
    </vt:vector>
  </HeadingPairs>
  <TitlesOfParts>
    <vt:vector size="104" baseType="lpstr">
      <vt:lpstr>Arial</vt:lpstr>
      <vt:lpstr>Bookman Old Style</vt:lpstr>
      <vt:lpstr>Calibri</vt:lpstr>
      <vt:lpstr>Franklin Gothic Book</vt:lpstr>
      <vt:lpstr>Franklin Gothic Medium</vt:lpstr>
      <vt:lpstr>Wingdings 2</vt:lpstr>
      <vt:lpstr>ProjectOverviewPresentation</vt:lpstr>
      <vt:lpstr>     kategorizace  prací                                   2015</vt:lpstr>
      <vt:lpstr>právní  základ   -   Zákon 258/2000 SB.          O  OCHRANĚ  VEŘEJNÉHO  ZDRAVÍ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Vyhláška  432/2003 sB.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Evidence  rizikových  prací               zákon 258/2000 Sb., § 40</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2013-03-01T06:55:01Z</dcterms:created>
  <dcterms:modified xsi:type="dcterms:W3CDTF">2017-10-10T08:24:36Z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TC100851999990</vt:lpwstr>
  </property>
</Properties>
</file>