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0" r:id="rId2"/>
    <p:sldMasterId id="2147483667" r:id="rId3"/>
  </p:sldMasterIdLst>
  <p:notesMasterIdLst>
    <p:notesMasterId r:id="rId47"/>
  </p:notesMasterIdLst>
  <p:handoutMasterIdLst>
    <p:handoutMasterId r:id="rId48"/>
  </p:handoutMasterIdLst>
  <p:sldIdLst>
    <p:sldId id="256" r:id="rId4"/>
    <p:sldId id="365" r:id="rId5"/>
    <p:sldId id="384" r:id="rId6"/>
    <p:sldId id="397" r:id="rId7"/>
    <p:sldId id="398" r:id="rId8"/>
    <p:sldId id="399" r:id="rId9"/>
    <p:sldId id="400" r:id="rId10"/>
    <p:sldId id="401" r:id="rId11"/>
    <p:sldId id="402" r:id="rId12"/>
    <p:sldId id="409" r:id="rId13"/>
    <p:sldId id="410" r:id="rId14"/>
    <p:sldId id="413" r:id="rId15"/>
    <p:sldId id="404" r:id="rId16"/>
    <p:sldId id="405" r:id="rId17"/>
    <p:sldId id="407" r:id="rId18"/>
    <p:sldId id="408" r:id="rId19"/>
    <p:sldId id="422" r:id="rId20"/>
    <p:sldId id="423" r:id="rId21"/>
    <p:sldId id="424" r:id="rId22"/>
    <p:sldId id="411" r:id="rId23"/>
    <p:sldId id="412" r:id="rId24"/>
    <p:sldId id="385" r:id="rId25"/>
    <p:sldId id="414" r:id="rId26"/>
    <p:sldId id="368" r:id="rId27"/>
    <p:sldId id="371" r:id="rId28"/>
    <p:sldId id="382" r:id="rId29"/>
    <p:sldId id="381" r:id="rId30"/>
    <p:sldId id="346" r:id="rId31"/>
    <p:sldId id="415" r:id="rId32"/>
    <p:sldId id="425" r:id="rId33"/>
    <p:sldId id="417" r:id="rId34"/>
    <p:sldId id="418" r:id="rId35"/>
    <p:sldId id="419" r:id="rId36"/>
    <p:sldId id="420" r:id="rId37"/>
    <p:sldId id="421" r:id="rId38"/>
    <p:sldId id="426" r:id="rId39"/>
    <p:sldId id="377" r:id="rId40"/>
    <p:sldId id="375" r:id="rId41"/>
    <p:sldId id="327" r:id="rId42"/>
    <p:sldId id="328" r:id="rId43"/>
    <p:sldId id="378" r:id="rId44"/>
    <p:sldId id="268" r:id="rId45"/>
    <p:sldId id="340" r:id="rId46"/>
  </p:sldIdLst>
  <p:sldSz cx="9144000" cy="6858000" type="screen4x3"/>
  <p:notesSz cx="6800850" cy="9931400"/>
  <p:defaultTextStyle>
    <a:defPPr>
      <a:defRPr lang="en-US"/>
    </a:defPPr>
    <a:lvl1pPr algn="l" defTabSz="457200" rtl="0" fontAlgn="base">
      <a:spcBef>
        <a:spcPct val="0"/>
      </a:spcBef>
      <a:spcAft>
        <a:spcPct val="0"/>
      </a:spcAft>
      <a:defRPr kern="1200">
        <a:solidFill>
          <a:schemeClr val="tx1"/>
        </a:solidFill>
        <a:latin typeface="Calibri" pitchFamily="34"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loš Prelec" initials="mp" lastIdx="26" clrIdx="0"/>
  <p:cmAuthor id="1" name="Veronika Mandúchová " initials="VM" lastIdx="20" clrIdx="1"/>
  <p:cmAuthor id="2" name="Ján Barczi" initials="JB" lastIdx="3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CC"/>
    <a:srgbClr val="0000FF"/>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Svetlý štýl 3 - zvýraznenie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D5ABB26-0587-4C30-8999-92F81FD0307C}" styleName="Bez štýlu, bez mrie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6" autoAdjust="0"/>
    <p:restoredTop sz="94660"/>
  </p:normalViewPr>
  <p:slideViewPr>
    <p:cSldViewPr snapToGrid="0" snapToObjects="1">
      <p:cViewPr>
        <p:scale>
          <a:sx n="90" d="100"/>
          <a:sy n="90" d="100"/>
        </p:scale>
        <p:origin x="-600" y="-3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sk-S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baseline="0"/>
              <a:t>Počet podnetov v</a:t>
            </a:r>
            <a:r>
              <a:rPr lang="sk-SK" sz="1400" baseline="0"/>
              <a:t> schránke</a:t>
            </a:r>
            <a:r>
              <a:rPr lang="en-US" sz="1400" baseline="0"/>
              <a:t> pokladnic</a:t>
            </a:r>
            <a:r>
              <a:rPr lang="sk-SK" sz="1400" baseline="0"/>
              <a:t>a@financnasprava.sk</a:t>
            </a:r>
          </a:p>
        </c:rich>
      </c:tx>
      <c:layout/>
      <c:overlay val="0"/>
    </c:title>
    <c:autoTitleDeleted val="0"/>
    <c:plotArea>
      <c:layout/>
      <c:lineChart>
        <c:grouping val="standard"/>
        <c:varyColors val="0"/>
        <c:ser>
          <c:idx val="0"/>
          <c:order val="0"/>
          <c:tx>
            <c:strRef>
              <c:f>graf!$B$1</c:f>
              <c:strCache>
                <c:ptCount val="1"/>
                <c:pt idx="0">
                  <c:v>Počet</c:v>
                </c:pt>
              </c:strCache>
            </c:strRef>
          </c:tx>
          <c:marker>
            <c:symbol val="none"/>
          </c:marker>
          <c:cat>
            <c:strRef>
              <c:f>graf!$A$2:$A$20</c:f>
              <c:strCache>
                <c:ptCount val="19"/>
                <c:pt idx="0">
                  <c:v>03/2013</c:v>
                </c:pt>
                <c:pt idx="1">
                  <c:v>04/2013</c:v>
                </c:pt>
                <c:pt idx="2">
                  <c:v>05/2013</c:v>
                </c:pt>
                <c:pt idx="3">
                  <c:v>06/2013</c:v>
                </c:pt>
                <c:pt idx="4">
                  <c:v>07/2013</c:v>
                </c:pt>
                <c:pt idx="5">
                  <c:v>08/2013</c:v>
                </c:pt>
                <c:pt idx="6">
                  <c:v>09/2013</c:v>
                </c:pt>
                <c:pt idx="7">
                  <c:v>10/2013</c:v>
                </c:pt>
                <c:pt idx="8">
                  <c:v>11/2013</c:v>
                </c:pt>
                <c:pt idx="9">
                  <c:v>12/2013</c:v>
                </c:pt>
                <c:pt idx="10">
                  <c:v>01/2014</c:v>
                </c:pt>
                <c:pt idx="11">
                  <c:v>02/2014</c:v>
                </c:pt>
                <c:pt idx="12">
                  <c:v>03/2014</c:v>
                </c:pt>
                <c:pt idx="13">
                  <c:v>04/2014</c:v>
                </c:pt>
                <c:pt idx="14">
                  <c:v>05/2014</c:v>
                </c:pt>
                <c:pt idx="15">
                  <c:v>06/2014</c:v>
                </c:pt>
                <c:pt idx="16">
                  <c:v>07/2014</c:v>
                </c:pt>
                <c:pt idx="17">
                  <c:v>08/2014</c:v>
                </c:pt>
                <c:pt idx="18">
                  <c:v>09/2014</c:v>
                </c:pt>
              </c:strCache>
            </c:strRef>
          </c:cat>
          <c:val>
            <c:numRef>
              <c:f>graf!$B$2:$B$20</c:f>
              <c:numCache>
                <c:formatCode>General</c:formatCode>
                <c:ptCount val="19"/>
                <c:pt idx="0">
                  <c:v>1</c:v>
                </c:pt>
                <c:pt idx="1">
                  <c:v>11</c:v>
                </c:pt>
                <c:pt idx="2">
                  <c:v>64</c:v>
                </c:pt>
                <c:pt idx="3">
                  <c:v>26</c:v>
                </c:pt>
                <c:pt idx="4">
                  <c:v>77</c:v>
                </c:pt>
                <c:pt idx="5">
                  <c:v>119</c:v>
                </c:pt>
                <c:pt idx="6">
                  <c:v>1250</c:v>
                </c:pt>
                <c:pt idx="7">
                  <c:v>1483</c:v>
                </c:pt>
                <c:pt idx="8">
                  <c:v>874</c:v>
                </c:pt>
                <c:pt idx="9">
                  <c:v>618</c:v>
                </c:pt>
                <c:pt idx="10">
                  <c:v>457</c:v>
                </c:pt>
                <c:pt idx="11">
                  <c:v>392</c:v>
                </c:pt>
                <c:pt idx="12">
                  <c:v>370</c:v>
                </c:pt>
                <c:pt idx="13">
                  <c:v>321</c:v>
                </c:pt>
                <c:pt idx="14">
                  <c:v>289</c:v>
                </c:pt>
                <c:pt idx="15">
                  <c:v>213</c:v>
                </c:pt>
                <c:pt idx="16">
                  <c:v>314</c:v>
                </c:pt>
                <c:pt idx="17">
                  <c:v>349</c:v>
                </c:pt>
                <c:pt idx="18">
                  <c:v>218</c:v>
                </c:pt>
              </c:numCache>
            </c:numRef>
          </c:val>
          <c:smooth val="0"/>
        </c:ser>
        <c:dLbls>
          <c:showLegendKey val="0"/>
          <c:showVal val="0"/>
          <c:showCatName val="0"/>
          <c:showSerName val="0"/>
          <c:showPercent val="0"/>
          <c:showBubbleSize val="0"/>
        </c:dLbls>
        <c:marker val="1"/>
        <c:smooth val="0"/>
        <c:axId val="100002048"/>
        <c:axId val="100003840"/>
      </c:lineChart>
      <c:catAx>
        <c:axId val="100002048"/>
        <c:scaling>
          <c:orientation val="minMax"/>
        </c:scaling>
        <c:delete val="0"/>
        <c:axPos val="b"/>
        <c:majorTickMark val="out"/>
        <c:minorTickMark val="none"/>
        <c:tickLblPos val="nextTo"/>
        <c:crossAx val="100003840"/>
        <c:crosses val="autoZero"/>
        <c:auto val="1"/>
        <c:lblAlgn val="ctr"/>
        <c:lblOffset val="100"/>
        <c:noMultiLvlLbl val="0"/>
      </c:catAx>
      <c:valAx>
        <c:axId val="100003840"/>
        <c:scaling>
          <c:orientation val="minMax"/>
        </c:scaling>
        <c:delete val="0"/>
        <c:axPos val="l"/>
        <c:majorGridlines/>
        <c:numFmt formatCode="General" sourceLinked="1"/>
        <c:majorTickMark val="out"/>
        <c:minorTickMark val="none"/>
        <c:tickLblPos val="nextTo"/>
        <c:crossAx val="100002048"/>
        <c:crosses val="autoZero"/>
        <c:crossBetween val="between"/>
      </c:valAx>
    </c:plotArea>
    <c:legend>
      <c:legendPos val="r"/>
      <c:layout/>
      <c:overlay val="0"/>
    </c:legend>
    <c:plotVisOnly val="1"/>
    <c:dispBlanksAs val="gap"/>
    <c:showDLblsOverMax val="0"/>
  </c:chart>
  <c:spPr>
    <a:ln>
      <a:solidFill>
        <a:schemeClr val="tx1"/>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sk-SK"/>
  <c:roundedCorners val="0"/>
  <mc:AlternateContent xmlns:mc="http://schemas.openxmlformats.org/markup-compatibility/2006">
    <mc:Choice xmlns:c14="http://schemas.microsoft.com/office/drawing/2007/8/2/chart" Requires="c14">
      <c14:style val="106"/>
    </mc:Choice>
    <mc:Fallback>
      <c:style val="6"/>
    </mc:Fallback>
  </mc:AlternateContent>
  <c:clrMapOvr bg1="lt1" tx1="dk1" bg2="lt2" tx2="dk2" accent1="accent1" accent2="accent2" accent3="accent3" accent4="accent4" accent5="accent5" accent6="accent6" hlink="hlink" folHlink="folHlink"/>
  <c:chart>
    <c:autoTitleDeleted val="1"/>
    <c:view3D>
      <c:rotX val="15"/>
      <c:rotY val="20"/>
      <c:rAngAx val="1"/>
    </c:view3D>
    <c:floor>
      <c:thickness val="0"/>
    </c:floor>
    <c:sideWall>
      <c:thickness val="0"/>
    </c:sideWall>
    <c:backWall>
      <c:thickness val="0"/>
    </c:backWall>
    <c:plotArea>
      <c:layout>
        <c:manualLayout>
          <c:layoutTarget val="inner"/>
          <c:xMode val="edge"/>
          <c:yMode val="edge"/>
          <c:x val="4.86485859715695E-2"/>
          <c:y val="2.4461297229600752E-2"/>
          <c:w val="0.93251585853998964"/>
          <c:h val="0.87512182989768816"/>
        </c:manualLayout>
      </c:layout>
      <c:bar3DChart>
        <c:barDir val="col"/>
        <c:grouping val="clustered"/>
        <c:varyColors val="0"/>
        <c:ser>
          <c:idx val="1"/>
          <c:order val="0"/>
          <c:tx>
            <c:strRef>
              <c:f>'ERP MZ'!$F$4</c:f>
              <c:strCache>
                <c:ptCount val="1"/>
                <c:pt idx="0">
                  <c:v>Uložené pokuty v mil. €</c:v>
                </c:pt>
              </c:strCache>
            </c:strRef>
          </c:tx>
          <c:invertIfNegative val="0"/>
          <c:dPt>
            <c:idx val="0"/>
            <c:invertIfNegative val="0"/>
            <c:bubble3D val="0"/>
            <c:spPr>
              <a:solidFill>
                <a:srgbClr val="FF0000"/>
              </a:solidFill>
            </c:spPr>
          </c:dPt>
          <c:dPt>
            <c:idx val="1"/>
            <c:invertIfNegative val="0"/>
            <c:bubble3D val="0"/>
            <c:spPr>
              <a:solidFill>
                <a:srgbClr val="92D050"/>
              </a:solidFill>
            </c:spPr>
          </c:dPt>
          <c:dPt>
            <c:idx val="2"/>
            <c:invertIfNegative val="0"/>
            <c:bubble3D val="0"/>
            <c:spPr>
              <a:solidFill>
                <a:srgbClr val="FFC000"/>
              </a:solidFill>
            </c:spPr>
          </c:dPt>
          <c:dPt>
            <c:idx val="3"/>
            <c:invertIfNegative val="0"/>
            <c:bubble3D val="0"/>
            <c:spPr>
              <a:solidFill>
                <a:srgbClr val="00B0F0"/>
              </a:solidFill>
            </c:spPr>
          </c:dPt>
          <c:dLbls>
            <c:dLbl>
              <c:idx val="0"/>
              <c:layout>
                <c:manualLayout>
                  <c:x val="2.2222180275546514E-2"/>
                  <c:y val="-0.12957019927078808"/>
                </c:manualLayout>
              </c:layout>
              <c:showLegendKey val="0"/>
              <c:showVal val="1"/>
              <c:showCatName val="0"/>
              <c:showSerName val="0"/>
              <c:showPercent val="0"/>
              <c:showBubbleSize val="0"/>
            </c:dLbl>
            <c:dLbl>
              <c:idx val="1"/>
              <c:layout>
                <c:manualLayout>
                  <c:x val="2.6712377157662094E-2"/>
                  <c:y val="-0.11167319792750299"/>
                </c:manualLayout>
              </c:layout>
              <c:showLegendKey val="0"/>
              <c:showVal val="1"/>
              <c:showCatName val="0"/>
              <c:showSerName val="0"/>
              <c:showPercent val="0"/>
              <c:showBubbleSize val="0"/>
            </c:dLbl>
            <c:dLbl>
              <c:idx val="2"/>
              <c:layout>
                <c:manualLayout>
                  <c:x val="2.5000000000000001E-2"/>
                  <c:y val="-4.1666666666666664E-2"/>
                </c:manualLayout>
              </c:layout>
              <c:showLegendKey val="0"/>
              <c:showVal val="1"/>
              <c:showCatName val="0"/>
              <c:showSerName val="0"/>
              <c:showPercent val="0"/>
              <c:showBubbleSize val="0"/>
            </c:dLbl>
            <c:dLbl>
              <c:idx val="3"/>
              <c:layout>
                <c:manualLayout>
                  <c:x val="2.5000000000000001E-2"/>
                  <c:y val="-3.7037037037037042E-2"/>
                </c:manualLayout>
              </c:layout>
              <c:showLegendKey val="0"/>
              <c:showVal val="1"/>
              <c:showCatName val="0"/>
              <c:showSerName val="0"/>
              <c:showPercent val="0"/>
              <c:showBubbleSize val="0"/>
            </c:dLbl>
            <c:dLbl>
              <c:idx val="4"/>
              <c:layout>
                <c:manualLayout>
                  <c:x val="1.0273939357331386E-2"/>
                  <c:y val="-3.6075537061538612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'ERP MZ'!$G$3:$H$3</c:f>
              <c:strCache>
                <c:ptCount val="2"/>
                <c:pt idx="0">
                  <c:v>2013</c:v>
                </c:pt>
                <c:pt idx="1">
                  <c:v>do.31.9.2014</c:v>
                </c:pt>
              </c:strCache>
            </c:strRef>
          </c:cat>
          <c:val>
            <c:numRef>
              <c:f>'ERP MZ'!$G$4:$H$4</c:f>
              <c:numCache>
                <c:formatCode>General</c:formatCode>
                <c:ptCount val="2"/>
                <c:pt idx="0">
                  <c:v>0.81200000000000006</c:v>
                </c:pt>
                <c:pt idx="1">
                  <c:v>0.98</c:v>
                </c:pt>
              </c:numCache>
            </c:numRef>
          </c:val>
        </c:ser>
        <c:dLbls>
          <c:showLegendKey val="0"/>
          <c:showVal val="1"/>
          <c:showCatName val="0"/>
          <c:showSerName val="0"/>
          <c:showPercent val="0"/>
          <c:showBubbleSize val="0"/>
        </c:dLbls>
        <c:gapWidth val="75"/>
        <c:shape val="box"/>
        <c:axId val="99870592"/>
        <c:axId val="99932416"/>
        <c:axId val="0"/>
      </c:bar3DChart>
      <c:catAx>
        <c:axId val="99870592"/>
        <c:scaling>
          <c:orientation val="minMax"/>
        </c:scaling>
        <c:delete val="1"/>
        <c:axPos val="b"/>
        <c:numFmt formatCode="General" sourceLinked="1"/>
        <c:majorTickMark val="none"/>
        <c:minorTickMark val="none"/>
        <c:tickLblPos val="nextTo"/>
        <c:crossAx val="99932416"/>
        <c:crosses val="autoZero"/>
        <c:auto val="1"/>
        <c:lblAlgn val="ctr"/>
        <c:lblOffset val="100"/>
        <c:noMultiLvlLbl val="0"/>
      </c:catAx>
      <c:valAx>
        <c:axId val="99932416"/>
        <c:scaling>
          <c:orientation val="minMax"/>
        </c:scaling>
        <c:delete val="0"/>
        <c:axPos val="l"/>
        <c:numFmt formatCode="General" sourceLinked="1"/>
        <c:majorTickMark val="none"/>
        <c:minorTickMark val="none"/>
        <c:tickLblPos val="nextTo"/>
        <c:crossAx val="99870592"/>
        <c:crosses val="autoZero"/>
        <c:crossBetween val="between"/>
      </c:valAx>
    </c:plotArea>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3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1"/>
            <a:ext cx="2947035" cy="496569"/>
          </a:xfrm>
          <a:prstGeom prst="rect">
            <a:avLst/>
          </a:prstGeom>
        </p:spPr>
        <p:txBody>
          <a:bodyPr vert="horz" lIns="91473" tIns="45736" rIns="91473" bIns="45736" rtlCol="0"/>
          <a:lstStyle>
            <a:lvl1pPr algn="l">
              <a:defRPr sz="1200"/>
            </a:lvl1pPr>
          </a:lstStyle>
          <a:p>
            <a:endParaRPr lang="sk-SK"/>
          </a:p>
        </p:txBody>
      </p:sp>
      <p:sp>
        <p:nvSpPr>
          <p:cNvPr id="3" name="Zástupný symbol dátumu 2"/>
          <p:cNvSpPr>
            <a:spLocks noGrp="1"/>
          </p:cNvSpPr>
          <p:nvPr>
            <p:ph type="dt" sz="quarter" idx="1"/>
          </p:nvPr>
        </p:nvSpPr>
        <p:spPr>
          <a:xfrm>
            <a:off x="3852242" y="1"/>
            <a:ext cx="2947035" cy="496569"/>
          </a:xfrm>
          <a:prstGeom prst="rect">
            <a:avLst/>
          </a:prstGeom>
        </p:spPr>
        <p:txBody>
          <a:bodyPr vert="horz" lIns="91473" tIns="45736" rIns="91473" bIns="45736" rtlCol="0"/>
          <a:lstStyle>
            <a:lvl1pPr algn="r">
              <a:defRPr sz="1200"/>
            </a:lvl1pPr>
          </a:lstStyle>
          <a:p>
            <a:fld id="{4439D63F-68E6-4733-8EAD-3B20CE74A3F7}" type="datetimeFigureOut">
              <a:rPr lang="sk-SK" smtClean="0"/>
              <a:t>15. 10. 2014</a:t>
            </a:fld>
            <a:endParaRPr lang="sk-SK"/>
          </a:p>
        </p:txBody>
      </p:sp>
      <p:sp>
        <p:nvSpPr>
          <p:cNvPr id="4" name="Zástupný symbol päty 3"/>
          <p:cNvSpPr>
            <a:spLocks noGrp="1"/>
          </p:cNvSpPr>
          <p:nvPr>
            <p:ph type="ftr" sz="quarter" idx="2"/>
          </p:nvPr>
        </p:nvSpPr>
        <p:spPr>
          <a:xfrm>
            <a:off x="0" y="9433107"/>
            <a:ext cx="2947035" cy="496569"/>
          </a:xfrm>
          <a:prstGeom prst="rect">
            <a:avLst/>
          </a:prstGeom>
        </p:spPr>
        <p:txBody>
          <a:bodyPr vert="horz" lIns="91473" tIns="45736" rIns="91473" bIns="45736" rtlCol="0" anchor="b"/>
          <a:lstStyle>
            <a:lvl1pPr algn="l">
              <a:defRPr sz="1200"/>
            </a:lvl1pPr>
          </a:lstStyle>
          <a:p>
            <a:endParaRPr lang="sk-SK"/>
          </a:p>
        </p:txBody>
      </p:sp>
      <p:sp>
        <p:nvSpPr>
          <p:cNvPr id="5" name="Zástupný symbol čísla snímky 4"/>
          <p:cNvSpPr>
            <a:spLocks noGrp="1"/>
          </p:cNvSpPr>
          <p:nvPr>
            <p:ph type="sldNum" sz="quarter" idx="3"/>
          </p:nvPr>
        </p:nvSpPr>
        <p:spPr>
          <a:xfrm>
            <a:off x="3852242" y="9433107"/>
            <a:ext cx="2947035" cy="496569"/>
          </a:xfrm>
          <a:prstGeom prst="rect">
            <a:avLst/>
          </a:prstGeom>
        </p:spPr>
        <p:txBody>
          <a:bodyPr vert="horz" lIns="91473" tIns="45736" rIns="91473" bIns="45736" rtlCol="0" anchor="b"/>
          <a:lstStyle>
            <a:lvl1pPr algn="r">
              <a:defRPr sz="1200"/>
            </a:lvl1pPr>
          </a:lstStyle>
          <a:p>
            <a:fld id="{03349FCE-ED2B-4C3D-8013-534EF97F5AD2}" type="slidenum">
              <a:rPr lang="sk-SK" smtClean="0"/>
              <a:t>‹#›</a:t>
            </a:fld>
            <a:endParaRPr lang="sk-SK"/>
          </a:p>
        </p:txBody>
      </p:sp>
    </p:spTree>
    <p:extLst>
      <p:ext uri="{BB962C8B-B14F-4D97-AF65-F5344CB8AC3E}">
        <p14:creationId xmlns:p14="http://schemas.microsoft.com/office/powerpoint/2010/main" val="7283290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1" y="0"/>
            <a:ext cx="2947776" cy="497127"/>
          </a:xfrm>
          <a:prstGeom prst="rect">
            <a:avLst/>
          </a:prstGeom>
        </p:spPr>
        <p:txBody>
          <a:bodyPr vert="horz" lIns="91473" tIns="45736" rIns="91473" bIns="45736" rtlCol="0"/>
          <a:lstStyle>
            <a:lvl1pPr algn="l">
              <a:defRPr sz="1200"/>
            </a:lvl1pPr>
          </a:lstStyle>
          <a:p>
            <a:endParaRPr lang="sk-SK"/>
          </a:p>
        </p:txBody>
      </p:sp>
      <p:sp>
        <p:nvSpPr>
          <p:cNvPr id="3" name="Zástupný symbol dátumu 2"/>
          <p:cNvSpPr>
            <a:spLocks noGrp="1"/>
          </p:cNvSpPr>
          <p:nvPr>
            <p:ph type="dt" idx="1"/>
          </p:nvPr>
        </p:nvSpPr>
        <p:spPr>
          <a:xfrm>
            <a:off x="3851486" y="0"/>
            <a:ext cx="2947776" cy="497127"/>
          </a:xfrm>
          <a:prstGeom prst="rect">
            <a:avLst/>
          </a:prstGeom>
        </p:spPr>
        <p:txBody>
          <a:bodyPr vert="horz" lIns="91473" tIns="45736" rIns="91473" bIns="45736" rtlCol="0"/>
          <a:lstStyle>
            <a:lvl1pPr algn="r">
              <a:defRPr sz="1200"/>
            </a:lvl1pPr>
          </a:lstStyle>
          <a:p>
            <a:fld id="{679D30B3-AA19-4355-BBA5-A63826D5C5F6}" type="datetimeFigureOut">
              <a:rPr lang="sk-SK" smtClean="0"/>
              <a:t>15. 10. 2014</a:t>
            </a:fld>
            <a:endParaRPr lang="sk-SK"/>
          </a:p>
        </p:txBody>
      </p:sp>
      <p:sp>
        <p:nvSpPr>
          <p:cNvPr id="4" name="Zástupný symbol obrazu snímky 3"/>
          <p:cNvSpPr>
            <a:spLocks noGrp="1" noRot="1" noChangeAspect="1"/>
          </p:cNvSpPr>
          <p:nvPr>
            <p:ph type="sldImg" idx="2"/>
          </p:nvPr>
        </p:nvSpPr>
        <p:spPr>
          <a:xfrm>
            <a:off x="919163" y="746125"/>
            <a:ext cx="4962525" cy="3722688"/>
          </a:xfrm>
          <a:prstGeom prst="rect">
            <a:avLst/>
          </a:prstGeom>
          <a:noFill/>
          <a:ln w="12700">
            <a:solidFill>
              <a:prstClr val="black"/>
            </a:solidFill>
          </a:ln>
        </p:spPr>
        <p:txBody>
          <a:bodyPr vert="horz" lIns="91473" tIns="45736" rIns="91473" bIns="45736" rtlCol="0" anchor="ctr"/>
          <a:lstStyle/>
          <a:p>
            <a:endParaRPr lang="sk-SK"/>
          </a:p>
        </p:txBody>
      </p:sp>
      <p:sp>
        <p:nvSpPr>
          <p:cNvPr id="5" name="Zástupný symbol poznámok 4"/>
          <p:cNvSpPr>
            <a:spLocks noGrp="1"/>
          </p:cNvSpPr>
          <p:nvPr>
            <p:ph type="body" sz="quarter" idx="3"/>
          </p:nvPr>
        </p:nvSpPr>
        <p:spPr>
          <a:xfrm>
            <a:off x="679769" y="4717137"/>
            <a:ext cx="5441315" cy="4469369"/>
          </a:xfrm>
          <a:prstGeom prst="rect">
            <a:avLst/>
          </a:prstGeom>
        </p:spPr>
        <p:txBody>
          <a:bodyPr vert="horz" lIns="91473" tIns="45736" rIns="91473" bIns="45736" rtlCol="0"/>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6" name="Zástupný symbol päty 5"/>
          <p:cNvSpPr>
            <a:spLocks noGrp="1"/>
          </p:cNvSpPr>
          <p:nvPr>
            <p:ph type="ftr" sz="quarter" idx="4"/>
          </p:nvPr>
        </p:nvSpPr>
        <p:spPr>
          <a:xfrm>
            <a:off x="1" y="9432687"/>
            <a:ext cx="2947776" cy="497126"/>
          </a:xfrm>
          <a:prstGeom prst="rect">
            <a:avLst/>
          </a:prstGeom>
        </p:spPr>
        <p:txBody>
          <a:bodyPr vert="horz" lIns="91473" tIns="45736" rIns="91473" bIns="45736" rtlCol="0" anchor="b"/>
          <a:lstStyle>
            <a:lvl1pPr algn="l">
              <a:defRPr sz="1200"/>
            </a:lvl1pPr>
          </a:lstStyle>
          <a:p>
            <a:endParaRPr lang="sk-SK"/>
          </a:p>
        </p:txBody>
      </p:sp>
      <p:sp>
        <p:nvSpPr>
          <p:cNvPr id="7" name="Zástupný symbol čísla snímky 6"/>
          <p:cNvSpPr>
            <a:spLocks noGrp="1"/>
          </p:cNvSpPr>
          <p:nvPr>
            <p:ph type="sldNum" sz="quarter" idx="5"/>
          </p:nvPr>
        </p:nvSpPr>
        <p:spPr>
          <a:xfrm>
            <a:off x="3851486" y="9432687"/>
            <a:ext cx="2947776" cy="497126"/>
          </a:xfrm>
          <a:prstGeom prst="rect">
            <a:avLst/>
          </a:prstGeom>
        </p:spPr>
        <p:txBody>
          <a:bodyPr vert="horz" lIns="91473" tIns="45736" rIns="91473" bIns="45736" rtlCol="0" anchor="b"/>
          <a:lstStyle>
            <a:lvl1pPr algn="r">
              <a:defRPr sz="1200"/>
            </a:lvl1pPr>
          </a:lstStyle>
          <a:p>
            <a:fld id="{F55F3254-F4DF-485E-91E7-0D2012B37F26}" type="slidenum">
              <a:rPr lang="sk-SK" smtClean="0"/>
              <a:t>‹#›</a:t>
            </a:fld>
            <a:endParaRPr lang="sk-SK"/>
          </a:p>
        </p:txBody>
      </p:sp>
    </p:spTree>
    <p:extLst>
      <p:ext uri="{BB962C8B-B14F-4D97-AF65-F5344CB8AC3E}">
        <p14:creationId xmlns:p14="http://schemas.microsoft.com/office/powerpoint/2010/main" val="3997094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sk-SK" smtClean="0"/>
              <a:t>Upravte štýly predlohy textu</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Upravte štýl predlohy podnadpisov</a:t>
            </a:r>
            <a:endParaRPr lang="en-US"/>
          </a:p>
        </p:txBody>
      </p:sp>
      <p:sp>
        <p:nvSpPr>
          <p:cNvPr id="4" name="Date Placeholder 3"/>
          <p:cNvSpPr>
            <a:spLocks noGrp="1"/>
          </p:cNvSpPr>
          <p:nvPr>
            <p:ph type="dt" sz="half" idx="10"/>
          </p:nvPr>
        </p:nvSpPr>
        <p:spPr/>
        <p:txBody>
          <a:bodyPr/>
          <a:lstStyle>
            <a:lvl1pPr>
              <a:defRPr/>
            </a:lvl1pPr>
          </a:lstStyle>
          <a:p>
            <a:pPr>
              <a:defRPr/>
            </a:pPr>
            <a:fld id="{A9884FE9-9C13-4361-A0BC-C1E8AD03EDAA}" type="datetime1">
              <a:rPr lang="en-US" smtClean="0"/>
              <a:t>10/15/2014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7509CC6-5431-4674-9F05-56883BBFBD1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4" name="Date Placeholder 3"/>
          <p:cNvSpPr>
            <a:spLocks noGrp="1"/>
          </p:cNvSpPr>
          <p:nvPr>
            <p:ph type="dt" sz="half" idx="10"/>
          </p:nvPr>
        </p:nvSpPr>
        <p:spPr/>
        <p:txBody>
          <a:bodyPr/>
          <a:lstStyle>
            <a:lvl1pPr>
              <a:defRPr/>
            </a:lvl1pPr>
          </a:lstStyle>
          <a:p>
            <a:pPr>
              <a:defRPr/>
            </a:pPr>
            <a:fld id="{C1650F40-7982-4731-87B6-ECA8A65C69F8}" type="datetime1">
              <a:rPr lang="en-US" smtClean="0"/>
              <a:t>10/15/2014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39FFEAC-3B9B-42E8-B8BF-FA31E26DBBA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sk-SK" smtClean="0"/>
              <a:t>Upravte štýly predlohy textu</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4" name="Date Placeholder 3"/>
          <p:cNvSpPr>
            <a:spLocks noGrp="1"/>
          </p:cNvSpPr>
          <p:nvPr>
            <p:ph type="dt" sz="half" idx="10"/>
          </p:nvPr>
        </p:nvSpPr>
        <p:spPr/>
        <p:txBody>
          <a:bodyPr/>
          <a:lstStyle>
            <a:lvl1pPr>
              <a:defRPr/>
            </a:lvl1pPr>
          </a:lstStyle>
          <a:p>
            <a:pPr>
              <a:defRPr/>
            </a:pPr>
            <a:fld id="{E2B7FB0A-7494-41DA-A3AE-AEF9BFCE6FD5}" type="datetime1">
              <a:rPr lang="en-US" smtClean="0"/>
              <a:t>10/15/2014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AA0E713-7A9F-450A-987A-E66FAB65C6D6}"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0000"/>
              </a:lnSpc>
              <a:spcBef>
                <a:spcPct val="50000"/>
              </a:spcBef>
            </a:pPr>
            <a:endParaRPr lang="en-US" sz="1200">
              <a:solidFill>
                <a:prstClr val="white"/>
              </a:solidFill>
            </a:endParaRPr>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0000"/>
              </a:lnSpc>
              <a:spcBef>
                <a:spcPct val="50000"/>
              </a:spcBef>
            </a:pPr>
            <a:endParaRPr lang="en-US" sz="1200" dirty="0">
              <a:solidFill>
                <a:prstClr val="white"/>
              </a:solidFill>
            </a:endParaRPr>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0000"/>
              </a:lnSpc>
              <a:spcBef>
                <a:spcPct val="50000"/>
              </a:spcBef>
            </a:pPr>
            <a:endParaRPr lang="en-US" sz="1200">
              <a:solidFill>
                <a:prstClr val="white"/>
              </a:solidFill>
            </a:endParaRPr>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0000"/>
              </a:lnSpc>
              <a:spcBef>
                <a:spcPct val="50000"/>
              </a:spcBef>
            </a:pPr>
            <a:endParaRPr lang="en-US" sz="1200">
              <a:solidFill>
                <a:prstClr val="white"/>
              </a:solidFill>
            </a:endParaRPr>
          </a:p>
        </p:txBody>
      </p:sp>
      <p:sp>
        <p:nvSpPr>
          <p:cNvPr id="3" name="Subtitle 2"/>
          <p:cNvSpPr>
            <a:spLocks noGrp="1"/>
          </p:cNvSpPr>
          <p:nvPr>
            <p:ph type="subTitle" idx="1"/>
          </p:nvPr>
        </p:nvSpPr>
        <p:spPr>
          <a:xfrm>
            <a:off x="1473795" y="5052545"/>
            <a:ext cx="5637010" cy="882119"/>
          </a:xfrm>
          <a:prstGeom prst="rect">
            <a:avLst/>
          </a:prstGeo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Upravte štýl predlohy podnadpisov</a:t>
            </a:r>
            <a:endParaRPr lang="en-US" dirty="0"/>
          </a:p>
        </p:txBody>
      </p:sp>
      <p:sp>
        <p:nvSpPr>
          <p:cNvPr id="4" name="Date Placeholder 3"/>
          <p:cNvSpPr>
            <a:spLocks noGrp="1"/>
          </p:cNvSpPr>
          <p:nvPr>
            <p:ph type="dt" sz="half" idx="10"/>
          </p:nvPr>
        </p:nvSpPr>
        <p:spPr>
          <a:xfrm>
            <a:off x="6172200" y="6172200"/>
            <a:ext cx="2514600" cy="365125"/>
          </a:xfrm>
          <a:prstGeom prst="rect">
            <a:avLst/>
          </a:prstGeom>
        </p:spPr>
        <p:txBody>
          <a:bodyPr/>
          <a:lstStyle/>
          <a:p>
            <a:pPr algn="ctr" defTabSz="914400">
              <a:lnSpc>
                <a:spcPct val="90000"/>
              </a:lnSpc>
              <a:spcBef>
                <a:spcPct val="50000"/>
              </a:spcBef>
            </a:pPr>
            <a:fld id="{0D294C40-F233-4B5E-A1AE-8296205CCA64}" type="datetime1">
              <a:rPr lang="en-US" sz="1200" smtClean="0">
                <a:solidFill>
                  <a:prstClr val="black"/>
                </a:solidFill>
                <a:latin typeface="Arial" charset="0"/>
                <a:ea typeface="+mn-ea"/>
              </a:rPr>
              <a:t>10/15/2014</a:t>
            </a:fld>
            <a:endParaRPr lang="en-US" sz="1200">
              <a:solidFill>
                <a:prstClr val="black"/>
              </a:solidFill>
              <a:latin typeface="Arial" charset="0"/>
              <a:ea typeface="+mn-ea"/>
            </a:endParaRPr>
          </a:p>
        </p:txBody>
      </p:sp>
      <p:sp>
        <p:nvSpPr>
          <p:cNvPr id="5" name="Footer Placeholder 4"/>
          <p:cNvSpPr>
            <a:spLocks noGrp="1"/>
          </p:cNvSpPr>
          <p:nvPr>
            <p:ph type="ftr" sz="quarter" idx="11"/>
          </p:nvPr>
        </p:nvSpPr>
        <p:spPr>
          <a:xfrm>
            <a:off x="457199" y="6172200"/>
            <a:ext cx="3352801" cy="365125"/>
          </a:xfrm>
          <a:prstGeom prst="rect">
            <a:avLst/>
          </a:prstGeom>
        </p:spPr>
        <p:txBody>
          <a:bodyPr/>
          <a:lstStyle/>
          <a:p>
            <a:pPr algn="ctr" defTabSz="914400">
              <a:lnSpc>
                <a:spcPct val="90000"/>
              </a:lnSpc>
              <a:spcBef>
                <a:spcPct val="50000"/>
              </a:spcBef>
            </a:pPr>
            <a:endParaRPr lang="en-US" sz="1200">
              <a:solidFill>
                <a:prstClr val="black"/>
              </a:solidFill>
              <a:latin typeface="Arial" charset="0"/>
              <a:ea typeface="+mn-ea"/>
            </a:endParaRPr>
          </a:p>
        </p:txBody>
      </p:sp>
      <p:sp>
        <p:nvSpPr>
          <p:cNvPr id="6" name="Slide Number Placeholder 5"/>
          <p:cNvSpPr>
            <a:spLocks noGrp="1"/>
          </p:cNvSpPr>
          <p:nvPr>
            <p:ph type="sldNum" sz="quarter" idx="12"/>
          </p:nvPr>
        </p:nvSpPr>
        <p:spPr>
          <a:xfrm>
            <a:off x="3810000" y="6172200"/>
            <a:ext cx="1828800" cy="365125"/>
          </a:xfrm>
          <a:prstGeom prst="rect">
            <a:avLst/>
          </a:prstGeom>
        </p:spPr>
        <p:txBody>
          <a:bodyPr/>
          <a:lstStyle/>
          <a:p>
            <a:pPr algn="ctr" defTabSz="914400">
              <a:lnSpc>
                <a:spcPct val="90000"/>
              </a:lnSpc>
              <a:spcBef>
                <a:spcPct val="50000"/>
              </a:spcBef>
              <a:defRPr/>
            </a:pPr>
            <a:r>
              <a:rPr lang="sk-SK" sz="1200" smtClean="0">
                <a:solidFill>
                  <a:prstClr val="black"/>
                </a:solidFill>
                <a:latin typeface="Arial" charset="0"/>
                <a:ea typeface="+mn-ea"/>
              </a:rPr>
              <a:t>-</a:t>
            </a:r>
            <a:fld id="{E3F3DAA5-B22A-481C-9596-F16C7C86111D}" type="slidenum">
              <a:rPr lang="sk-SK" sz="1200" smtClean="0">
                <a:solidFill>
                  <a:prstClr val="black"/>
                </a:solidFill>
                <a:latin typeface="Arial" charset="0"/>
                <a:ea typeface="+mn-ea"/>
              </a:rPr>
              <a:pPr algn="ctr" defTabSz="914400">
                <a:lnSpc>
                  <a:spcPct val="90000"/>
                </a:lnSpc>
                <a:spcBef>
                  <a:spcPct val="50000"/>
                </a:spcBef>
                <a:defRPr/>
              </a:pPr>
              <a:t>‹#›</a:t>
            </a:fld>
            <a:r>
              <a:rPr lang="sk-SK" sz="1200" smtClean="0">
                <a:solidFill>
                  <a:prstClr val="black"/>
                </a:solidFill>
                <a:latin typeface="Arial" charset="0"/>
                <a:ea typeface="+mn-ea"/>
              </a:rPr>
              <a:t>-</a:t>
            </a:r>
            <a:endParaRPr lang="sk-SK" sz="1200">
              <a:solidFill>
                <a:prstClr val="black"/>
              </a:solidFill>
              <a:latin typeface="Arial" charset="0"/>
              <a:ea typeface="+mn-ea"/>
            </a:endParaRPr>
          </a:p>
        </p:txBody>
      </p:sp>
      <p:sp>
        <p:nvSpPr>
          <p:cNvPr id="2" name="Title 1"/>
          <p:cNvSpPr>
            <a:spLocks noGrp="1"/>
          </p:cNvSpPr>
          <p:nvPr>
            <p:ph type="ctrTitle"/>
          </p:nvPr>
        </p:nvSpPr>
        <p:spPr>
          <a:xfrm>
            <a:off x="817581" y="3132290"/>
            <a:ext cx="7175351" cy="1793167"/>
          </a:xfrm>
          <a:prstGeom prst="rect">
            <a:avLst/>
          </a:prstGeom>
          <a:effectLst/>
        </p:spPr>
        <p:txBody>
          <a:bodyPr>
            <a:noAutofit/>
          </a:bodyPr>
          <a:lstStyle>
            <a:lvl1pPr marL="640080" indent="-457200" algn="l">
              <a:defRPr sz="5400"/>
            </a:lvl1pPr>
          </a:lstStyle>
          <a:p>
            <a:r>
              <a:rPr lang="sk-SK" smtClean="0"/>
              <a:t>Upravte štýly predlohy textu</a:t>
            </a:r>
            <a:endParaRPr lang="en-US" dirty="0"/>
          </a:p>
        </p:txBody>
      </p:sp>
    </p:spTree>
    <p:extLst>
      <p:ext uri="{BB962C8B-B14F-4D97-AF65-F5344CB8AC3E}">
        <p14:creationId xmlns:p14="http://schemas.microsoft.com/office/powerpoint/2010/main" val="13111395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adpis a obsah">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6172200"/>
            <a:ext cx="2514600" cy="365125"/>
          </a:xfrm>
          <a:prstGeom prst="rect">
            <a:avLst/>
          </a:prstGeom>
        </p:spPr>
        <p:txBody>
          <a:bodyPr/>
          <a:lstStyle/>
          <a:p>
            <a:pPr algn="ctr" defTabSz="914400">
              <a:lnSpc>
                <a:spcPct val="90000"/>
              </a:lnSpc>
              <a:spcBef>
                <a:spcPct val="50000"/>
              </a:spcBef>
            </a:pPr>
            <a:fld id="{909DE1D9-F60C-43A7-A569-A8E6D508FE63}" type="datetime1">
              <a:rPr lang="en-US" sz="1200" smtClean="0">
                <a:solidFill>
                  <a:prstClr val="black"/>
                </a:solidFill>
                <a:latin typeface="Arial" charset="0"/>
                <a:ea typeface="+mn-ea"/>
              </a:rPr>
              <a:t>10/15/2014</a:t>
            </a:fld>
            <a:endParaRPr lang="en-US" sz="1200">
              <a:solidFill>
                <a:prstClr val="black"/>
              </a:solidFill>
              <a:latin typeface="Arial" charset="0"/>
              <a:ea typeface="+mn-ea"/>
            </a:endParaRPr>
          </a:p>
        </p:txBody>
      </p:sp>
      <p:sp>
        <p:nvSpPr>
          <p:cNvPr id="5" name="Footer Placeholder 4"/>
          <p:cNvSpPr>
            <a:spLocks noGrp="1"/>
          </p:cNvSpPr>
          <p:nvPr>
            <p:ph type="ftr" sz="quarter" idx="11"/>
          </p:nvPr>
        </p:nvSpPr>
        <p:spPr>
          <a:xfrm>
            <a:off x="457199" y="6172200"/>
            <a:ext cx="3352801" cy="365125"/>
          </a:xfrm>
          <a:prstGeom prst="rect">
            <a:avLst/>
          </a:prstGeom>
        </p:spPr>
        <p:txBody>
          <a:bodyPr/>
          <a:lstStyle/>
          <a:p>
            <a:pPr algn="ctr" defTabSz="914400">
              <a:lnSpc>
                <a:spcPct val="90000"/>
              </a:lnSpc>
              <a:spcBef>
                <a:spcPct val="50000"/>
              </a:spcBef>
            </a:pPr>
            <a:endParaRPr lang="en-US" sz="1200">
              <a:solidFill>
                <a:prstClr val="black"/>
              </a:solidFill>
              <a:latin typeface="Arial" charset="0"/>
              <a:ea typeface="+mn-ea"/>
            </a:endParaRPr>
          </a:p>
        </p:txBody>
      </p:sp>
      <p:sp>
        <p:nvSpPr>
          <p:cNvPr id="6" name="Slide Number Placeholder 5"/>
          <p:cNvSpPr>
            <a:spLocks noGrp="1"/>
          </p:cNvSpPr>
          <p:nvPr>
            <p:ph type="sldNum" sz="quarter" idx="12"/>
          </p:nvPr>
        </p:nvSpPr>
        <p:spPr>
          <a:xfrm>
            <a:off x="3810000" y="6172200"/>
            <a:ext cx="1828800" cy="365125"/>
          </a:xfrm>
          <a:prstGeom prst="rect">
            <a:avLst/>
          </a:prstGeom>
        </p:spPr>
        <p:txBody>
          <a:bodyPr/>
          <a:lstStyle/>
          <a:p>
            <a:pPr algn="ctr" defTabSz="914400">
              <a:lnSpc>
                <a:spcPct val="90000"/>
              </a:lnSpc>
              <a:spcBef>
                <a:spcPct val="50000"/>
              </a:spcBef>
              <a:defRPr/>
            </a:pPr>
            <a:r>
              <a:rPr lang="sk-SK" sz="1200" smtClean="0">
                <a:solidFill>
                  <a:prstClr val="black"/>
                </a:solidFill>
                <a:latin typeface="Arial" charset="0"/>
                <a:ea typeface="+mn-ea"/>
              </a:rPr>
              <a:t>-</a:t>
            </a:r>
            <a:fld id="{1F59FEF5-3311-4FFE-A570-3662EC067933}" type="slidenum">
              <a:rPr lang="sk-SK" sz="1200" smtClean="0">
                <a:solidFill>
                  <a:prstClr val="black"/>
                </a:solidFill>
                <a:latin typeface="Arial" charset="0"/>
                <a:ea typeface="+mn-ea"/>
              </a:rPr>
              <a:pPr algn="ctr" defTabSz="914400">
                <a:lnSpc>
                  <a:spcPct val="90000"/>
                </a:lnSpc>
                <a:spcBef>
                  <a:spcPct val="50000"/>
                </a:spcBef>
                <a:defRPr/>
              </a:pPr>
              <a:t>‹#›</a:t>
            </a:fld>
            <a:r>
              <a:rPr lang="sk-SK" sz="1200" smtClean="0">
                <a:solidFill>
                  <a:prstClr val="black"/>
                </a:solidFill>
                <a:latin typeface="Arial" charset="0"/>
                <a:ea typeface="+mn-ea"/>
              </a:rPr>
              <a:t>-</a:t>
            </a:r>
            <a:endParaRPr lang="sk-SK" sz="1200">
              <a:solidFill>
                <a:prstClr val="black"/>
              </a:solidFill>
              <a:latin typeface="Arial" charset="0"/>
              <a:ea typeface="+mn-ea"/>
            </a:endParaRPr>
          </a:p>
        </p:txBody>
      </p:sp>
    </p:spTree>
    <p:extLst>
      <p:ext uri="{BB962C8B-B14F-4D97-AF65-F5344CB8AC3E}">
        <p14:creationId xmlns:p14="http://schemas.microsoft.com/office/powerpoint/2010/main" val="28811067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0000"/>
              </a:lnSpc>
              <a:spcBef>
                <a:spcPct val="50000"/>
              </a:spcBef>
            </a:pPr>
            <a:endParaRPr lang="en-US" sz="1200">
              <a:solidFill>
                <a:prstClr val="white"/>
              </a:solidFill>
            </a:endParaRPr>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0000"/>
              </a:lnSpc>
              <a:spcBef>
                <a:spcPct val="50000"/>
              </a:spcBef>
            </a:pPr>
            <a:endParaRPr lang="en-US" sz="1200" dirty="0">
              <a:solidFill>
                <a:prstClr val="white"/>
              </a:solidFill>
            </a:endParaRPr>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0000"/>
              </a:lnSpc>
              <a:spcBef>
                <a:spcPct val="50000"/>
              </a:spcBef>
            </a:pPr>
            <a:endParaRPr lang="en-US" sz="1200">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0000"/>
              </a:lnSpc>
              <a:spcBef>
                <a:spcPct val="50000"/>
              </a:spcBef>
            </a:pPr>
            <a:endParaRPr lang="en-US" sz="1200">
              <a:solidFill>
                <a:prstClr val="white"/>
              </a:solidFill>
            </a:endParaRPr>
          </a:p>
        </p:txBody>
      </p:sp>
      <p:sp>
        <p:nvSpPr>
          <p:cNvPr id="2" name="Title 1"/>
          <p:cNvSpPr>
            <a:spLocks noGrp="1"/>
          </p:cNvSpPr>
          <p:nvPr>
            <p:ph type="title"/>
          </p:nvPr>
        </p:nvSpPr>
        <p:spPr>
          <a:xfrm>
            <a:off x="2033195" y="2172648"/>
            <a:ext cx="5966666" cy="2423346"/>
          </a:xfrm>
          <a:prstGeom prst="rect">
            <a:avLst/>
          </a:prstGeom>
          <a:effectLst/>
        </p:spPr>
        <p:txBody>
          <a:bodyPr anchor="b"/>
          <a:lstStyle>
            <a:lvl1pPr algn="r">
              <a:defRPr sz="4600" b="1" cap="none" baseline="0"/>
            </a:lvl1pPr>
          </a:lstStyle>
          <a:p>
            <a:r>
              <a:rPr lang="sk-SK" smtClean="0"/>
              <a:t>Upravte štýly predlohy textu</a:t>
            </a:r>
            <a:endParaRPr lang="en-US" dirty="0"/>
          </a:p>
        </p:txBody>
      </p:sp>
      <p:sp>
        <p:nvSpPr>
          <p:cNvPr id="3" name="Text Placeholder 2"/>
          <p:cNvSpPr>
            <a:spLocks noGrp="1"/>
          </p:cNvSpPr>
          <p:nvPr>
            <p:ph type="body" idx="1"/>
          </p:nvPr>
        </p:nvSpPr>
        <p:spPr>
          <a:xfrm>
            <a:off x="2022438" y="4607511"/>
            <a:ext cx="5970494" cy="835460"/>
          </a:xfrm>
          <a:prstGeom prst="rect">
            <a:avLst/>
          </a:prstGeo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a:xfrm>
            <a:off x="6172200" y="6172200"/>
            <a:ext cx="2514600" cy="365125"/>
          </a:xfrm>
          <a:prstGeom prst="rect">
            <a:avLst/>
          </a:prstGeom>
        </p:spPr>
        <p:txBody>
          <a:bodyPr/>
          <a:lstStyle/>
          <a:p>
            <a:pPr algn="ctr" defTabSz="914400">
              <a:lnSpc>
                <a:spcPct val="90000"/>
              </a:lnSpc>
              <a:spcBef>
                <a:spcPct val="50000"/>
              </a:spcBef>
            </a:pPr>
            <a:fld id="{4D0AC299-A268-4556-B878-B96726AF947E}" type="datetime1">
              <a:rPr lang="en-US" sz="1200" smtClean="0">
                <a:solidFill>
                  <a:prstClr val="black"/>
                </a:solidFill>
                <a:latin typeface="Arial" charset="0"/>
                <a:ea typeface="+mn-ea"/>
              </a:rPr>
              <a:t>10/15/2014</a:t>
            </a:fld>
            <a:endParaRPr lang="en-US" sz="1200">
              <a:solidFill>
                <a:prstClr val="black"/>
              </a:solidFill>
              <a:latin typeface="Arial" charset="0"/>
              <a:ea typeface="+mn-ea"/>
            </a:endParaRPr>
          </a:p>
        </p:txBody>
      </p:sp>
      <p:sp>
        <p:nvSpPr>
          <p:cNvPr id="5" name="Footer Placeholder 4"/>
          <p:cNvSpPr>
            <a:spLocks noGrp="1"/>
          </p:cNvSpPr>
          <p:nvPr>
            <p:ph type="ftr" sz="quarter" idx="11"/>
          </p:nvPr>
        </p:nvSpPr>
        <p:spPr>
          <a:xfrm>
            <a:off x="457199" y="6172200"/>
            <a:ext cx="3352801" cy="365125"/>
          </a:xfrm>
          <a:prstGeom prst="rect">
            <a:avLst/>
          </a:prstGeom>
        </p:spPr>
        <p:txBody>
          <a:bodyPr/>
          <a:lstStyle/>
          <a:p>
            <a:pPr algn="ctr" defTabSz="914400">
              <a:lnSpc>
                <a:spcPct val="90000"/>
              </a:lnSpc>
              <a:spcBef>
                <a:spcPct val="50000"/>
              </a:spcBef>
            </a:pPr>
            <a:endParaRPr lang="en-US" sz="1200">
              <a:solidFill>
                <a:prstClr val="black"/>
              </a:solidFill>
              <a:latin typeface="Arial" charset="0"/>
              <a:ea typeface="+mn-ea"/>
            </a:endParaRPr>
          </a:p>
        </p:txBody>
      </p:sp>
      <p:sp>
        <p:nvSpPr>
          <p:cNvPr id="6" name="Slide Number Placeholder 5"/>
          <p:cNvSpPr>
            <a:spLocks noGrp="1"/>
          </p:cNvSpPr>
          <p:nvPr>
            <p:ph type="sldNum" sz="quarter" idx="12"/>
          </p:nvPr>
        </p:nvSpPr>
        <p:spPr>
          <a:xfrm>
            <a:off x="3810000" y="6172200"/>
            <a:ext cx="1828800" cy="365125"/>
          </a:xfrm>
          <a:prstGeom prst="rect">
            <a:avLst/>
          </a:prstGeom>
        </p:spPr>
        <p:txBody>
          <a:bodyPr/>
          <a:lstStyle/>
          <a:p>
            <a:pPr algn="ctr" defTabSz="914400">
              <a:lnSpc>
                <a:spcPct val="90000"/>
              </a:lnSpc>
              <a:spcBef>
                <a:spcPct val="50000"/>
              </a:spcBef>
              <a:defRPr/>
            </a:pPr>
            <a:r>
              <a:rPr lang="sk-SK" sz="1200" smtClean="0">
                <a:solidFill>
                  <a:prstClr val="black"/>
                </a:solidFill>
                <a:latin typeface="Arial" charset="0"/>
                <a:ea typeface="+mn-ea"/>
              </a:rPr>
              <a:t>-</a:t>
            </a:r>
            <a:fld id="{E3F3DAA5-B22A-481C-9596-F16C7C86111D}" type="slidenum">
              <a:rPr lang="sk-SK" sz="1200" smtClean="0">
                <a:solidFill>
                  <a:prstClr val="black"/>
                </a:solidFill>
                <a:latin typeface="Arial" charset="0"/>
                <a:ea typeface="+mn-ea"/>
              </a:rPr>
              <a:pPr algn="ctr" defTabSz="914400">
                <a:lnSpc>
                  <a:spcPct val="90000"/>
                </a:lnSpc>
                <a:spcBef>
                  <a:spcPct val="50000"/>
                </a:spcBef>
                <a:defRPr/>
              </a:pPr>
              <a:t>‹#›</a:t>
            </a:fld>
            <a:r>
              <a:rPr lang="sk-SK" sz="1200" smtClean="0">
                <a:solidFill>
                  <a:prstClr val="black"/>
                </a:solidFill>
                <a:latin typeface="Arial" charset="0"/>
                <a:ea typeface="+mn-ea"/>
              </a:rPr>
              <a:t>-</a:t>
            </a:r>
            <a:endParaRPr lang="sk-SK" sz="1200">
              <a:solidFill>
                <a:prstClr val="black"/>
              </a:solidFill>
              <a:latin typeface="Arial" charset="0"/>
              <a:ea typeface="+mn-ea"/>
            </a:endParaRPr>
          </a:p>
        </p:txBody>
      </p:sp>
    </p:spTree>
    <p:extLst>
      <p:ext uri="{BB962C8B-B14F-4D97-AF65-F5344CB8AC3E}">
        <p14:creationId xmlns:p14="http://schemas.microsoft.com/office/powerpoint/2010/main" val="28839065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6172200" y="6172200"/>
            <a:ext cx="2514600" cy="365125"/>
          </a:xfrm>
          <a:prstGeom prst="rect">
            <a:avLst/>
          </a:prstGeom>
        </p:spPr>
        <p:txBody>
          <a:bodyPr/>
          <a:lstStyle/>
          <a:p>
            <a:pPr algn="ctr" defTabSz="914400">
              <a:lnSpc>
                <a:spcPct val="90000"/>
              </a:lnSpc>
              <a:spcBef>
                <a:spcPct val="50000"/>
              </a:spcBef>
            </a:pPr>
            <a:fld id="{DC268E06-DF1C-4351-929B-983F9F45F75B}" type="datetime1">
              <a:rPr lang="en-US" sz="1200" smtClean="0">
                <a:solidFill>
                  <a:prstClr val="black"/>
                </a:solidFill>
                <a:latin typeface="Arial" charset="0"/>
                <a:ea typeface="+mn-ea"/>
              </a:rPr>
              <a:t>10/15/2014</a:t>
            </a:fld>
            <a:endParaRPr lang="en-US" sz="1200">
              <a:solidFill>
                <a:prstClr val="black"/>
              </a:solidFill>
              <a:latin typeface="Arial" charset="0"/>
              <a:ea typeface="+mn-ea"/>
            </a:endParaRPr>
          </a:p>
        </p:txBody>
      </p:sp>
      <p:sp>
        <p:nvSpPr>
          <p:cNvPr id="6" name="Footer Placeholder 5"/>
          <p:cNvSpPr>
            <a:spLocks noGrp="1"/>
          </p:cNvSpPr>
          <p:nvPr>
            <p:ph type="ftr" sz="quarter" idx="11"/>
          </p:nvPr>
        </p:nvSpPr>
        <p:spPr>
          <a:xfrm>
            <a:off x="457199" y="6172200"/>
            <a:ext cx="3352801" cy="365125"/>
          </a:xfrm>
          <a:prstGeom prst="rect">
            <a:avLst/>
          </a:prstGeom>
        </p:spPr>
        <p:txBody>
          <a:bodyPr/>
          <a:lstStyle/>
          <a:p>
            <a:pPr algn="ctr" defTabSz="914400">
              <a:lnSpc>
                <a:spcPct val="90000"/>
              </a:lnSpc>
              <a:spcBef>
                <a:spcPct val="50000"/>
              </a:spcBef>
            </a:pPr>
            <a:endParaRPr lang="en-US" sz="1200">
              <a:solidFill>
                <a:prstClr val="black"/>
              </a:solidFill>
              <a:latin typeface="Arial" charset="0"/>
              <a:ea typeface="+mn-ea"/>
            </a:endParaRPr>
          </a:p>
        </p:txBody>
      </p:sp>
      <p:sp>
        <p:nvSpPr>
          <p:cNvPr id="7" name="Slide Number Placeholder 6"/>
          <p:cNvSpPr>
            <a:spLocks noGrp="1"/>
          </p:cNvSpPr>
          <p:nvPr>
            <p:ph type="sldNum" sz="quarter" idx="12"/>
          </p:nvPr>
        </p:nvSpPr>
        <p:spPr>
          <a:xfrm>
            <a:off x="3810000" y="6172200"/>
            <a:ext cx="1828800" cy="365125"/>
          </a:xfrm>
          <a:prstGeom prst="rect">
            <a:avLst/>
          </a:prstGeom>
        </p:spPr>
        <p:txBody>
          <a:bodyPr/>
          <a:lstStyle/>
          <a:p>
            <a:pPr algn="ctr" defTabSz="914400">
              <a:lnSpc>
                <a:spcPct val="90000"/>
              </a:lnSpc>
              <a:spcBef>
                <a:spcPct val="50000"/>
              </a:spcBef>
              <a:defRPr/>
            </a:pPr>
            <a:r>
              <a:rPr lang="sk-SK" sz="1200" smtClean="0">
                <a:solidFill>
                  <a:prstClr val="black"/>
                </a:solidFill>
                <a:latin typeface="Arial" charset="0"/>
                <a:ea typeface="+mn-ea"/>
              </a:rPr>
              <a:t>-</a:t>
            </a:r>
            <a:fld id="{EE9EFAC2-29DF-44B0-AF39-3462C6E7F93B}" type="slidenum">
              <a:rPr lang="sk-SK" sz="1200" smtClean="0">
                <a:solidFill>
                  <a:prstClr val="black"/>
                </a:solidFill>
                <a:latin typeface="Arial" charset="0"/>
                <a:ea typeface="+mn-ea"/>
              </a:rPr>
              <a:pPr algn="ctr" defTabSz="914400">
                <a:lnSpc>
                  <a:spcPct val="90000"/>
                </a:lnSpc>
                <a:spcBef>
                  <a:spcPct val="50000"/>
                </a:spcBef>
                <a:defRPr/>
              </a:pPr>
              <a:t>‹#›</a:t>
            </a:fld>
            <a:r>
              <a:rPr lang="sk-SK" sz="1200" smtClean="0">
                <a:solidFill>
                  <a:prstClr val="black"/>
                </a:solidFill>
                <a:latin typeface="Arial" charset="0"/>
                <a:ea typeface="+mn-ea"/>
              </a:rPr>
              <a:t>-</a:t>
            </a:r>
            <a:endParaRPr lang="sk-SK" sz="1200">
              <a:solidFill>
                <a:prstClr val="black"/>
              </a:solidFill>
              <a:latin typeface="Arial" charset="0"/>
              <a:ea typeface="+mn-ea"/>
            </a:endParaRPr>
          </a:p>
        </p:txBody>
      </p:sp>
      <p:sp>
        <p:nvSpPr>
          <p:cNvPr id="8" name="Title 7"/>
          <p:cNvSpPr>
            <a:spLocks noGrp="1"/>
          </p:cNvSpPr>
          <p:nvPr>
            <p:ph type="title"/>
          </p:nvPr>
        </p:nvSpPr>
        <p:spPr>
          <a:xfrm>
            <a:off x="1742753" y="4365104"/>
            <a:ext cx="6512511" cy="1143000"/>
          </a:xfrm>
          <a:prstGeom prst="rect">
            <a:avLst/>
          </a:prstGeom>
        </p:spPr>
        <p:txBody>
          <a:bodyPr/>
          <a:lstStyle/>
          <a:p>
            <a:r>
              <a:rPr lang="sk-SK" smtClean="0"/>
              <a:t>Upravte štýly predlohy textu</a:t>
            </a:r>
            <a:endParaRPr lang="en-US"/>
          </a:p>
        </p:txBody>
      </p:sp>
      <p:sp>
        <p:nvSpPr>
          <p:cNvPr id="9" name="Content Placeholder 8"/>
          <p:cNvSpPr>
            <a:spLocks noGrp="1"/>
          </p:cNvSpPr>
          <p:nvPr>
            <p:ph sz="quarter" idx="13"/>
          </p:nvPr>
        </p:nvSpPr>
        <p:spPr>
          <a:xfrm>
            <a:off x="1142999" y="731519"/>
            <a:ext cx="3346704" cy="3474720"/>
          </a:xfrm>
          <a:prstGeom prst="rect">
            <a:avLst/>
          </a:prstGeo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11" name="Content Placeholder 10"/>
          <p:cNvSpPr>
            <a:spLocks noGrp="1"/>
          </p:cNvSpPr>
          <p:nvPr>
            <p:ph sz="quarter" idx="14"/>
          </p:nvPr>
        </p:nvSpPr>
        <p:spPr>
          <a:xfrm>
            <a:off x="4645152" y="731520"/>
            <a:ext cx="3346704" cy="3474720"/>
          </a:xfrm>
          <a:prstGeom prst="rect">
            <a:avLst/>
          </a:prstGeo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Tree>
    <p:extLst>
      <p:ext uri="{BB962C8B-B14F-4D97-AF65-F5344CB8AC3E}">
        <p14:creationId xmlns:p14="http://schemas.microsoft.com/office/powerpoint/2010/main" val="25761275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a:prstGeom prst="rect">
            <a:avLst/>
          </a:prstGeo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1156447" y="1400327"/>
            <a:ext cx="3346704" cy="2743200"/>
          </a:xfrm>
          <a:prstGeom prst="rect">
            <a:avLst/>
          </a:prstGeo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47302" y="731520"/>
            <a:ext cx="3346704" cy="639762"/>
          </a:xfrm>
          <a:prstGeom prst="rect">
            <a:avLst/>
          </a:prstGeo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sk-SK" smtClean="0"/>
              <a:t>Upravte štýl predlohy textu.</a:t>
            </a:r>
          </a:p>
        </p:txBody>
      </p:sp>
      <p:sp>
        <p:nvSpPr>
          <p:cNvPr id="6" name="Content Placeholder 5"/>
          <p:cNvSpPr>
            <a:spLocks noGrp="1"/>
          </p:cNvSpPr>
          <p:nvPr>
            <p:ph sz="quarter" idx="4"/>
          </p:nvPr>
        </p:nvSpPr>
        <p:spPr>
          <a:xfrm>
            <a:off x="4645025" y="1399032"/>
            <a:ext cx="3346704" cy="2743200"/>
          </a:xfrm>
          <a:prstGeom prst="rect">
            <a:avLst/>
          </a:prstGeo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a:xfrm>
            <a:off x="6172200" y="6172200"/>
            <a:ext cx="2514600" cy="365125"/>
          </a:xfrm>
          <a:prstGeom prst="rect">
            <a:avLst/>
          </a:prstGeom>
        </p:spPr>
        <p:txBody>
          <a:bodyPr/>
          <a:lstStyle/>
          <a:p>
            <a:pPr algn="ctr" defTabSz="914400">
              <a:lnSpc>
                <a:spcPct val="90000"/>
              </a:lnSpc>
              <a:spcBef>
                <a:spcPct val="50000"/>
              </a:spcBef>
            </a:pPr>
            <a:fld id="{A6A8F8A6-0716-4326-8A8C-8994657A151E}" type="datetime1">
              <a:rPr lang="en-US" sz="1200" smtClean="0">
                <a:solidFill>
                  <a:prstClr val="black"/>
                </a:solidFill>
                <a:latin typeface="Arial" charset="0"/>
                <a:ea typeface="+mn-ea"/>
              </a:rPr>
              <a:t>10/15/2014</a:t>
            </a:fld>
            <a:endParaRPr lang="en-US" sz="1200">
              <a:solidFill>
                <a:prstClr val="black"/>
              </a:solidFill>
              <a:latin typeface="Arial" charset="0"/>
              <a:ea typeface="+mn-ea"/>
            </a:endParaRPr>
          </a:p>
        </p:txBody>
      </p:sp>
      <p:sp>
        <p:nvSpPr>
          <p:cNvPr id="8" name="Footer Placeholder 7"/>
          <p:cNvSpPr>
            <a:spLocks noGrp="1"/>
          </p:cNvSpPr>
          <p:nvPr>
            <p:ph type="ftr" sz="quarter" idx="11"/>
          </p:nvPr>
        </p:nvSpPr>
        <p:spPr>
          <a:xfrm>
            <a:off x="457199" y="6172200"/>
            <a:ext cx="3352801" cy="365125"/>
          </a:xfrm>
          <a:prstGeom prst="rect">
            <a:avLst/>
          </a:prstGeom>
        </p:spPr>
        <p:txBody>
          <a:bodyPr/>
          <a:lstStyle/>
          <a:p>
            <a:pPr algn="ctr" defTabSz="914400">
              <a:lnSpc>
                <a:spcPct val="90000"/>
              </a:lnSpc>
              <a:spcBef>
                <a:spcPct val="50000"/>
              </a:spcBef>
            </a:pPr>
            <a:endParaRPr lang="en-US" sz="1200">
              <a:solidFill>
                <a:prstClr val="black"/>
              </a:solidFill>
              <a:latin typeface="Arial" charset="0"/>
              <a:ea typeface="+mn-ea"/>
            </a:endParaRPr>
          </a:p>
        </p:txBody>
      </p:sp>
      <p:sp>
        <p:nvSpPr>
          <p:cNvPr id="9" name="Slide Number Placeholder 8"/>
          <p:cNvSpPr>
            <a:spLocks noGrp="1"/>
          </p:cNvSpPr>
          <p:nvPr>
            <p:ph type="sldNum" sz="quarter" idx="12"/>
          </p:nvPr>
        </p:nvSpPr>
        <p:spPr>
          <a:xfrm>
            <a:off x="3810000" y="6172200"/>
            <a:ext cx="1828800" cy="365125"/>
          </a:xfrm>
          <a:prstGeom prst="rect">
            <a:avLst/>
          </a:prstGeom>
        </p:spPr>
        <p:txBody>
          <a:bodyPr/>
          <a:lstStyle/>
          <a:p>
            <a:pPr algn="ctr" defTabSz="914400">
              <a:lnSpc>
                <a:spcPct val="90000"/>
              </a:lnSpc>
              <a:spcBef>
                <a:spcPct val="50000"/>
              </a:spcBef>
              <a:defRPr/>
            </a:pPr>
            <a:r>
              <a:rPr lang="sk-SK" sz="1200" smtClean="0">
                <a:solidFill>
                  <a:prstClr val="black"/>
                </a:solidFill>
                <a:latin typeface="Arial" charset="0"/>
                <a:ea typeface="+mn-ea"/>
              </a:rPr>
              <a:t>-</a:t>
            </a:r>
            <a:fld id="{69281616-89E9-44C5-A2B6-40257237C849}" type="slidenum">
              <a:rPr lang="sk-SK" sz="1200" smtClean="0">
                <a:solidFill>
                  <a:prstClr val="black"/>
                </a:solidFill>
                <a:latin typeface="Arial" charset="0"/>
                <a:ea typeface="+mn-ea"/>
              </a:rPr>
              <a:pPr algn="ctr" defTabSz="914400">
                <a:lnSpc>
                  <a:spcPct val="90000"/>
                </a:lnSpc>
                <a:spcBef>
                  <a:spcPct val="50000"/>
                </a:spcBef>
                <a:defRPr/>
              </a:pPr>
              <a:t>‹#›</a:t>
            </a:fld>
            <a:r>
              <a:rPr lang="sk-SK" sz="1200" smtClean="0">
                <a:solidFill>
                  <a:prstClr val="black"/>
                </a:solidFill>
                <a:latin typeface="Arial" charset="0"/>
                <a:ea typeface="+mn-ea"/>
              </a:rPr>
              <a:t>-</a:t>
            </a:r>
            <a:endParaRPr lang="sk-SK" sz="1200">
              <a:solidFill>
                <a:prstClr val="black"/>
              </a:solidFill>
              <a:latin typeface="Arial" charset="0"/>
              <a:ea typeface="+mn-ea"/>
            </a:endParaRPr>
          </a:p>
        </p:txBody>
      </p:sp>
      <p:sp>
        <p:nvSpPr>
          <p:cNvPr id="10" name="Title 9"/>
          <p:cNvSpPr>
            <a:spLocks noGrp="1"/>
          </p:cNvSpPr>
          <p:nvPr>
            <p:ph type="title"/>
          </p:nvPr>
        </p:nvSpPr>
        <p:spPr>
          <a:xfrm>
            <a:off x="1742753" y="4365104"/>
            <a:ext cx="6512511" cy="1143000"/>
          </a:xfrm>
          <a:prstGeom prst="rect">
            <a:avLst/>
          </a:prstGeom>
        </p:spPr>
        <p:txBody>
          <a:bodyPr/>
          <a:lstStyle/>
          <a:p>
            <a:r>
              <a:rPr lang="sk-SK" smtClean="0"/>
              <a:t>Upravte štýly predlohy textu</a:t>
            </a:r>
            <a:endParaRPr lang="en-US" dirty="0"/>
          </a:p>
        </p:txBody>
      </p:sp>
    </p:spTree>
    <p:extLst>
      <p:ext uri="{BB962C8B-B14F-4D97-AF65-F5344CB8AC3E}">
        <p14:creationId xmlns:p14="http://schemas.microsoft.com/office/powerpoint/2010/main" val="17221396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n nadpis">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172200" y="6172200"/>
            <a:ext cx="2514600" cy="365125"/>
          </a:xfrm>
          <a:prstGeom prst="rect">
            <a:avLst/>
          </a:prstGeom>
        </p:spPr>
        <p:txBody>
          <a:bodyPr/>
          <a:lstStyle/>
          <a:p>
            <a:pPr algn="ctr" defTabSz="914400">
              <a:lnSpc>
                <a:spcPct val="90000"/>
              </a:lnSpc>
              <a:spcBef>
                <a:spcPct val="50000"/>
              </a:spcBef>
            </a:pPr>
            <a:fld id="{A9DE3451-2E44-4C58-ACA7-AE9291E09319}" type="datetime1">
              <a:rPr lang="en-US" sz="1200" smtClean="0">
                <a:solidFill>
                  <a:prstClr val="black"/>
                </a:solidFill>
                <a:latin typeface="Arial" charset="0"/>
                <a:ea typeface="+mn-ea"/>
              </a:rPr>
              <a:t>10/15/2014</a:t>
            </a:fld>
            <a:endParaRPr lang="en-US" sz="1200">
              <a:solidFill>
                <a:prstClr val="black"/>
              </a:solidFill>
              <a:latin typeface="Arial" charset="0"/>
              <a:ea typeface="+mn-ea"/>
            </a:endParaRPr>
          </a:p>
        </p:txBody>
      </p:sp>
      <p:sp>
        <p:nvSpPr>
          <p:cNvPr id="4" name="Footer Placeholder 3"/>
          <p:cNvSpPr>
            <a:spLocks noGrp="1"/>
          </p:cNvSpPr>
          <p:nvPr>
            <p:ph type="ftr" sz="quarter" idx="11"/>
          </p:nvPr>
        </p:nvSpPr>
        <p:spPr>
          <a:xfrm>
            <a:off x="457199" y="6172200"/>
            <a:ext cx="3352801" cy="365125"/>
          </a:xfrm>
          <a:prstGeom prst="rect">
            <a:avLst/>
          </a:prstGeom>
        </p:spPr>
        <p:txBody>
          <a:bodyPr/>
          <a:lstStyle/>
          <a:p>
            <a:pPr algn="ctr" defTabSz="914400">
              <a:lnSpc>
                <a:spcPct val="90000"/>
              </a:lnSpc>
              <a:spcBef>
                <a:spcPct val="50000"/>
              </a:spcBef>
            </a:pPr>
            <a:endParaRPr lang="en-US" sz="1200">
              <a:solidFill>
                <a:prstClr val="black"/>
              </a:solidFill>
              <a:latin typeface="Arial" charset="0"/>
              <a:ea typeface="+mn-ea"/>
            </a:endParaRPr>
          </a:p>
        </p:txBody>
      </p:sp>
      <p:sp>
        <p:nvSpPr>
          <p:cNvPr id="5" name="Slide Number Placeholder 4"/>
          <p:cNvSpPr>
            <a:spLocks noGrp="1"/>
          </p:cNvSpPr>
          <p:nvPr>
            <p:ph type="sldNum" sz="quarter" idx="12"/>
          </p:nvPr>
        </p:nvSpPr>
        <p:spPr>
          <a:xfrm>
            <a:off x="3810000" y="6172200"/>
            <a:ext cx="1828800" cy="365125"/>
          </a:xfrm>
          <a:prstGeom prst="rect">
            <a:avLst/>
          </a:prstGeom>
        </p:spPr>
        <p:txBody>
          <a:bodyPr/>
          <a:lstStyle/>
          <a:p>
            <a:pPr algn="ctr" defTabSz="914400">
              <a:lnSpc>
                <a:spcPct val="90000"/>
              </a:lnSpc>
              <a:spcBef>
                <a:spcPct val="50000"/>
              </a:spcBef>
              <a:defRPr/>
            </a:pPr>
            <a:r>
              <a:rPr lang="sk-SK" sz="1200" smtClean="0">
                <a:solidFill>
                  <a:prstClr val="black"/>
                </a:solidFill>
                <a:latin typeface="Arial" charset="0"/>
                <a:ea typeface="+mn-ea"/>
              </a:rPr>
              <a:t>-</a:t>
            </a:r>
            <a:fld id="{F31182FF-8301-4A04-84FC-5541040B032D}" type="slidenum">
              <a:rPr lang="sk-SK" sz="1200" smtClean="0">
                <a:solidFill>
                  <a:prstClr val="black"/>
                </a:solidFill>
                <a:latin typeface="Arial" charset="0"/>
                <a:ea typeface="+mn-ea"/>
              </a:rPr>
              <a:pPr algn="ctr" defTabSz="914400">
                <a:lnSpc>
                  <a:spcPct val="90000"/>
                </a:lnSpc>
                <a:spcBef>
                  <a:spcPct val="50000"/>
                </a:spcBef>
                <a:defRPr/>
              </a:pPr>
              <a:t>‹#›</a:t>
            </a:fld>
            <a:r>
              <a:rPr lang="sk-SK" sz="1200" smtClean="0">
                <a:solidFill>
                  <a:prstClr val="black"/>
                </a:solidFill>
                <a:latin typeface="Arial" charset="0"/>
                <a:ea typeface="+mn-ea"/>
              </a:rPr>
              <a:t>-</a:t>
            </a:r>
            <a:endParaRPr lang="sk-SK" sz="1200">
              <a:solidFill>
                <a:prstClr val="black"/>
              </a:solidFill>
              <a:latin typeface="Arial" charset="0"/>
              <a:ea typeface="+mn-ea"/>
            </a:endParaRPr>
          </a:p>
        </p:txBody>
      </p:sp>
    </p:spTree>
    <p:extLst>
      <p:ext uri="{BB962C8B-B14F-4D97-AF65-F5344CB8AC3E}">
        <p14:creationId xmlns:p14="http://schemas.microsoft.com/office/powerpoint/2010/main" val="9826390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0000"/>
              </a:lnSpc>
              <a:spcBef>
                <a:spcPct val="50000"/>
              </a:spcBef>
            </a:pPr>
            <a:endParaRPr lang="en-US" sz="1200">
              <a:solidFill>
                <a:prstClr val="white"/>
              </a:solidFill>
            </a:endParaRPr>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0000"/>
              </a:lnSpc>
              <a:spcBef>
                <a:spcPct val="50000"/>
              </a:spcBef>
            </a:pPr>
            <a:endParaRPr lang="en-US" sz="1200" dirty="0">
              <a:solidFill>
                <a:prstClr val="white"/>
              </a:solidFill>
            </a:endParaRPr>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0000"/>
              </a:lnSpc>
              <a:spcBef>
                <a:spcPct val="50000"/>
              </a:spcBef>
            </a:pPr>
            <a:endParaRPr lang="en-US" sz="1200">
              <a:solidFill>
                <a:prstClr val="white"/>
              </a:solidFill>
            </a:endParaRPr>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0000"/>
              </a:lnSpc>
              <a:spcBef>
                <a:spcPct val="50000"/>
              </a:spcBef>
            </a:pPr>
            <a:endParaRPr lang="en-US" sz="1200">
              <a:solidFill>
                <a:prstClr val="white"/>
              </a:solidFill>
            </a:endParaRPr>
          </a:p>
        </p:txBody>
      </p:sp>
      <p:sp>
        <p:nvSpPr>
          <p:cNvPr id="3" name="Subtitle 2"/>
          <p:cNvSpPr>
            <a:spLocks noGrp="1"/>
          </p:cNvSpPr>
          <p:nvPr>
            <p:ph type="subTitle" idx="1"/>
          </p:nvPr>
        </p:nvSpPr>
        <p:spPr>
          <a:xfrm>
            <a:off x="1473795" y="5052545"/>
            <a:ext cx="5637010" cy="882119"/>
          </a:xfrm>
          <a:prstGeom prst="rect">
            <a:avLst/>
          </a:prstGeo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Upravte štýl predlohy podnadpisov</a:t>
            </a:r>
            <a:endParaRPr lang="en-US" dirty="0"/>
          </a:p>
        </p:txBody>
      </p:sp>
      <p:sp>
        <p:nvSpPr>
          <p:cNvPr id="4" name="Date Placeholder 3"/>
          <p:cNvSpPr>
            <a:spLocks noGrp="1"/>
          </p:cNvSpPr>
          <p:nvPr>
            <p:ph type="dt" sz="half" idx="10"/>
          </p:nvPr>
        </p:nvSpPr>
        <p:spPr>
          <a:xfrm>
            <a:off x="6172200" y="6172200"/>
            <a:ext cx="2514600" cy="365125"/>
          </a:xfrm>
          <a:prstGeom prst="rect">
            <a:avLst/>
          </a:prstGeom>
        </p:spPr>
        <p:txBody>
          <a:bodyPr/>
          <a:lstStyle/>
          <a:p>
            <a:pPr algn="ctr" defTabSz="914400">
              <a:lnSpc>
                <a:spcPct val="90000"/>
              </a:lnSpc>
              <a:spcBef>
                <a:spcPct val="50000"/>
              </a:spcBef>
            </a:pPr>
            <a:fld id="{9BA634AD-7FD2-4A59-858E-6D54C73BFBFB}" type="datetime1">
              <a:rPr lang="en-US" sz="1200" smtClean="0">
                <a:solidFill>
                  <a:prstClr val="black"/>
                </a:solidFill>
                <a:latin typeface="Arial" charset="0"/>
                <a:ea typeface="+mn-ea"/>
              </a:rPr>
              <a:t>10/15/2014</a:t>
            </a:fld>
            <a:endParaRPr lang="en-US" sz="1200">
              <a:solidFill>
                <a:prstClr val="black"/>
              </a:solidFill>
              <a:latin typeface="Arial" charset="0"/>
              <a:ea typeface="+mn-ea"/>
            </a:endParaRPr>
          </a:p>
        </p:txBody>
      </p:sp>
      <p:sp>
        <p:nvSpPr>
          <p:cNvPr id="5" name="Footer Placeholder 4"/>
          <p:cNvSpPr>
            <a:spLocks noGrp="1"/>
          </p:cNvSpPr>
          <p:nvPr>
            <p:ph type="ftr" sz="quarter" idx="11"/>
          </p:nvPr>
        </p:nvSpPr>
        <p:spPr>
          <a:xfrm>
            <a:off x="457199" y="6172200"/>
            <a:ext cx="3352801" cy="365125"/>
          </a:xfrm>
          <a:prstGeom prst="rect">
            <a:avLst/>
          </a:prstGeom>
        </p:spPr>
        <p:txBody>
          <a:bodyPr/>
          <a:lstStyle/>
          <a:p>
            <a:pPr algn="ctr" defTabSz="914400">
              <a:lnSpc>
                <a:spcPct val="90000"/>
              </a:lnSpc>
              <a:spcBef>
                <a:spcPct val="50000"/>
              </a:spcBef>
            </a:pPr>
            <a:endParaRPr lang="en-US" sz="1200">
              <a:solidFill>
                <a:prstClr val="black"/>
              </a:solidFill>
              <a:latin typeface="Arial" charset="0"/>
              <a:ea typeface="+mn-ea"/>
            </a:endParaRPr>
          </a:p>
        </p:txBody>
      </p:sp>
      <p:sp>
        <p:nvSpPr>
          <p:cNvPr id="6" name="Slide Number Placeholder 5"/>
          <p:cNvSpPr>
            <a:spLocks noGrp="1"/>
          </p:cNvSpPr>
          <p:nvPr>
            <p:ph type="sldNum" sz="quarter" idx="12"/>
          </p:nvPr>
        </p:nvSpPr>
        <p:spPr>
          <a:xfrm>
            <a:off x="3810000" y="6172200"/>
            <a:ext cx="1828800" cy="365125"/>
          </a:xfrm>
          <a:prstGeom prst="rect">
            <a:avLst/>
          </a:prstGeom>
        </p:spPr>
        <p:txBody>
          <a:bodyPr/>
          <a:lstStyle/>
          <a:p>
            <a:pPr algn="ctr" defTabSz="914400">
              <a:lnSpc>
                <a:spcPct val="90000"/>
              </a:lnSpc>
              <a:spcBef>
                <a:spcPct val="50000"/>
              </a:spcBef>
              <a:defRPr/>
            </a:pPr>
            <a:r>
              <a:rPr lang="sk-SK" sz="1200" smtClean="0">
                <a:solidFill>
                  <a:prstClr val="black"/>
                </a:solidFill>
                <a:latin typeface="Arial" charset="0"/>
                <a:ea typeface="+mn-ea"/>
              </a:rPr>
              <a:t>-</a:t>
            </a:r>
            <a:fld id="{E3F3DAA5-B22A-481C-9596-F16C7C86111D}" type="slidenum">
              <a:rPr lang="sk-SK" sz="1200" smtClean="0">
                <a:solidFill>
                  <a:prstClr val="black"/>
                </a:solidFill>
                <a:latin typeface="Arial" charset="0"/>
                <a:ea typeface="+mn-ea"/>
              </a:rPr>
              <a:pPr algn="ctr" defTabSz="914400">
                <a:lnSpc>
                  <a:spcPct val="90000"/>
                </a:lnSpc>
                <a:spcBef>
                  <a:spcPct val="50000"/>
                </a:spcBef>
                <a:defRPr/>
              </a:pPr>
              <a:t>‹#›</a:t>
            </a:fld>
            <a:r>
              <a:rPr lang="sk-SK" sz="1200" smtClean="0">
                <a:solidFill>
                  <a:prstClr val="black"/>
                </a:solidFill>
                <a:latin typeface="Arial" charset="0"/>
                <a:ea typeface="+mn-ea"/>
              </a:rPr>
              <a:t>-</a:t>
            </a:r>
            <a:endParaRPr lang="sk-SK" sz="1200">
              <a:solidFill>
                <a:prstClr val="black"/>
              </a:solidFill>
              <a:latin typeface="Arial" charset="0"/>
              <a:ea typeface="+mn-ea"/>
            </a:endParaRPr>
          </a:p>
        </p:txBody>
      </p:sp>
      <p:sp>
        <p:nvSpPr>
          <p:cNvPr id="2" name="Title 1"/>
          <p:cNvSpPr>
            <a:spLocks noGrp="1"/>
          </p:cNvSpPr>
          <p:nvPr>
            <p:ph type="ctrTitle"/>
          </p:nvPr>
        </p:nvSpPr>
        <p:spPr>
          <a:xfrm>
            <a:off x="817581" y="3132290"/>
            <a:ext cx="7175351" cy="1793167"/>
          </a:xfrm>
          <a:prstGeom prst="rect">
            <a:avLst/>
          </a:prstGeom>
          <a:effectLst/>
        </p:spPr>
        <p:txBody>
          <a:bodyPr>
            <a:noAutofit/>
          </a:bodyPr>
          <a:lstStyle>
            <a:lvl1pPr marL="640080" indent="-457200" algn="l">
              <a:defRPr sz="5400"/>
            </a:lvl1pPr>
          </a:lstStyle>
          <a:p>
            <a:r>
              <a:rPr lang="sk-SK" smtClean="0"/>
              <a:t>Upravte štýly predlohy textu</a:t>
            </a:r>
            <a:endParaRPr lang="en-US" dirty="0"/>
          </a:p>
        </p:txBody>
      </p:sp>
    </p:spTree>
    <p:extLst>
      <p:ext uri="{BB962C8B-B14F-4D97-AF65-F5344CB8AC3E}">
        <p14:creationId xmlns:p14="http://schemas.microsoft.com/office/powerpoint/2010/main" val="41295626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adpis a obsah">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6172200"/>
            <a:ext cx="2514600" cy="365125"/>
          </a:xfrm>
          <a:prstGeom prst="rect">
            <a:avLst/>
          </a:prstGeom>
        </p:spPr>
        <p:txBody>
          <a:bodyPr/>
          <a:lstStyle/>
          <a:p>
            <a:pPr algn="ctr" defTabSz="914400">
              <a:lnSpc>
                <a:spcPct val="90000"/>
              </a:lnSpc>
              <a:spcBef>
                <a:spcPct val="50000"/>
              </a:spcBef>
            </a:pPr>
            <a:fld id="{0BC02E9D-7C66-44C4-B1DA-F6E3CA8778AF}" type="datetime1">
              <a:rPr lang="en-US" sz="1200" smtClean="0">
                <a:solidFill>
                  <a:prstClr val="black"/>
                </a:solidFill>
                <a:latin typeface="Arial" charset="0"/>
                <a:ea typeface="+mn-ea"/>
              </a:rPr>
              <a:t>10/15/2014</a:t>
            </a:fld>
            <a:endParaRPr lang="en-US" sz="1200">
              <a:solidFill>
                <a:prstClr val="black"/>
              </a:solidFill>
              <a:latin typeface="Arial" charset="0"/>
              <a:ea typeface="+mn-ea"/>
            </a:endParaRPr>
          </a:p>
        </p:txBody>
      </p:sp>
      <p:sp>
        <p:nvSpPr>
          <p:cNvPr id="5" name="Footer Placeholder 4"/>
          <p:cNvSpPr>
            <a:spLocks noGrp="1"/>
          </p:cNvSpPr>
          <p:nvPr>
            <p:ph type="ftr" sz="quarter" idx="11"/>
          </p:nvPr>
        </p:nvSpPr>
        <p:spPr>
          <a:xfrm>
            <a:off x="457199" y="6172200"/>
            <a:ext cx="3352801" cy="365125"/>
          </a:xfrm>
          <a:prstGeom prst="rect">
            <a:avLst/>
          </a:prstGeom>
        </p:spPr>
        <p:txBody>
          <a:bodyPr/>
          <a:lstStyle/>
          <a:p>
            <a:pPr algn="ctr" defTabSz="914400">
              <a:lnSpc>
                <a:spcPct val="90000"/>
              </a:lnSpc>
              <a:spcBef>
                <a:spcPct val="50000"/>
              </a:spcBef>
            </a:pPr>
            <a:endParaRPr lang="en-US" sz="1200">
              <a:solidFill>
                <a:prstClr val="black"/>
              </a:solidFill>
              <a:latin typeface="Arial" charset="0"/>
              <a:ea typeface="+mn-ea"/>
            </a:endParaRPr>
          </a:p>
        </p:txBody>
      </p:sp>
      <p:sp>
        <p:nvSpPr>
          <p:cNvPr id="6" name="Slide Number Placeholder 5"/>
          <p:cNvSpPr>
            <a:spLocks noGrp="1"/>
          </p:cNvSpPr>
          <p:nvPr>
            <p:ph type="sldNum" sz="quarter" idx="12"/>
          </p:nvPr>
        </p:nvSpPr>
        <p:spPr>
          <a:xfrm>
            <a:off x="3810000" y="6172200"/>
            <a:ext cx="1828800" cy="365125"/>
          </a:xfrm>
          <a:prstGeom prst="rect">
            <a:avLst/>
          </a:prstGeom>
        </p:spPr>
        <p:txBody>
          <a:bodyPr/>
          <a:lstStyle/>
          <a:p>
            <a:pPr algn="ctr" defTabSz="914400">
              <a:lnSpc>
                <a:spcPct val="90000"/>
              </a:lnSpc>
              <a:spcBef>
                <a:spcPct val="50000"/>
              </a:spcBef>
              <a:defRPr/>
            </a:pPr>
            <a:r>
              <a:rPr lang="sk-SK" sz="1200" smtClean="0">
                <a:solidFill>
                  <a:prstClr val="black"/>
                </a:solidFill>
                <a:latin typeface="Arial" charset="0"/>
                <a:ea typeface="+mn-ea"/>
              </a:rPr>
              <a:t>-</a:t>
            </a:r>
            <a:fld id="{1F59FEF5-3311-4FFE-A570-3662EC067933}" type="slidenum">
              <a:rPr lang="sk-SK" sz="1200" smtClean="0">
                <a:solidFill>
                  <a:prstClr val="black"/>
                </a:solidFill>
                <a:latin typeface="Arial" charset="0"/>
                <a:ea typeface="+mn-ea"/>
              </a:rPr>
              <a:pPr algn="ctr" defTabSz="914400">
                <a:lnSpc>
                  <a:spcPct val="90000"/>
                </a:lnSpc>
                <a:spcBef>
                  <a:spcPct val="50000"/>
                </a:spcBef>
                <a:defRPr/>
              </a:pPr>
              <a:t>‹#›</a:t>
            </a:fld>
            <a:r>
              <a:rPr lang="sk-SK" sz="1200" smtClean="0">
                <a:solidFill>
                  <a:prstClr val="black"/>
                </a:solidFill>
                <a:latin typeface="Arial" charset="0"/>
                <a:ea typeface="+mn-ea"/>
              </a:rPr>
              <a:t>-</a:t>
            </a:r>
            <a:endParaRPr lang="sk-SK" sz="1200">
              <a:solidFill>
                <a:prstClr val="black"/>
              </a:solidFill>
              <a:latin typeface="Arial" charset="0"/>
              <a:ea typeface="+mn-ea"/>
            </a:endParaRPr>
          </a:p>
        </p:txBody>
      </p:sp>
    </p:spTree>
    <p:extLst>
      <p:ext uri="{BB962C8B-B14F-4D97-AF65-F5344CB8AC3E}">
        <p14:creationId xmlns:p14="http://schemas.microsoft.com/office/powerpoint/2010/main" val="23244379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4" name="Date Placeholder 3"/>
          <p:cNvSpPr>
            <a:spLocks noGrp="1"/>
          </p:cNvSpPr>
          <p:nvPr>
            <p:ph type="dt" sz="half" idx="10"/>
          </p:nvPr>
        </p:nvSpPr>
        <p:spPr/>
        <p:txBody>
          <a:bodyPr/>
          <a:lstStyle>
            <a:lvl1pPr>
              <a:defRPr/>
            </a:lvl1pPr>
          </a:lstStyle>
          <a:p>
            <a:pPr>
              <a:defRPr/>
            </a:pPr>
            <a:fld id="{F22BF1EB-A95D-4578-916C-92D4239D4378}" type="datetime1">
              <a:rPr lang="en-US" smtClean="0"/>
              <a:t>10/15/2014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643451E-05D5-4DFF-937B-47BD94BFB246}"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0000"/>
              </a:lnSpc>
              <a:spcBef>
                <a:spcPct val="50000"/>
              </a:spcBef>
            </a:pPr>
            <a:endParaRPr lang="en-US" sz="1200">
              <a:solidFill>
                <a:prstClr val="white"/>
              </a:solidFill>
            </a:endParaRPr>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0000"/>
              </a:lnSpc>
              <a:spcBef>
                <a:spcPct val="50000"/>
              </a:spcBef>
            </a:pPr>
            <a:endParaRPr lang="en-US" sz="1200" dirty="0">
              <a:solidFill>
                <a:prstClr val="white"/>
              </a:solidFill>
            </a:endParaRPr>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0000"/>
              </a:lnSpc>
              <a:spcBef>
                <a:spcPct val="50000"/>
              </a:spcBef>
            </a:pPr>
            <a:endParaRPr lang="en-US" sz="1200">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0000"/>
              </a:lnSpc>
              <a:spcBef>
                <a:spcPct val="50000"/>
              </a:spcBef>
            </a:pPr>
            <a:endParaRPr lang="en-US" sz="1200">
              <a:solidFill>
                <a:prstClr val="white"/>
              </a:solidFill>
            </a:endParaRPr>
          </a:p>
        </p:txBody>
      </p:sp>
      <p:sp>
        <p:nvSpPr>
          <p:cNvPr id="2" name="Title 1"/>
          <p:cNvSpPr>
            <a:spLocks noGrp="1"/>
          </p:cNvSpPr>
          <p:nvPr>
            <p:ph type="title"/>
          </p:nvPr>
        </p:nvSpPr>
        <p:spPr>
          <a:xfrm>
            <a:off x="2033195" y="2172648"/>
            <a:ext cx="5966666" cy="2423346"/>
          </a:xfrm>
          <a:prstGeom prst="rect">
            <a:avLst/>
          </a:prstGeom>
          <a:effectLst/>
        </p:spPr>
        <p:txBody>
          <a:bodyPr anchor="b"/>
          <a:lstStyle>
            <a:lvl1pPr algn="r">
              <a:defRPr sz="4600" b="1" cap="none" baseline="0"/>
            </a:lvl1pPr>
          </a:lstStyle>
          <a:p>
            <a:r>
              <a:rPr lang="sk-SK" smtClean="0"/>
              <a:t>Upravte štýly predlohy textu</a:t>
            </a:r>
            <a:endParaRPr lang="en-US" dirty="0"/>
          </a:p>
        </p:txBody>
      </p:sp>
      <p:sp>
        <p:nvSpPr>
          <p:cNvPr id="3" name="Text Placeholder 2"/>
          <p:cNvSpPr>
            <a:spLocks noGrp="1"/>
          </p:cNvSpPr>
          <p:nvPr>
            <p:ph type="body" idx="1"/>
          </p:nvPr>
        </p:nvSpPr>
        <p:spPr>
          <a:xfrm>
            <a:off x="2022438" y="4607511"/>
            <a:ext cx="5970494" cy="835460"/>
          </a:xfrm>
          <a:prstGeom prst="rect">
            <a:avLst/>
          </a:prstGeo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a:xfrm>
            <a:off x="6172200" y="6172200"/>
            <a:ext cx="2514600" cy="365125"/>
          </a:xfrm>
          <a:prstGeom prst="rect">
            <a:avLst/>
          </a:prstGeom>
        </p:spPr>
        <p:txBody>
          <a:bodyPr/>
          <a:lstStyle/>
          <a:p>
            <a:pPr algn="ctr" defTabSz="914400">
              <a:lnSpc>
                <a:spcPct val="90000"/>
              </a:lnSpc>
              <a:spcBef>
                <a:spcPct val="50000"/>
              </a:spcBef>
            </a:pPr>
            <a:fld id="{05ECE7EC-3672-4B31-9EC3-BF1659DB0E0D}" type="datetime1">
              <a:rPr lang="en-US" sz="1200" smtClean="0">
                <a:solidFill>
                  <a:prstClr val="black"/>
                </a:solidFill>
                <a:latin typeface="Arial" charset="0"/>
                <a:ea typeface="+mn-ea"/>
              </a:rPr>
              <a:t>10/15/2014</a:t>
            </a:fld>
            <a:endParaRPr lang="en-US" sz="1200">
              <a:solidFill>
                <a:prstClr val="black"/>
              </a:solidFill>
              <a:latin typeface="Arial" charset="0"/>
              <a:ea typeface="+mn-ea"/>
            </a:endParaRPr>
          </a:p>
        </p:txBody>
      </p:sp>
      <p:sp>
        <p:nvSpPr>
          <p:cNvPr id="5" name="Footer Placeholder 4"/>
          <p:cNvSpPr>
            <a:spLocks noGrp="1"/>
          </p:cNvSpPr>
          <p:nvPr>
            <p:ph type="ftr" sz="quarter" idx="11"/>
          </p:nvPr>
        </p:nvSpPr>
        <p:spPr>
          <a:xfrm>
            <a:off x="457199" y="6172200"/>
            <a:ext cx="3352801" cy="365125"/>
          </a:xfrm>
          <a:prstGeom prst="rect">
            <a:avLst/>
          </a:prstGeom>
        </p:spPr>
        <p:txBody>
          <a:bodyPr/>
          <a:lstStyle/>
          <a:p>
            <a:pPr algn="ctr" defTabSz="914400">
              <a:lnSpc>
                <a:spcPct val="90000"/>
              </a:lnSpc>
              <a:spcBef>
                <a:spcPct val="50000"/>
              </a:spcBef>
            </a:pPr>
            <a:endParaRPr lang="en-US" sz="1200">
              <a:solidFill>
                <a:prstClr val="black"/>
              </a:solidFill>
              <a:latin typeface="Arial" charset="0"/>
              <a:ea typeface="+mn-ea"/>
            </a:endParaRPr>
          </a:p>
        </p:txBody>
      </p:sp>
      <p:sp>
        <p:nvSpPr>
          <p:cNvPr id="6" name="Slide Number Placeholder 5"/>
          <p:cNvSpPr>
            <a:spLocks noGrp="1"/>
          </p:cNvSpPr>
          <p:nvPr>
            <p:ph type="sldNum" sz="quarter" idx="12"/>
          </p:nvPr>
        </p:nvSpPr>
        <p:spPr>
          <a:xfrm>
            <a:off x="3810000" y="6172200"/>
            <a:ext cx="1828800" cy="365125"/>
          </a:xfrm>
          <a:prstGeom prst="rect">
            <a:avLst/>
          </a:prstGeom>
        </p:spPr>
        <p:txBody>
          <a:bodyPr/>
          <a:lstStyle/>
          <a:p>
            <a:pPr algn="ctr" defTabSz="914400">
              <a:lnSpc>
                <a:spcPct val="90000"/>
              </a:lnSpc>
              <a:spcBef>
                <a:spcPct val="50000"/>
              </a:spcBef>
              <a:defRPr/>
            </a:pPr>
            <a:r>
              <a:rPr lang="sk-SK" sz="1200" smtClean="0">
                <a:solidFill>
                  <a:prstClr val="black"/>
                </a:solidFill>
                <a:latin typeface="Arial" charset="0"/>
                <a:ea typeface="+mn-ea"/>
              </a:rPr>
              <a:t>-</a:t>
            </a:r>
            <a:fld id="{E3F3DAA5-B22A-481C-9596-F16C7C86111D}" type="slidenum">
              <a:rPr lang="sk-SK" sz="1200" smtClean="0">
                <a:solidFill>
                  <a:prstClr val="black"/>
                </a:solidFill>
                <a:latin typeface="Arial" charset="0"/>
                <a:ea typeface="+mn-ea"/>
              </a:rPr>
              <a:pPr algn="ctr" defTabSz="914400">
                <a:lnSpc>
                  <a:spcPct val="90000"/>
                </a:lnSpc>
                <a:spcBef>
                  <a:spcPct val="50000"/>
                </a:spcBef>
                <a:defRPr/>
              </a:pPr>
              <a:t>‹#›</a:t>
            </a:fld>
            <a:r>
              <a:rPr lang="sk-SK" sz="1200" smtClean="0">
                <a:solidFill>
                  <a:prstClr val="black"/>
                </a:solidFill>
                <a:latin typeface="Arial" charset="0"/>
                <a:ea typeface="+mn-ea"/>
              </a:rPr>
              <a:t>-</a:t>
            </a:r>
            <a:endParaRPr lang="sk-SK" sz="1200">
              <a:solidFill>
                <a:prstClr val="black"/>
              </a:solidFill>
              <a:latin typeface="Arial" charset="0"/>
              <a:ea typeface="+mn-ea"/>
            </a:endParaRPr>
          </a:p>
        </p:txBody>
      </p:sp>
    </p:spTree>
    <p:extLst>
      <p:ext uri="{BB962C8B-B14F-4D97-AF65-F5344CB8AC3E}">
        <p14:creationId xmlns:p14="http://schemas.microsoft.com/office/powerpoint/2010/main" val="7151777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6172200" y="6172200"/>
            <a:ext cx="2514600" cy="365125"/>
          </a:xfrm>
          <a:prstGeom prst="rect">
            <a:avLst/>
          </a:prstGeom>
        </p:spPr>
        <p:txBody>
          <a:bodyPr/>
          <a:lstStyle/>
          <a:p>
            <a:pPr algn="ctr" defTabSz="914400">
              <a:lnSpc>
                <a:spcPct val="90000"/>
              </a:lnSpc>
              <a:spcBef>
                <a:spcPct val="50000"/>
              </a:spcBef>
            </a:pPr>
            <a:fld id="{64A307DC-D04D-4D3B-A8C7-DC5167AB8F1B}" type="datetime1">
              <a:rPr lang="en-US" sz="1200" smtClean="0">
                <a:solidFill>
                  <a:prstClr val="black"/>
                </a:solidFill>
                <a:latin typeface="Arial" charset="0"/>
                <a:ea typeface="+mn-ea"/>
              </a:rPr>
              <a:t>10/15/2014</a:t>
            </a:fld>
            <a:endParaRPr lang="en-US" sz="1200">
              <a:solidFill>
                <a:prstClr val="black"/>
              </a:solidFill>
              <a:latin typeface="Arial" charset="0"/>
              <a:ea typeface="+mn-ea"/>
            </a:endParaRPr>
          </a:p>
        </p:txBody>
      </p:sp>
      <p:sp>
        <p:nvSpPr>
          <p:cNvPr id="6" name="Footer Placeholder 5"/>
          <p:cNvSpPr>
            <a:spLocks noGrp="1"/>
          </p:cNvSpPr>
          <p:nvPr>
            <p:ph type="ftr" sz="quarter" idx="11"/>
          </p:nvPr>
        </p:nvSpPr>
        <p:spPr>
          <a:xfrm>
            <a:off x="457199" y="6172200"/>
            <a:ext cx="3352801" cy="365125"/>
          </a:xfrm>
          <a:prstGeom prst="rect">
            <a:avLst/>
          </a:prstGeom>
        </p:spPr>
        <p:txBody>
          <a:bodyPr/>
          <a:lstStyle/>
          <a:p>
            <a:pPr algn="ctr" defTabSz="914400">
              <a:lnSpc>
                <a:spcPct val="90000"/>
              </a:lnSpc>
              <a:spcBef>
                <a:spcPct val="50000"/>
              </a:spcBef>
            </a:pPr>
            <a:endParaRPr lang="en-US" sz="1200">
              <a:solidFill>
                <a:prstClr val="black"/>
              </a:solidFill>
              <a:latin typeface="Arial" charset="0"/>
              <a:ea typeface="+mn-ea"/>
            </a:endParaRPr>
          </a:p>
        </p:txBody>
      </p:sp>
      <p:sp>
        <p:nvSpPr>
          <p:cNvPr id="7" name="Slide Number Placeholder 6"/>
          <p:cNvSpPr>
            <a:spLocks noGrp="1"/>
          </p:cNvSpPr>
          <p:nvPr>
            <p:ph type="sldNum" sz="quarter" idx="12"/>
          </p:nvPr>
        </p:nvSpPr>
        <p:spPr>
          <a:xfrm>
            <a:off x="3810000" y="6172200"/>
            <a:ext cx="1828800" cy="365125"/>
          </a:xfrm>
          <a:prstGeom prst="rect">
            <a:avLst/>
          </a:prstGeom>
        </p:spPr>
        <p:txBody>
          <a:bodyPr/>
          <a:lstStyle/>
          <a:p>
            <a:pPr algn="ctr" defTabSz="914400">
              <a:lnSpc>
                <a:spcPct val="90000"/>
              </a:lnSpc>
              <a:spcBef>
                <a:spcPct val="50000"/>
              </a:spcBef>
              <a:defRPr/>
            </a:pPr>
            <a:r>
              <a:rPr lang="sk-SK" sz="1200" smtClean="0">
                <a:solidFill>
                  <a:prstClr val="black"/>
                </a:solidFill>
                <a:latin typeface="Arial" charset="0"/>
                <a:ea typeface="+mn-ea"/>
              </a:rPr>
              <a:t>-</a:t>
            </a:r>
            <a:fld id="{EE9EFAC2-29DF-44B0-AF39-3462C6E7F93B}" type="slidenum">
              <a:rPr lang="sk-SK" sz="1200" smtClean="0">
                <a:solidFill>
                  <a:prstClr val="black"/>
                </a:solidFill>
                <a:latin typeface="Arial" charset="0"/>
                <a:ea typeface="+mn-ea"/>
              </a:rPr>
              <a:pPr algn="ctr" defTabSz="914400">
                <a:lnSpc>
                  <a:spcPct val="90000"/>
                </a:lnSpc>
                <a:spcBef>
                  <a:spcPct val="50000"/>
                </a:spcBef>
                <a:defRPr/>
              </a:pPr>
              <a:t>‹#›</a:t>
            </a:fld>
            <a:r>
              <a:rPr lang="sk-SK" sz="1200" smtClean="0">
                <a:solidFill>
                  <a:prstClr val="black"/>
                </a:solidFill>
                <a:latin typeface="Arial" charset="0"/>
                <a:ea typeface="+mn-ea"/>
              </a:rPr>
              <a:t>-</a:t>
            </a:r>
            <a:endParaRPr lang="sk-SK" sz="1200">
              <a:solidFill>
                <a:prstClr val="black"/>
              </a:solidFill>
              <a:latin typeface="Arial" charset="0"/>
              <a:ea typeface="+mn-ea"/>
            </a:endParaRPr>
          </a:p>
        </p:txBody>
      </p:sp>
      <p:sp>
        <p:nvSpPr>
          <p:cNvPr id="8" name="Title 7"/>
          <p:cNvSpPr>
            <a:spLocks noGrp="1"/>
          </p:cNvSpPr>
          <p:nvPr>
            <p:ph type="title"/>
          </p:nvPr>
        </p:nvSpPr>
        <p:spPr>
          <a:xfrm>
            <a:off x="1742753" y="4365104"/>
            <a:ext cx="6512511" cy="1143000"/>
          </a:xfrm>
          <a:prstGeom prst="rect">
            <a:avLst/>
          </a:prstGeom>
        </p:spPr>
        <p:txBody>
          <a:bodyPr/>
          <a:lstStyle/>
          <a:p>
            <a:r>
              <a:rPr lang="sk-SK" smtClean="0"/>
              <a:t>Upravte štýly predlohy textu</a:t>
            </a:r>
            <a:endParaRPr lang="en-US"/>
          </a:p>
        </p:txBody>
      </p:sp>
      <p:sp>
        <p:nvSpPr>
          <p:cNvPr id="9" name="Content Placeholder 8"/>
          <p:cNvSpPr>
            <a:spLocks noGrp="1"/>
          </p:cNvSpPr>
          <p:nvPr>
            <p:ph sz="quarter" idx="13"/>
          </p:nvPr>
        </p:nvSpPr>
        <p:spPr>
          <a:xfrm>
            <a:off x="1142999" y="731519"/>
            <a:ext cx="3346704" cy="3474720"/>
          </a:xfrm>
          <a:prstGeom prst="rect">
            <a:avLst/>
          </a:prstGeo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11" name="Content Placeholder 10"/>
          <p:cNvSpPr>
            <a:spLocks noGrp="1"/>
          </p:cNvSpPr>
          <p:nvPr>
            <p:ph sz="quarter" idx="14"/>
          </p:nvPr>
        </p:nvSpPr>
        <p:spPr>
          <a:xfrm>
            <a:off x="4645152" y="731520"/>
            <a:ext cx="3346704" cy="3474720"/>
          </a:xfrm>
          <a:prstGeom prst="rect">
            <a:avLst/>
          </a:prstGeo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Tree>
    <p:extLst>
      <p:ext uri="{BB962C8B-B14F-4D97-AF65-F5344CB8AC3E}">
        <p14:creationId xmlns:p14="http://schemas.microsoft.com/office/powerpoint/2010/main" val="36022411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a:prstGeom prst="rect">
            <a:avLst/>
          </a:prstGeo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1156447" y="1400327"/>
            <a:ext cx="3346704" cy="2743200"/>
          </a:xfrm>
          <a:prstGeom prst="rect">
            <a:avLst/>
          </a:prstGeo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47302" y="731520"/>
            <a:ext cx="3346704" cy="639762"/>
          </a:xfrm>
          <a:prstGeom prst="rect">
            <a:avLst/>
          </a:prstGeo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sk-SK" smtClean="0"/>
              <a:t>Upravte štýl predlohy textu.</a:t>
            </a:r>
          </a:p>
        </p:txBody>
      </p:sp>
      <p:sp>
        <p:nvSpPr>
          <p:cNvPr id="6" name="Content Placeholder 5"/>
          <p:cNvSpPr>
            <a:spLocks noGrp="1"/>
          </p:cNvSpPr>
          <p:nvPr>
            <p:ph sz="quarter" idx="4"/>
          </p:nvPr>
        </p:nvSpPr>
        <p:spPr>
          <a:xfrm>
            <a:off x="4645025" y="1399032"/>
            <a:ext cx="3346704" cy="2743200"/>
          </a:xfrm>
          <a:prstGeom prst="rect">
            <a:avLst/>
          </a:prstGeo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a:xfrm>
            <a:off x="6172200" y="6172200"/>
            <a:ext cx="2514600" cy="365125"/>
          </a:xfrm>
          <a:prstGeom prst="rect">
            <a:avLst/>
          </a:prstGeom>
        </p:spPr>
        <p:txBody>
          <a:bodyPr/>
          <a:lstStyle/>
          <a:p>
            <a:pPr algn="ctr" defTabSz="914400">
              <a:lnSpc>
                <a:spcPct val="90000"/>
              </a:lnSpc>
              <a:spcBef>
                <a:spcPct val="50000"/>
              </a:spcBef>
            </a:pPr>
            <a:fld id="{B0AABDBC-F10F-4530-8647-546376269324}" type="datetime1">
              <a:rPr lang="en-US" sz="1200" smtClean="0">
                <a:solidFill>
                  <a:prstClr val="black"/>
                </a:solidFill>
                <a:latin typeface="Arial" charset="0"/>
                <a:ea typeface="+mn-ea"/>
              </a:rPr>
              <a:t>10/15/2014</a:t>
            </a:fld>
            <a:endParaRPr lang="en-US" sz="1200">
              <a:solidFill>
                <a:prstClr val="black"/>
              </a:solidFill>
              <a:latin typeface="Arial" charset="0"/>
              <a:ea typeface="+mn-ea"/>
            </a:endParaRPr>
          </a:p>
        </p:txBody>
      </p:sp>
      <p:sp>
        <p:nvSpPr>
          <p:cNvPr id="8" name="Footer Placeholder 7"/>
          <p:cNvSpPr>
            <a:spLocks noGrp="1"/>
          </p:cNvSpPr>
          <p:nvPr>
            <p:ph type="ftr" sz="quarter" idx="11"/>
          </p:nvPr>
        </p:nvSpPr>
        <p:spPr>
          <a:xfrm>
            <a:off x="457199" y="6172200"/>
            <a:ext cx="3352801" cy="365125"/>
          </a:xfrm>
          <a:prstGeom prst="rect">
            <a:avLst/>
          </a:prstGeom>
        </p:spPr>
        <p:txBody>
          <a:bodyPr/>
          <a:lstStyle/>
          <a:p>
            <a:pPr algn="ctr" defTabSz="914400">
              <a:lnSpc>
                <a:spcPct val="90000"/>
              </a:lnSpc>
              <a:spcBef>
                <a:spcPct val="50000"/>
              </a:spcBef>
            </a:pPr>
            <a:endParaRPr lang="en-US" sz="1200">
              <a:solidFill>
                <a:prstClr val="black"/>
              </a:solidFill>
              <a:latin typeface="Arial" charset="0"/>
              <a:ea typeface="+mn-ea"/>
            </a:endParaRPr>
          </a:p>
        </p:txBody>
      </p:sp>
      <p:sp>
        <p:nvSpPr>
          <p:cNvPr id="9" name="Slide Number Placeholder 8"/>
          <p:cNvSpPr>
            <a:spLocks noGrp="1"/>
          </p:cNvSpPr>
          <p:nvPr>
            <p:ph type="sldNum" sz="quarter" idx="12"/>
          </p:nvPr>
        </p:nvSpPr>
        <p:spPr>
          <a:xfrm>
            <a:off x="3810000" y="6172200"/>
            <a:ext cx="1828800" cy="365125"/>
          </a:xfrm>
          <a:prstGeom prst="rect">
            <a:avLst/>
          </a:prstGeom>
        </p:spPr>
        <p:txBody>
          <a:bodyPr/>
          <a:lstStyle/>
          <a:p>
            <a:pPr algn="ctr" defTabSz="914400">
              <a:lnSpc>
                <a:spcPct val="90000"/>
              </a:lnSpc>
              <a:spcBef>
                <a:spcPct val="50000"/>
              </a:spcBef>
              <a:defRPr/>
            </a:pPr>
            <a:r>
              <a:rPr lang="sk-SK" sz="1200" smtClean="0">
                <a:solidFill>
                  <a:prstClr val="black"/>
                </a:solidFill>
                <a:latin typeface="Arial" charset="0"/>
                <a:ea typeface="+mn-ea"/>
              </a:rPr>
              <a:t>-</a:t>
            </a:r>
            <a:fld id="{69281616-89E9-44C5-A2B6-40257237C849}" type="slidenum">
              <a:rPr lang="sk-SK" sz="1200" smtClean="0">
                <a:solidFill>
                  <a:prstClr val="black"/>
                </a:solidFill>
                <a:latin typeface="Arial" charset="0"/>
                <a:ea typeface="+mn-ea"/>
              </a:rPr>
              <a:pPr algn="ctr" defTabSz="914400">
                <a:lnSpc>
                  <a:spcPct val="90000"/>
                </a:lnSpc>
                <a:spcBef>
                  <a:spcPct val="50000"/>
                </a:spcBef>
                <a:defRPr/>
              </a:pPr>
              <a:t>‹#›</a:t>
            </a:fld>
            <a:r>
              <a:rPr lang="sk-SK" sz="1200" smtClean="0">
                <a:solidFill>
                  <a:prstClr val="black"/>
                </a:solidFill>
                <a:latin typeface="Arial" charset="0"/>
                <a:ea typeface="+mn-ea"/>
              </a:rPr>
              <a:t>-</a:t>
            </a:r>
            <a:endParaRPr lang="sk-SK" sz="1200">
              <a:solidFill>
                <a:prstClr val="black"/>
              </a:solidFill>
              <a:latin typeface="Arial" charset="0"/>
              <a:ea typeface="+mn-ea"/>
            </a:endParaRPr>
          </a:p>
        </p:txBody>
      </p:sp>
      <p:sp>
        <p:nvSpPr>
          <p:cNvPr id="10" name="Title 9"/>
          <p:cNvSpPr>
            <a:spLocks noGrp="1"/>
          </p:cNvSpPr>
          <p:nvPr>
            <p:ph type="title"/>
          </p:nvPr>
        </p:nvSpPr>
        <p:spPr>
          <a:xfrm>
            <a:off x="1742753" y="4365104"/>
            <a:ext cx="6512511" cy="1143000"/>
          </a:xfrm>
          <a:prstGeom prst="rect">
            <a:avLst/>
          </a:prstGeom>
        </p:spPr>
        <p:txBody>
          <a:bodyPr/>
          <a:lstStyle/>
          <a:p>
            <a:r>
              <a:rPr lang="sk-SK" smtClean="0"/>
              <a:t>Upravte štýly predlohy textu</a:t>
            </a:r>
            <a:endParaRPr lang="en-US" dirty="0"/>
          </a:p>
        </p:txBody>
      </p:sp>
    </p:spTree>
    <p:extLst>
      <p:ext uri="{BB962C8B-B14F-4D97-AF65-F5344CB8AC3E}">
        <p14:creationId xmlns:p14="http://schemas.microsoft.com/office/powerpoint/2010/main" val="22741802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en nadpis">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172200" y="6172200"/>
            <a:ext cx="2514600" cy="365125"/>
          </a:xfrm>
          <a:prstGeom prst="rect">
            <a:avLst/>
          </a:prstGeom>
        </p:spPr>
        <p:txBody>
          <a:bodyPr/>
          <a:lstStyle/>
          <a:p>
            <a:pPr algn="ctr" defTabSz="914400">
              <a:lnSpc>
                <a:spcPct val="90000"/>
              </a:lnSpc>
              <a:spcBef>
                <a:spcPct val="50000"/>
              </a:spcBef>
            </a:pPr>
            <a:fld id="{69A5B35D-E6B1-4DFB-BC66-D083766B47D5}" type="datetime1">
              <a:rPr lang="en-US" sz="1200" smtClean="0">
                <a:solidFill>
                  <a:prstClr val="black"/>
                </a:solidFill>
                <a:latin typeface="Arial" charset="0"/>
                <a:ea typeface="+mn-ea"/>
              </a:rPr>
              <a:t>10/15/2014</a:t>
            </a:fld>
            <a:endParaRPr lang="en-US" sz="1200">
              <a:solidFill>
                <a:prstClr val="black"/>
              </a:solidFill>
              <a:latin typeface="Arial" charset="0"/>
              <a:ea typeface="+mn-ea"/>
            </a:endParaRPr>
          </a:p>
        </p:txBody>
      </p:sp>
      <p:sp>
        <p:nvSpPr>
          <p:cNvPr id="4" name="Footer Placeholder 3"/>
          <p:cNvSpPr>
            <a:spLocks noGrp="1"/>
          </p:cNvSpPr>
          <p:nvPr>
            <p:ph type="ftr" sz="quarter" idx="11"/>
          </p:nvPr>
        </p:nvSpPr>
        <p:spPr>
          <a:xfrm>
            <a:off x="457199" y="6172200"/>
            <a:ext cx="3352801" cy="365125"/>
          </a:xfrm>
          <a:prstGeom prst="rect">
            <a:avLst/>
          </a:prstGeom>
        </p:spPr>
        <p:txBody>
          <a:bodyPr/>
          <a:lstStyle/>
          <a:p>
            <a:pPr algn="ctr" defTabSz="914400">
              <a:lnSpc>
                <a:spcPct val="90000"/>
              </a:lnSpc>
              <a:spcBef>
                <a:spcPct val="50000"/>
              </a:spcBef>
            </a:pPr>
            <a:endParaRPr lang="en-US" sz="1200">
              <a:solidFill>
                <a:prstClr val="black"/>
              </a:solidFill>
              <a:latin typeface="Arial" charset="0"/>
              <a:ea typeface="+mn-ea"/>
            </a:endParaRPr>
          </a:p>
        </p:txBody>
      </p:sp>
      <p:sp>
        <p:nvSpPr>
          <p:cNvPr id="5" name="Slide Number Placeholder 4"/>
          <p:cNvSpPr>
            <a:spLocks noGrp="1"/>
          </p:cNvSpPr>
          <p:nvPr>
            <p:ph type="sldNum" sz="quarter" idx="12"/>
          </p:nvPr>
        </p:nvSpPr>
        <p:spPr>
          <a:xfrm>
            <a:off x="3810000" y="6172200"/>
            <a:ext cx="1828800" cy="365125"/>
          </a:xfrm>
          <a:prstGeom prst="rect">
            <a:avLst/>
          </a:prstGeom>
        </p:spPr>
        <p:txBody>
          <a:bodyPr/>
          <a:lstStyle/>
          <a:p>
            <a:pPr algn="ctr" defTabSz="914400">
              <a:lnSpc>
                <a:spcPct val="90000"/>
              </a:lnSpc>
              <a:spcBef>
                <a:spcPct val="50000"/>
              </a:spcBef>
              <a:defRPr/>
            </a:pPr>
            <a:r>
              <a:rPr lang="sk-SK" sz="1200" smtClean="0">
                <a:solidFill>
                  <a:prstClr val="black"/>
                </a:solidFill>
                <a:latin typeface="Arial" charset="0"/>
                <a:ea typeface="+mn-ea"/>
              </a:rPr>
              <a:t>-</a:t>
            </a:r>
            <a:fld id="{F31182FF-8301-4A04-84FC-5541040B032D}" type="slidenum">
              <a:rPr lang="sk-SK" sz="1200" smtClean="0">
                <a:solidFill>
                  <a:prstClr val="black"/>
                </a:solidFill>
                <a:latin typeface="Arial" charset="0"/>
                <a:ea typeface="+mn-ea"/>
              </a:rPr>
              <a:pPr algn="ctr" defTabSz="914400">
                <a:lnSpc>
                  <a:spcPct val="90000"/>
                </a:lnSpc>
                <a:spcBef>
                  <a:spcPct val="50000"/>
                </a:spcBef>
                <a:defRPr/>
              </a:pPr>
              <a:t>‹#›</a:t>
            </a:fld>
            <a:r>
              <a:rPr lang="sk-SK" sz="1200" smtClean="0">
                <a:solidFill>
                  <a:prstClr val="black"/>
                </a:solidFill>
                <a:latin typeface="Arial" charset="0"/>
                <a:ea typeface="+mn-ea"/>
              </a:rPr>
              <a:t>-</a:t>
            </a:r>
            <a:endParaRPr lang="sk-SK" sz="1200">
              <a:solidFill>
                <a:prstClr val="black"/>
              </a:solidFill>
              <a:latin typeface="Arial" charset="0"/>
              <a:ea typeface="+mn-ea"/>
            </a:endParaRPr>
          </a:p>
        </p:txBody>
      </p:sp>
    </p:spTree>
    <p:extLst>
      <p:ext uri="{BB962C8B-B14F-4D97-AF65-F5344CB8AC3E}">
        <p14:creationId xmlns:p14="http://schemas.microsoft.com/office/powerpoint/2010/main" val="9055838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sk-SK" smtClean="0"/>
              <a:t>Upravte štýly predlohy textu</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lvl1pPr>
              <a:defRPr/>
            </a:lvl1pPr>
          </a:lstStyle>
          <a:p>
            <a:pPr>
              <a:defRPr/>
            </a:pPr>
            <a:fld id="{22339F5E-99BF-468D-B4BF-78F4BAA7B6A6}" type="datetime1">
              <a:rPr lang="en-US" smtClean="0"/>
              <a:t>10/15/2014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E6409A1-BC90-4E90-9CFC-F83138FF52E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5" name="Date Placeholder 3"/>
          <p:cNvSpPr>
            <a:spLocks noGrp="1"/>
          </p:cNvSpPr>
          <p:nvPr>
            <p:ph type="dt" sz="half" idx="10"/>
          </p:nvPr>
        </p:nvSpPr>
        <p:spPr/>
        <p:txBody>
          <a:bodyPr/>
          <a:lstStyle>
            <a:lvl1pPr>
              <a:defRPr/>
            </a:lvl1pPr>
          </a:lstStyle>
          <a:p>
            <a:pPr>
              <a:defRPr/>
            </a:pPr>
            <a:fld id="{0DDF79DE-C87C-47F4-BBFB-CAB25A28EA84}" type="datetime1">
              <a:rPr lang="en-US" smtClean="0"/>
              <a:t>10/15/2014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D103160-38AC-4784-B515-3EDE35CFB07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k-SK" smtClean="0"/>
              <a:t>Upravte štýly predlohy textu</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7" name="Date Placeholder 3"/>
          <p:cNvSpPr>
            <a:spLocks noGrp="1"/>
          </p:cNvSpPr>
          <p:nvPr>
            <p:ph type="dt" sz="half" idx="10"/>
          </p:nvPr>
        </p:nvSpPr>
        <p:spPr/>
        <p:txBody>
          <a:bodyPr/>
          <a:lstStyle>
            <a:lvl1pPr>
              <a:defRPr/>
            </a:lvl1pPr>
          </a:lstStyle>
          <a:p>
            <a:pPr>
              <a:defRPr/>
            </a:pPr>
            <a:fld id="{1C46160D-95A0-4C95-8047-F041B092D97F}" type="datetime1">
              <a:rPr lang="en-US" smtClean="0"/>
              <a:t>10/15/2014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9D9065F-5BC8-4D5F-8EAB-F71A6FEFA55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a:p>
        </p:txBody>
      </p:sp>
      <p:sp>
        <p:nvSpPr>
          <p:cNvPr id="3" name="Date Placeholder 3"/>
          <p:cNvSpPr>
            <a:spLocks noGrp="1"/>
          </p:cNvSpPr>
          <p:nvPr>
            <p:ph type="dt" sz="half" idx="10"/>
          </p:nvPr>
        </p:nvSpPr>
        <p:spPr/>
        <p:txBody>
          <a:bodyPr/>
          <a:lstStyle>
            <a:lvl1pPr>
              <a:defRPr/>
            </a:lvl1pPr>
          </a:lstStyle>
          <a:p>
            <a:pPr>
              <a:defRPr/>
            </a:pPr>
            <a:fld id="{B018B770-F2FC-4822-9D33-C4023F4B8E19}" type="datetime1">
              <a:rPr lang="en-US" smtClean="0"/>
              <a:t>10/15/2014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6CE97BE-518F-45B8-8533-9806003618E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FDF3DE8-BC9F-41DB-B6E6-A72551E585E2}" type="datetime1">
              <a:rPr lang="en-US" smtClean="0"/>
              <a:t>10/15/2014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D54B478-F2AA-4AAD-8FA6-41DEAAA036B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sk-SK" smtClean="0"/>
              <a:t>Upravte štýly predlohy textu</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Date Placeholder 3"/>
          <p:cNvSpPr>
            <a:spLocks noGrp="1"/>
          </p:cNvSpPr>
          <p:nvPr>
            <p:ph type="dt" sz="half" idx="10"/>
          </p:nvPr>
        </p:nvSpPr>
        <p:spPr/>
        <p:txBody>
          <a:bodyPr/>
          <a:lstStyle>
            <a:lvl1pPr>
              <a:defRPr/>
            </a:lvl1pPr>
          </a:lstStyle>
          <a:p>
            <a:pPr>
              <a:defRPr/>
            </a:pPr>
            <a:fld id="{97AFE076-7981-4655-8E6A-CA16A507B1A3}" type="datetime1">
              <a:rPr lang="en-US" smtClean="0"/>
              <a:t>10/15/2014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FF13959-635B-4DCD-B7D7-98E313EB9E3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sk-SK" smtClean="0"/>
              <a:t>Upravte štýly predlohy textu</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sk-SK" noProof="0" smtClean="0"/>
              <a:t>Ak chcete pridať obrázok, kliknite na ikonu</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Date Placeholder 3"/>
          <p:cNvSpPr>
            <a:spLocks noGrp="1"/>
          </p:cNvSpPr>
          <p:nvPr>
            <p:ph type="dt" sz="half" idx="10"/>
          </p:nvPr>
        </p:nvSpPr>
        <p:spPr/>
        <p:txBody>
          <a:bodyPr/>
          <a:lstStyle>
            <a:lvl1pPr>
              <a:defRPr/>
            </a:lvl1pPr>
          </a:lstStyle>
          <a:p>
            <a:pPr>
              <a:defRPr/>
            </a:pPr>
            <a:fld id="{C319FC8D-1580-4129-9DC3-FDD47CCBEB89}" type="datetime1">
              <a:rPr lang="en-US" smtClean="0"/>
              <a:t>10/15/2014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F02F7C0-134D-4208-B612-1149E6A9CC0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4.png"/><Relationship Id="rId5" Type="http://schemas.openxmlformats.org/officeDocument/2006/relationships/slideLayout" Target="../slideLayouts/slideLayout16.xml"/><Relationship Id="rId10"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20.xml"/><Relationship Id="rId7"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image" Target="../media/image4.png"/><Relationship Id="rId5" Type="http://schemas.openxmlformats.org/officeDocument/2006/relationships/slideLayout" Target="../slideLayouts/slideLayout22.xml"/><Relationship Id="rId10" Type="http://schemas.openxmlformats.org/officeDocument/2006/relationships/image" Target="../media/image3.png"/><Relationship Id="rId4" Type="http://schemas.openxmlformats.org/officeDocument/2006/relationships/slideLayout" Target="../slideLayouts/slideLayout21.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sk-SK" smtClean="0"/>
              <a:t>Upravte štýly predlohy textu</a:t>
            </a:r>
            <a:endParaRPr lang="en-US"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a:defRPr/>
            </a:pPr>
            <a:fld id="{B7EC0018-5681-4EAC-BD29-5D17DCF9111C}" type="datetime1">
              <a:rPr lang="en-US" smtClean="0"/>
              <a:t>10/15/2014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92324C58-460E-492B-BD59-2818BCAD445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j-cs"/>
        </a:defRPr>
      </a:lvl1pPr>
      <a:lvl2pPr algn="ctr" defTabSz="457200" rtl="0" eaLnBrk="1" fontAlgn="base" hangingPunct="1">
        <a:spcBef>
          <a:spcPct val="0"/>
        </a:spcBef>
        <a:spcAft>
          <a:spcPct val="0"/>
        </a:spcAft>
        <a:defRPr sz="4400">
          <a:solidFill>
            <a:schemeClr val="tx1"/>
          </a:solidFill>
          <a:latin typeface="Calibri" pitchFamily="34" charset="0"/>
          <a:ea typeface="MS PGothic" pitchFamily="34" charset="-128"/>
        </a:defRPr>
      </a:lvl2pPr>
      <a:lvl3pPr algn="ctr" defTabSz="457200" rtl="0" eaLnBrk="1" fontAlgn="base" hangingPunct="1">
        <a:spcBef>
          <a:spcPct val="0"/>
        </a:spcBef>
        <a:spcAft>
          <a:spcPct val="0"/>
        </a:spcAft>
        <a:defRPr sz="4400">
          <a:solidFill>
            <a:schemeClr val="tx1"/>
          </a:solidFill>
          <a:latin typeface="Calibri" pitchFamily="34" charset="0"/>
          <a:ea typeface="MS PGothic" pitchFamily="34" charset="-128"/>
        </a:defRPr>
      </a:lvl3pPr>
      <a:lvl4pPr algn="ctr" defTabSz="457200" rtl="0" eaLnBrk="1" fontAlgn="base" hangingPunct="1">
        <a:spcBef>
          <a:spcPct val="0"/>
        </a:spcBef>
        <a:spcAft>
          <a:spcPct val="0"/>
        </a:spcAft>
        <a:defRPr sz="4400">
          <a:solidFill>
            <a:schemeClr val="tx1"/>
          </a:solidFill>
          <a:latin typeface="Calibri" pitchFamily="34" charset="0"/>
          <a:ea typeface="MS PGothic" pitchFamily="34" charset="-128"/>
        </a:defRPr>
      </a:lvl4pPr>
      <a:lvl5pPr algn="ctr" defTabSz="457200" rtl="0" eaLnBrk="1" fontAlgn="base" hangingPunct="1">
        <a:spcBef>
          <a:spcPct val="0"/>
        </a:spcBef>
        <a:spcAft>
          <a:spcPct val="0"/>
        </a:spcAft>
        <a:defRPr sz="4400">
          <a:solidFill>
            <a:schemeClr val="tx1"/>
          </a:solidFill>
          <a:latin typeface="Calibri" pitchFamily="34" charset="0"/>
          <a:ea typeface="MS PGothic" pitchFamily="34" charset="-128"/>
        </a:defRPr>
      </a:lvl5pPr>
      <a:lvl6pPr marL="457200" algn="ctr" defTabSz="457200" rtl="0" eaLnBrk="1" fontAlgn="base" hangingPunct="1">
        <a:spcBef>
          <a:spcPct val="0"/>
        </a:spcBef>
        <a:spcAft>
          <a:spcPct val="0"/>
        </a:spcAft>
        <a:defRPr sz="4400">
          <a:solidFill>
            <a:schemeClr val="tx1"/>
          </a:solidFill>
          <a:latin typeface="Calibri" pitchFamily="34" charset="0"/>
          <a:ea typeface="MS PGothic" pitchFamily="34" charset="-128"/>
        </a:defRPr>
      </a:lvl6pPr>
      <a:lvl7pPr marL="914400" algn="ctr" defTabSz="457200" rtl="0" eaLnBrk="1" fontAlgn="base" hangingPunct="1">
        <a:spcBef>
          <a:spcPct val="0"/>
        </a:spcBef>
        <a:spcAft>
          <a:spcPct val="0"/>
        </a:spcAft>
        <a:defRPr sz="4400">
          <a:solidFill>
            <a:schemeClr val="tx1"/>
          </a:solidFill>
          <a:latin typeface="Calibri" pitchFamily="34" charset="0"/>
          <a:ea typeface="MS PGothic" pitchFamily="34" charset="-128"/>
        </a:defRPr>
      </a:lvl7pPr>
      <a:lvl8pPr marL="1371600" algn="ctr" defTabSz="457200" rtl="0" eaLnBrk="1" fontAlgn="base" hangingPunct="1">
        <a:spcBef>
          <a:spcPct val="0"/>
        </a:spcBef>
        <a:spcAft>
          <a:spcPct val="0"/>
        </a:spcAft>
        <a:defRPr sz="4400">
          <a:solidFill>
            <a:schemeClr val="tx1"/>
          </a:solidFill>
          <a:latin typeface="Calibri" pitchFamily="34" charset="0"/>
          <a:ea typeface="MS PGothic" pitchFamily="34" charset="-128"/>
        </a:defRPr>
      </a:lvl8pPr>
      <a:lvl9pPr marL="1828800" algn="ctr" defTabSz="457200" rtl="0" eaLnBrk="1" fontAlgn="base" hangingPunct="1">
        <a:spcBef>
          <a:spcPct val="0"/>
        </a:spcBef>
        <a:spcAft>
          <a:spcPct val="0"/>
        </a:spcAft>
        <a:defRPr sz="4400">
          <a:solidFill>
            <a:schemeClr val="tx1"/>
          </a:solidFill>
          <a:latin typeface="Calibri" pitchFamily="34" charset="0"/>
          <a:ea typeface="MS PGothic" pitchFamily="34"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TextBox 20"/>
          <p:cNvSpPr txBox="1"/>
          <p:nvPr/>
        </p:nvSpPr>
        <p:spPr>
          <a:xfrm>
            <a:off x="8571790" y="6599152"/>
            <a:ext cx="576064" cy="286232"/>
          </a:xfrm>
          <a:prstGeom prst="rect">
            <a:avLst/>
          </a:prstGeom>
          <a:noFill/>
        </p:spPr>
        <p:txBody>
          <a:bodyPr>
            <a:spAutoFit/>
          </a:bodyPr>
          <a:lstStyle/>
          <a:p>
            <a:pPr algn="ctr" defTabSz="914400">
              <a:lnSpc>
                <a:spcPct val="90000"/>
              </a:lnSpc>
              <a:spcBef>
                <a:spcPct val="50000"/>
              </a:spcBef>
              <a:defRPr/>
            </a:pPr>
            <a:fld id="{38962E4E-05A1-4425-8FED-C2C3AF4EDE7A}" type="slidenum">
              <a:rPr lang="sk-SK" sz="1400">
                <a:ln>
                  <a:solidFill>
                    <a:prstClr val="white"/>
                  </a:solidFill>
                </a:ln>
                <a:solidFill>
                  <a:prstClr val="white"/>
                </a:solidFill>
                <a:latin typeface="Arial" charset="0"/>
                <a:ea typeface="+mn-ea"/>
              </a:rPr>
              <a:pPr algn="ctr" defTabSz="914400">
                <a:lnSpc>
                  <a:spcPct val="90000"/>
                </a:lnSpc>
                <a:spcBef>
                  <a:spcPct val="50000"/>
                </a:spcBef>
                <a:defRPr/>
              </a:pPr>
              <a:t>‹#›</a:t>
            </a:fld>
            <a:endParaRPr lang="sk-SK" sz="1400">
              <a:ln>
                <a:solidFill>
                  <a:prstClr val="white"/>
                </a:solidFill>
              </a:ln>
              <a:solidFill>
                <a:prstClr val="white"/>
              </a:solidFill>
              <a:latin typeface="Arial" charset="0"/>
              <a:ea typeface="+mn-ea"/>
            </a:endParaRPr>
          </a:p>
        </p:txBody>
      </p:sp>
      <p:sp>
        <p:nvSpPr>
          <p:cNvPr id="20" name="AutoShape 23"/>
          <p:cNvSpPr>
            <a:spLocks noChangeAspect="1" noChangeArrowheads="1" noTextEdit="1"/>
          </p:cNvSpPr>
          <p:nvPr/>
        </p:nvSpPr>
        <p:spPr bwMode="auto">
          <a:xfrm>
            <a:off x="7080250" y="2133600"/>
            <a:ext cx="941388" cy="588963"/>
          </a:xfrm>
          <a:prstGeom prst="rect">
            <a:avLst/>
          </a:prstGeom>
          <a:noFill/>
          <a:ln w="9525">
            <a:noFill/>
            <a:miter lim="800000"/>
            <a:headEnd/>
            <a:tailEnd/>
          </a:ln>
        </p:spPr>
        <p:txBody>
          <a:bodyPr/>
          <a:lstStyle/>
          <a:p>
            <a:pPr algn="ctr" defTabSz="914400">
              <a:lnSpc>
                <a:spcPct val="90000"/>
              </a:lnSpc>
              <a:spcBef>
                <a:spcPct val="50000"/>
              </a:spcBef>
              <a:defRPr/>
            </a:pPr>
            <a:endParaRPr lang="sk-SK" sz="1200">
              <a:solidFill>
                <a:prstClr val="black"/>
              </a:solidFill>
              <a:latin typeface="Arial" charset="0"/>
              <a:ea typeface="+mn-ea"/>
            </a:endParaRPr>
          </a:p>
        </p:txBody>
      </p:sp>
      <p:pic>
        <p:nvPicPr>
          <p:cNvPr id="21" name="Picture 10" descr="Popis: MiFi_logo"/>
          <p:cNvPicPr/>
          <p:nvPr/>
        </p:nvPicPr>
        <p:blipFill>
          <a:blip r:embed="rId8"/>
          <a:srcRect/>
          <a:stretch>
            <a:fillRect/>
          </a:stretch>
        </p:blipFill>
        <p:spPr bwMode="auto">
          <a:xfrm>
            <a:off x="323528" y="188640"/>
            <a:ext cx="1419225" cy="552450"/>
          </a:xfrm>
          <a:prstGeom prst="rect">
            <a:avLst/>
          </a:prstGeom>
          <a:noFill/>
          <a:ln w="9525">
            <a:noFill/>
            <a:miter lim="800000"/>
            <a:headEnd/>
            <a:tailEnd/>
          </a:ln>
        </p:spPr>
      </p:pic>
      <p:pic>
        <p:nvPicPr>
          <p:cNvPr id="22" name="Obrázok 21" descr="logo_financna_sprava_final"/>
          <p:cNvPicPr/>
          <p:nvPr/>
        </p:nvPicPr>
        <p:blipFill>
          <a:blip r:embed="rId9"/>
          <a:srcRect/>
          <a:stretch>
            <a:fillRect/>
          </a:stretch>
        </p:blipFill>
        <p:spPr bwMode="auto">
          <a:xfrm>
            <a:off x="4067944" y="79102"/>
            <a:ext cx="640080" cy="819150"/>
          </a:xfrm>
          <a:prstGeom prst="rect">
            <a:avLst/>
          </a:prstGeom>
          <a:noFill/>
          <a:ln w="9525">
            <a:noFill/>
            <a:miter lim="800000"/>
            <a:headEnd/>
            <a:tailEnd/>
          </a:ln>
        </p:spPr>
      </p:pic>
      <p:pic>
        <p:nvPicPr>
          <p:cNvPr id="23" name="Obrázok 22" descr="tipos"/>
          <p:cNvPicPr/>
          <p:nvPr/>
        </p:nvPicPr>
        <p:blipFill>
          <a:blip r:embed="rId10"/>
          <a:srcRect/>
          <a:stretch>
            <a:fillRect/>
          </a:stretch>
        </p:blipFill>
        <p:spPr bwMode="auto">
          <a:xfrm>
            <a:off x="6588224" y="236265"/>
            <a:ext cx="2181225" cy="504825"/>
          </a:xfrm>
          <a:prstGeom prst="rect">
            <a:avLst/>
          </a:prstGeom>
          <a:noFill/>
          <a:ln w="9525">
            <a:noFill/>
            <a:miter lim="800000"/>
            <a:headEnd/>
            <a:tailEnd/>
          </a:ln>
        </p:spPr>
      </p:pic>
      <p:pic>
        <p:nvPicPr>
          <p:cNvPr id="4102" name="Picture 6" descr="C:\Documents and Settings\izabela.ronchetti\Desktop\zpd.png"/>
          <p:cNvPicPr>
            <a:picLocks noChangeAspect="1" noChangeArrowheads="1"/>
          </p:cNvPicPr>
          <p:nvPr/>
        </p:nvPicPr>
        <p:blipFill>
          <a:blip r:embed="rId11">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68314" y="2729460"/>
            <a:ext cx="47117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1521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ftr="0" dt="0"/>
  <p:txStyles>
    <p:titleStyle>
      <a:lvl1pPr marL="0" indent="0" algn="r" defTabSz="914400" rtl="0" eaLnBrk="1" latinLnBrk="0" hangingPunct="1">
        <a:spcBef>
          <a:spcPct val="0"/>
        </a:spcBef>
        <a:buClr>
          <a:schemeClr val="accent6">
            <a:lumMod val="75000"/>
          </a:schemeClr>
        </a:buClr>
        <a:buSzPct val="128000"/>
        <a:buFont typeface="Georgia" pitchFamily="18" charset="0"/>
        <a:buNone/>
        <a:defRPr sz="9600" b="1" i="0" kern="1200">
          <a:gradFill>
            <a:gsLst>
              <a:gs pos="0">
                <a:schemeClr val="tx1">
                  <a:alpha val="0"/>
                </a:schemeClr>
              </a:gs>
              <a:gs pos="34000">
                <a:schemeClr val="tx1">
                  <a:lumMod val="75000"/>
                  <a:lumOff val="25000"/>
                  <a:alpha val="30000"/>
                </a:schemeClr>
              </a:gs>
              <a:gs pos="100000">
                <a:schemeClr val="tx2">
                  <a:alpha val="26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TextBox 20"/>
          <p:cNvSpPr txBox="1"/>
          <p:nvPr/>
        </p:nvSpPr>
        <p:spPr>
          <a:xfrm>
            <a:off x="8571790" y="6599152"/>
            <a:ext cx="576064" cy="286232"/>
          </a:xfrm>
          <a:prstGeom prst="rect">
            <a:avLst/>
          </a:prstGeom>
          <a:noFill/>
        </p:spPr>
        <p:txBody>
          <a:bodyPr>
            <a:spAutoFit/>
          </a:bodyPr>
          <a:lstStyle/>
          <a:p>
            <a:pPr algn="ctr" defTabSz="914400">
              <a:lnSpc>
                <a:spcPct val="90000"/>
              </a:lnSpc>
              <a:spcBef>
                <a:spcPct val="50000"/>
              </a:spcBef>
              <a:defRPr/>
            </a:pPr>
            <a:fld id="{38962E4E-05A1-4425-8FED-C2C3AF4EDE7A}" type="slidenum">
              <a:rPr lang="sk-SK" sz="1400">
                <a:ln>
                  <a:solidFill>
                    <a:prstClr val="white"/>
                  </a:solidFill>
                </a:ln>
                <a:solidFill>
                  <a:prstClr val="white"/>
                </a:solidFill>
                <a:latin typeface="Arial" charset="0"/>
                <a:ea typeface="+mn-ea"/>
              </a:rPr>
              <a:pPr algn="ctr" defTabSz="914400">
                <a:lnSpc>
                  <a:spcPct val="90000"/>
                </a:lnSpc>
                <a:spcBef>
                  <a:spcPct val="50000"/>
                </a:spcBef>
                <a:defRPr/>
              </a:pPr>
              <a:t>‹#›</a:t>
            </a:fld>
            <a:endParaRPr lang="sk-SK" sz="1400">
              <a:ln>
                <a:solidFill>
                  <a:prstClr val="white"/>
                </a:solidFill>
              </a:ln>
              <a:solidFill>
                <a:prstClr val="white"/>
              </a:solidFill>
              <a:latin typeface="Arial" charset="0"/>
              <a:ea typeface="+mn-ea"/>
            </a:endParaRPr>
          </a:p>
        </p:txBody>
      </p:sp>
      <p:sp>
        <p:nvSpPr>
          <p:cNvPr id="20" name="AutoShape 23"/>
          <p:cNvSpPr>
            <a:spLocks noChangeAspect="1" noChangeArrowheads="1" noTextEdit="1"/>
          </p:cNvSpPr>
          <p:nvPr/>
        </p:nvSpPr>
        <p:spPr bwMode="auto">
          <a:xfrm>
            <a:off x="7080250" y="2133600"/>
            <a:ext cx="941388" cy="588963"/>
          </a:xfrm>
          <a:prstGeom prst="rect">
            <a:avLst/>
          </a:prstGeom>
          <a:noFill/>
          <a:ln w="9525">
            <a:noFill/>
            <a:miter lim="800000"/>
            <a:headEnd/>
            <a:tailEnd/>
          </a:ln>
        </p:spPr>
        <p:txBody>
          <a:bodyPr/>
          <a:lstStyle/>
          <a:p>
            <a:pPr algn="ctr" defTabSz="914400">
              <a:lnSpc>
                <a:spcPct val="90000"/>
              </a:lnSpc>
              <a:spcBef>
                <a:spcPct val="50000"/>
              </a:spcBef>
              <a:defRPr/>
            </a:pPr>
            <a:endParaRPr lang="sk-SK" sz="1200">
              <a:solidFill>
                <a:prstClr val="black"/>
              </a:solidFill>
              <a:latin typeface="Arial" charset="0"/>
              <a:ea typeface="+mn-ea"/>
            </a:endParaRPr>
          </a:p>
        </p:txBody>
      </p:sp>
      <p:pic>
        <p:nvPicPr>
          <p:cNvPr id="21" name="Picture 10" descr="Popis: MiFi_logo"/>
          <p:cNvPicPr/>
          <p:nvPr/>
        </p:nvPicPr>
        <p:blipFill>
          <a:blip r:embed="rId8"/>
          <a:srcRect/>
          <a:stretch>
            <a:fillRect/>
          </a:stretch>
        </p:blipFill>
        <p:spPr bwMode="auto">
          <a:xfrm>
            <a:off x="323528" y="188640"/>
            <a:ext cx="1419225" cy="552450"/>
          </a:xfrm>
          <a:prstGeom prst="rect">
            <a:avLst/>
          </a:prstGeom>
          <a:noFill/>
          <a:ln w="9525">
            <a:noFill/>
            <a:miter lim="800000"/>
            <a:headEnd/>
            <a:tailEnd/>
          </a:ln>
        </p:spPr>
      </p:pic>
      <p:pic>
        <p:nvPicPr>
          <p:cNvPr id="22" name="Obrázok 21" descr="logo_financna_sprava_final"/>
          <p:cNvPicPr/>
          <p:nvPr/>
        </p:nvPicPr>
        <p:blipFill>
          <a:blip r:embed="rId9"/>
          <a:srcRect/>
          <a:stretch>
            <a:fillRect/>
          </a:stretch>
        </p:blipFill>
        <p:spPr bwMode="auto">
          <a:xfrm>
            <a:off x="4067944" y="79102"/>
            <a:ext cx="640080" cy="819150"/>
          </a:xfrm>
          <a:prstGeom prst="rect">
            <a:avLst/>
          </a:prstGeom>
          <a:noFill/>
          <a:ln w="9525">
            <a:noFill/>
            <a:miter lim="800000"/>
            <a:headEnd/>
            <a:tailEnd/>
          </a:ln>
        </p:spPr>
      </p:pic>
      <p:pic>
        <p:nvPicPr>
          <p:cNvPr id="23" name="Obrázok 22" descr="tipos"/>
          <p:cNvPicPr/>
          <p:nvPr/>
        </p:nvPicPr>
        <p:blipFill>
          <a:blip r:embed="rId10"/>
          <a:srcRect/>
          <a:stretch>
            <a:fillRect/>
          </a:stretch>
        </p:blipFill>
        <p:spPr bwMode="auto">
          <a:xfrm>
            <a:off x="6588224" y="236265"/>
            <a:ext cx="2181225" cy="504825"/>
          </a:xfrm>
          <a:prstGeom prst="rect">
            <a:avLst/>
          </a:prstGeom>
          <a:noFill/>
          <a:ln w="9525">
            <a:noFill/>
            <a:miter lim="800000"/>
            <a:headEnd/>
            <a:tailEnd/>
          </a:ln>
        </p:spPr>
      </p:pic>
      <p:pic>
        <p:nvPicPr>
          <p:cNvPr id="4102" name="Picture 6" descr="C:\Documents and Settings\izabela.ronchetti\Desktop\zpd.png"/>
          <p:cNvPicPr>
            <a:picLocks noChangeAspect="1" noChangeArrowheads="1"/>
          </p:cNvPicPr>
          <p:nvPr/>
        </p:nvPicPr>
        <p:blipFill>
          <a:blip r:embed="rId11">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68314" y="2729460"/>
            <a:ext cx="47117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586153"/>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ftr="0" dt="0"/>
  <p:txStyles>
    <p:titleStyle>
      <a:lvl1pPr marL="0" indent="0" algn="r" defTabSz="914400" rtl="0" eaLnBrk="1" latinLnBrk="0" hangingPunct="1">
        <a:spcBef>
          <a:spcPct val="0"/>
        </a:spcBef>
        <a:buClr>
          <a:schemeClr val="accent6">
            <a:lumMod val="75000"/>
          </a:schemeClr>
        </a:buClr>
        <a:buSzPct val="128000"/>
        <a:buFont typeface="Georgia" pitchFamily="18" charset="0"/>
        <a:buNone/>
        <a:defRPr sz="9600" b="1" i="0" kern="1200">
          <a:gradFill>
            <a:gsLst>
              <a:gs pos="0">
                <a:schemeClr val="tx1">
                  <a:alpha val="0"/>
                </a:schemeClr>
              </a:gs>
              <a:gs pos="34000">
                <a:schemeClr val="tx1">
                  <a:lumMod val="75000"/>
                  <a:lumOff val="25000"/>
                  <a:alpha val="30000"/>
                </a:schemeClr>
              </a:gs>
              <a:gs pos="100000">
                <a:schemeClr val="tx2">
                  <a:alpha val="26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hyperlink" Target="https://www.google.sk/url?sa=i&amp;rct=j&amp;q=&amp;esrc=s&amp;frm=1&amp;source=images&amp;cd=&amp;cad=rja&amp;uact=8&amp;docid=PwBERZz3C_3tTM&amp;tbnid=aWcP84aVcQSQBM:&amp;ved=0CAUQjRw&amp;url=https://play.google.com/store/apps/details?id=nbl.nbl&amp;ei=sQWPU9mrO4WwO7OXgOAN&amp;bvm=bv.68235269,d.bGE&amp;psig=AFQjCNENvL3OIBuwxLfUVDJ-7OcZhx2vlA&amp;ust=1401968419922253" TargetMode="External"/><Relationship Id="rId1" Type="http://schemas.openxmlformats.org/officeDocument/2006/relationships/slideLayout" Target="../slideLayouts/slideLayout1.xml"/><Relationship Id="rId6" Type="http://schemas.openxmlformats.org/officeDocument/2006/relationships/hyperlink" Target="http://www.google.sk/url?sa=i&amp;rct=j&amp;q=&amp;esrc=s&amp;frm=1&amp;source=images&amp;cd=&amp;cad=rja&amp;uact=8&amp;docid=yypijXcTPPjjTM&amp;tbnid=om3C0JBojSB89M:&amp;ved=0CAUQjRw&amp;url=http://itevent.sk/cloud/dodavatelia&amp;ei=UAiPU_WYJMXfOIDogdgP&amp;bvm=bv.68235269,d.bGE&amp;psig=AFQjCNG_lS7uh94THAyM4Ni7OQiJIs2A6A&amp;ust=1401969091678959" TargetMode="External"/><Relationship Id="rId5" Type="http://schemas.openxmlformats.org/officeDocument/2006/relationships/image" Target="../media/image6.jpeg"/><Relationship Id="rId4" Type="http://schemas.openxmlformats.org/officeDocument/2006/relationships/hyperlink" Target="http://www.google.sk/url?sa=i&amp;rct=j&amp;q=&amp;esrc=s&amp;frm=1&amp;source=images&amp;cd=&amp;cad=rja&amp;uact=8&amp;docid=1rLyU2ejyKSK5M&amp;tbnid=aRefI__J7Q_l8M:&amp;ved=0CAUQjRw&amp;url=http://firmy.transparency.sk/sk/sets/firms2012/tipos/info&amp;ei=IgiPU6uFBMPvObLPgfgI&amp;bvm=bv.68235269,d.bGE&amp;psig=AFQjCNFJtwDumFZgjR8J4Q9hHg7XcjjCqw&amp;ust=1401969053142796" TargetMode="External"/><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7.png"/><Relationship Id="rId3" Type="http://schemas.openxmlformats.org/officeDocument/2006/relationships/image" Target="../media/image12.png"/><Relationship Id="rId21" Type="http://schemas.openxmlformats.org/officeDocument/2006/relationships/image" Target="../media/image30.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image" Target="../media/image11.png"/><Relationship Id="rId16" Type="http://schemas.openxmlformats.org/officeDocument/2006/relationships/image" Target="../media/image25.png"/><Relationship Id="rId20"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png"/><Relationship Id="rId19" Type="http://schemas.openxmlformats.org/officeDocument/2006/relationships/image" Target="../media/image28.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jpeg"/><Relationship Id="rId2" Type="http://schemas.openxmlformats.org/officeDocument/2006/relationships/hyperlink" Target="https://www.google.sk/url?sa=i&amp;rct=j&amp;q=&amp;esrc=s&amp;frm=1&amp;source=images&amp;cd=&amp;cad=rja&amp;uact=8&amp;docid=PwBERZz3C_3tTM&amp;tbnid=aWcP84aVcQSQBM:&amp;ved=0CAUQjRw&amp;url=https://play.google.com/store/apps/details?id=nbl.nbl&amp;ei=sQWPU9mrO4WwO7OXgOAN&amp;bvm=bv.68235269,d.bGE&amp;psig=AFQjCNENvL3OIBuwxLfUVDJ-7OcZhx2vlA&amp;ust=1401968419922253" TargetMode="Externa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hyperlink" Target="http://www.google.sk/url?sa=i&amp;rct=j&amp;q=&amp;esrc=s&amp;frm=1&amp;source=images&amp;cd=&amp;cad=rja&amp;uact=8&amp;docid=yypijXcTPPjjTM&amp;tbnid=om3C0JBojSB89M:&amp;ved=0CAUQjRw&amp;url=http://itevent.sk/cloud/dodavatelia&amp;ei=UAiPU_WYJMXfOIDogdgP&amp;bvm=bv.68235269,d.bGE&amp;psig=AFQjCNG_lS7uh94THAyM4Ni7OQiJIs2A6A&amp;ust=1401969091678959" TargetMode="Externa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narodnablockovaloteria.sk/"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google.sk/url?sa=i&amp;rct=j&amp;q=&amp;esrc=s&amp;frm=1&amp;source=images&amp;cd=&amp;cad=rja&amp;uact=8&amp;docid=i37Yq1MbZ3hmtM&amp;tbnid=yYnLt77AmOslFM:&amp;ved=0CAUQjRw&amp;url=http://www.cas.sk/clanok/261919/vyhrali-ste-so-svojim-blockom-najdite-sa-v-zozname.html&amp;ei=4A6PU6fTOMXfOIDogdgP&amp;bvm=bv.68235269,d.bGE&amp;psig=AFQjCNGoC_peG6r9px9EGbFh1ain0AIq0g&amp;ust=1401970728885689" TargetMode="External"/><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pokladnica@financnasprava.sk"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2.emf"/><Relationship Id="rId5" Type="http://schemas.openxmlformats.org/officeDocument/2006/relationships/package" Target="../embeddings/Microsoft_Excel_Worksheet2.xlsx"/><Relationship Id="rId4" Type="http://schemas.openxmlformats.org/officeDocument/2006/relationships/oleObject" Target="../embeddings/oleObject1.bin"/></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www.google.sk/url?sa=i&amp;rct=j&amp;q=&amp;esrc=s&amp;frm=1&amp;source=images&amp;cd=&amp;cad=rja&amp;uact=8&amp;docid=R82-TdeRMR4eDM&amp;tbnid=xWROnlgPXnuMjM:&amp;ved=0CAUQjRw&amp;url=http://www.podnikam.webnoviny.sk/manazment/manazment-podnikatela/21/rast-firemnych-vynosov-ocakava-slovensku-manazerov/35151&amp;ei=0QuQU9zNB4T50gWcs4CQAQ&amp;bvm=bv.68235269,d.ZGU&amp;psig=AFQjCNHeu72WaGl1cV8JqC-CVne6jjVGyg&amp;ust=1402035472404254" TargetMode="Externa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hyperlink" Target="https://www.google.sk/url?sa=i&amp;rct=j&amp;q=&amp;esrc=s&amp;frm=1&amp;source=images&amp;cd=&amp;cad=rja&amp;uact=8&amp;docid=PwBERZz3C_3tTM&amp;tbnid=aWcP84aVcQSQBM:&amp;ved=0CAUQjRw&amp;url=https://play.google.com/store/apps/details?id=nbl.nbl&amp;ei=sQWPU9mrO4WwO7OXgOAN&amp;bvm=bv.68235269,d.bGE&amp;psig=AFQjCNENvL3OIBuwxLfUVDJ-7OcZhx2vlA&amp;ust=1401968419922253" TargetMode="External"/><Relationship Id="rId1" Type="http://schemas.openxmlformats.org/officeDocument/2006/relationships/slideLayout" Target="../slideLayouts/slideLayout1.xml"/><Relationship Id="rId6" Type="http://schemas.openxmlformats.org/officeDocument/2006/relationships/hyperlink" Target="http://www.google.sk/url?sa=i&amp;rct=j&amp;q=&amp;esrc=s&amp;frm=1&amp;source=images&amp;cd=&amp;cad=rja&amp;uact=8&amp;docid=yypijXcTPPjjTM&amp;tbnid=om3C0JBojSB89M:&amp;ved=0CAUQjRw&amp;url=http://itevent.sk/cloud/dodavatelia&amp;ei=UAiPU_WYJMXfOIDogdgP&amp;bvm=bv.68235269,d.bGE&amp;psig=AFQjCNG_lS7uh94THAyM4Ni7OQiJIs2A6A&amp;ust=1401969091678959" TargetMode="External"/><Relationship Id="rId5" Type="http://schemas.openxmlformats.org/officeDocument/2006/relationships/image" Target="../media/image6.jpeg"/><Relationship Id="rId4" Type="http://schemas.openxmlformats.org/officeDocument/2006/relationships/hyperlink" Target="http://www.google.sk/url?sa=i&amp;rct=j&amp;q=&amp;esrc=s&amp;frm=1&amp;source=images&amp;cd=&amp;cad=rja&amp;uact=8&amp;docid=1rLyU2ejyKSK5M&amp;tbnid=aRefI__J7Q_l8M:&amp;ved=0CAUQjRw&amp;url=http://firmy.transparency.sk/sk/sets/firms2012/tipos/info&amp;ei=IgiPU6uFBMPvObLPgfgI&amp;bvm=bv.68235269,d.bGE&amp;psig=AFQjCNFJtwDumFZgjR8J4Q9hHg7XcjjCqw&amp;ust=1401969053142796"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903767" y="2615609"/>
            <a:ext cx="7145080" cy="2424223"/>
          </a:xfrm>
          <a:ln>
            <a:noFill/>
          </a:ln>
        </p:spPr>
        <p:txBody>
          <a:bodyPr/>
          <a:lstStyle/>
          <a:p>
            <a:pPr eaLnBrk="1" hangingPunct="1"/>
            <a:r>
              <a:rPr lang="sk-SK" b="1" dirty="0" smtClean="0">
                <a:solidFill>
                  <a:srgbClr val="0000FF"/>
                </a:solidFill>
              </a:rPr>
              <a:t>Zavedenie elektronickej kontroly tržieb ako súčasť boja proti daňovým únikom</a:t>
            </a:r>
            <a:br>
              <a:rPr lang="sk-SK" b="1" dirty="0" smtClean="0">
                <a:solidFill>
                  <a:srgbClr val="0000FF"/>
                </a:solidFill>
              </a:rPr>
            </a:br>
            <a:r>
              <a:rPr lang="sk-SK" sz="2800" b="1" dirty="0" smtClean="0">
                <a:solidFill>
                  <a:srgbClr val="0000FF"/>
                </a:solidFill>
              </a:rPr>
              <a:t>Praha, 16.10.2014</a:t>
            </a:r>
            <a:endParaRPr lang="sk-SK" sz="5000" b="1" i="1" dirty="0" smtClean="0">
              <a:solidFill>
                <a:srgbClr val="FF0000"/>
              </a:solidFill>
              <a:effectLst>
                <a:outerShdw blurRad="38100" dist="38100" dir="2700000" algn="tl">
                  <a:srgbClr val="000000">
                    <a:alpha val="43137"/>
                  </a:srgbClr>
                </a:outerShdw>
              </a:effectLst>
              <a:latin typeface="Arial Narrow" pitchFamily="34" charset="0"/>
            </a:endParaRPr>
          </a:p>
        </p:txBody>
      </p:sp>
      <p:pic>
        <p:nvPicPr>
          <p:cNvPr id="1028" name="Picture 4" descr="https://lh3.ggpht.com/kDDNVB-5pOihU0r27idOOxKGTKfZKqH-Yzg7xrN6UikFZdmT6O4dUEaSyXaWxS6vqEc=w300">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31" y="5683107"/>
            <a:ext cx="1048885" cy="10488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firmy.transparency.sk/img/firms2012/subjects/tipos.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273" y="5839747"/>
            <a:ext cx="1471207" cy="73560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itevent.sk/cloud/images/logo-min-financii.pn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15485" y="5826660"/>
            <a:ext cx="1924050" cy="666751"/>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D:\Users\00005089\Desktop\Prezentácie\logo_fs\Znak FS - malý.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1249" y="247917"/>
            <a:ext cx="1018574" cy="129975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C:\Users\wolf.DYNAMIC\Desktop\Moje Dokumenty\NBL\Bloček 1.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46698" y="-1"/>
            <a:ext cx="4688958" cy="2615609"/>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114455" y="136415"/>
            <a:ext cx="5605322" cy="1384042"/>
          </a:xfrm>
        </p:spPr>
        <p:txBody>
          <a:bodyPr/>
          <a:lstStyle/>
          <a:p>
            <a:pPr eaLnBrk="1" hangingPunct="1"/>
            <a:r>
              <a:rPr lang="sk-SK" sz="30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ERP</a:t>
            </a:r>
          </a:p>
        </p:txBody>
      </p:sp>
      <p:sp>
        <p:nvSpPr>
          <p:cNvPr id="9219" name="Content Placeholder 2"/>
          <p:cNvSpPr>
            <a:spLocks noGrp="1"/>
          </p:cNvSpPr>
          <p:nvPr>
            <p:ph idx="1"/>
          </p:nvPr>
        </p:nvSpPr>
        <p:spPr>
          <a:xfrm>
            <a:off x="85061" y="1352006"/>
            <a:ext cx="8867554" cy="5209954"/>
          </a:xfrm>
        </p:spPr>
        <p:txBody>
          <a:bodyPr/>
          <a:lstStyle/>
          <a:p>
            <a:pPr eaLnBrk="1" hangingPunct="1"/>
            <a:endParaRPr lang="sk-SK" sz="2300" dirty="0" smtClean="0">
              <a:latin typeface="Arial" panose="020B0604020202020204" pitchFamily="34" charset="0"/>
              <a:cs typeface="Arial" panose="020B0604020202020204" pitchFamily="34" charset="0"/>
            </a:endParaRPr>
          </a:p>
          <a:p>
            <a:pPr marL="0" indent="0" eaLnBrk="1" hangingPunct="1">
              <a:buNone/>
            </a:pPr>
            <a:r>
              <a:rPr lang="sk-SK" sz="2000" dirty="0" smtClean="0">
                <a:latin typeface="Arial Narrow" panose="020B0606020202030204" pitchFamily="34" charset="0"/>
                <a:cs typeface="Arial" panose="020B0604020202020204" pitchFamily="34" charset="0"/>
              </a:rPr>
              <a:t>     </a:t>
            </a:r>
            <a:r>
              <a:rPr lang="sk-SK" sz="2000" b="1" dirty="0" smtClean="0">
                <a:latin typeface="Arial Narrow" panose="020B0606020202030204" pitchFamily="34" charset="0"/>
                <a:cs typeface="Arial" panose="020B0604020202020204" pitchFamily="34" charset="0"/>
              </a:rPr>
              <a:t> </a:t>
            </a:r>
            <a:endParaRPr lang="sk-SK" sz="1600" dirty="0" smtClean="0">
              <a:latin typeface="Arial" panose="020B0604020202020204" pitchFamily="34" charset="0"/>
              <a:cs typeface="Arial" panose="020B0604020202020204" pitchFamily="34" charset="0"/>
            </a:endParaRP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10</a:t>
            </a:fld>
            <a:endParaRPr lang="en-US"/>
          </a:p>
        </p:txBody>
      </p:sp>
      <p:sp>
        <p:nvSpPr>
          <p:cNvPr id="3" name="Obdĺžnik 2"/>
          <p:cNvSpPr/>
          <p:nvPr/>
        </p:nvSpPr>
        <p:spPr>
          <a:xfrm>
            <a:off x="701937" y="1582341"/>
            <a:ext cx="8133719" cy="461665"/>
          </a:xfrm>
          <a:prstGeom prst="rect">
            <a:avLst/>
          </a:prstGeom>
        </p:spPr>
        <p:txBody>
          <a:bodyPr wrap="square">
            <a:spAutoFit/>
          </a:bodyPr>
          <a:lstStyle/>
          <a:p>
            <a:r>
              <a:rPr lang="sk-SK" sz="2400" dirty="0" smtClean="0">
                <a:latin typeface="Arial Narrow" panose="020B0606020202030204" pitchFamily="34" charset="0"/>
              </a:rPr>
              <a:t> </a:t>
            </a:r>
            <a:endParaRPr lang="sk-SK" sz="2400" dirty="0">
              <a:latin typeface="Arial Narrow" panose="020B0606020202030204" pitchFamily="34" charset="0"/>
            </a:endParaRPr>
          </a:p>
        </p:txBody>
      </p:sp>
      <p:sp>
        <p:nvSpPr>
          <p:cNvPr id="5" name="Obdĺžnik 4"/>
          <p:cNvSpPr/>
          <p:nvPr/>
        </p:nvSpPr>
        <p:spPr>
          <a:xfrm>
            <a:off x="289418" y="1520457"/>
            <a:ext cx="8397381" cy="3354765"/>
          </a:xfrm>
          <a:prstGeom prst="rect">
            <a:avLst/>
          </a:prstGeom>
        </p:spPr>
        <p:txBody>
          <a:bodyPr wrap="square">
            <a:spAutoFit/>
          </a:bodyPr>
          <a:lstStyle/>
          <a:p>
            <a:r>
              <a:rPr lang="sk-SK" sz="1400" b="1" dirty="0">
                <a:latin typeface="Arial Narrow" panose="020B0606020202030204" pitchFamily="34" charset="0"/>
              </a:rPr>
              <a:t>Spôsob fungovania </a:t>
            </a:r>
            <a:r>
              <a:rPr lang="sk-SK" sz="1400" b="1" dirty="0" smtClean="0">
                <a:latin typeface="Arial Narrow" panose="020B0606020202030204" pitchFamily="34" charset="0"/>
              </a:rPr>
              <a:t>ERP/FT:</a:t>
            </a:r>
            <a:endParaRPr lang="sk-SK" sz="1400" b="1" dirty="0">
              <a:latin typeface="Arial Narrow" panose="020B0606020202030204" pitchFamily="34" charset="0"/>
            </a:endParaRPr>
          </a:p>
          <a:p>
            <a:pPr marL="285750" indent="-285750" algn="just">
              <a:buFont typeface="Arial" panose="020B0604020202020204" pitchFamily="34" charset="0"/>
              <a:buChar char="•"/>
            </a:pPr>
            <a:r>
              <a:rPr lang="sk-SK" dirty="0" smtClean="0">
                <a:latin typeface="Arial Narrow" panose="020B0606020202030204" pitchFamily="34" charset="0"/>
              </a:rPr>
              <a:t>Každý </a:t>
            </a:r>
            <a:r>
              <a:rPr lang="sk-SK" dirty="0">
                <a:latin typeface="Arial Narrow" panose="020B0606020202030204" pitchFamily="34" charset="0"/>
              </a:rPr>
              <a:t>vydaný pokladničný doklad, vklad, denná uzávierka musia byť zaznamenávané do kontrolných </a:t>
            </a:r>
            <a:r>
              <a:rPr lang="sk-SK" dirty="0" smtClean="0">
                <a:latin typeface="Arial Narrow" panose="020B0606020202030204" pitchFamily="34" charset="0"/>
              </a:rPr>
              <a:t>záznamov. Kontrolný </a:t>
            </a:r>
            <a:r>
              <a:rPr lang="sk-SK" dirty="0">
                <a:latin typeface="Arial Narrow" panose="020B0606020202030204" pitchFamily="34" charset="0"/>
              </a:rPr>
              <a:t>záznam sa ukladá na </a:t>
            </a:r>
            <a:r>
              <a:rPr lang="sk-SK" dirty="0" smtClean="0">
                <a:latin typeface="Arial Narrow" panose="020B0606020202030204" pitchFamily="34" charset="0"/>
              </a:rPr>
              <a:t>určené </a:t>
            </a:r>
            <a:r>
              <a:rPr lang="sk-SK" dirty="0">
                <a:latin typeface="Arial Narrow" panose="020B0606020202030204" pitchFamily="34" charset="0"/>
              </a:rPr>
              <a:t>médium, najčastejšie na SD kartu nachádzajúcu sa priamo v ERP, resp. na disk </a:t>
            </a:r>
            <a:r>
              <a:rPr lang="sk-SK" dirty="0" smtClean="0">
                <a:latin typeface="Arial Narrow" panose="020B0606020202030204" pitchFamily="34" charset="0"/>
              </a:rPr>
              <a:t>počítač, alebo na </a:t>
            </a:r>
            <a:r>
              <a:rPr lang="sk-SK" dirty="0">
                <a:latin typeface="Arial Narrow" panose="020B0606020202030204" pitchFamily="34" charset="0"/>
              </a:rPr>
              <a:t>iný vzdialený </a:t>
            </a:r>
            <a:r>
              <a:rPr lang="sk-SK" dirty="0" smtClean="0">
                <a:latin typeface="Arial Narrow" panose="020B0606020202030204" pitchFamily="34" charset="0"/>
              </a:rPr>
              <a:t>server. </a:t>
            </a:r>
          </a:p>
          <a:p>
            <a:pPr marL="285750" indent="-285750">
              <a:buFont typeface="Arial" panose="020B0604020202020204" pitchFamily="34" charset="0"/>
              <a:buChar char="•"/>
            </a:pPr>
            <a:endParaRPr lang="sk-SK" dirty="0" smtClean="0">
              <a:latin typeface="Arial Narrow" panose="020B0606020202030204" pitchFamily="34" charset="0"/>
            </a:endParaRPr>
          </a:p>
          <a:p>
            <a:pPr marL="285750" indent="-285750" algn="just">
              <a:buFont typeface="Arial" panose="020B0604020202020204" pitchFamily="34" charset="0"/>
              <a:buChar char="•"/>
            </a:pPr>
            <a:r>
              <a:rPr lang="sk-SK" dirty="0" smtClean="0">
                <a:latin typeface="Arial Narrow" panose="020B0606020202030204" pitchFamily="34" charset="0"/>
              </a:rPr>
              <a:t>Kontrolný </a:t>
            </a:r>
            <a:r>
              <a:rPr lang="sk-SK" dirty="0">
                <a:latin typeface="Arial Narrow" panose="020B0606020202030204" pitchFamily="34" charset="0"/>
              </a:rPr>
              <a:t>záznam sa spravidla vytvára v prevádzkovej pamäti. Na konci dňa, po vykonaní dennej uzávierky sa kontrolný záznam preráta a vytvorí sa </a:t>
            </a:r>
            <a:r>
              <a:rPr lang="sk-SK" dirty="0" err="1">
                <a:latin typeface="Arial Narrow" panose="020B0606020202030204" pitchFamily="34" charset="0"/>
              </a:rPr>
              <a:t>hash</a:t>
            </a:r>
            <a:r>
              <a:rPr lang="sk-SK" dirty="0">
                <a:latin typeface="Arial Narrow" panose="020B0606020202030204" pitchFamily="34" charset="0"/>
              </a:rPr>
              <a:t> kód pre overenie, či nedošlo po vykonaní uzávierky ku zmene údajov. </a:t>
            </a:r>
            <a:endParaRPr lang="sk-SK" dirty="0" smtClean="0">
              <a:latin typeface="Arial Narrow" panose="020B0606020202030204" pitchFamily="34" charset="0"/>
            </a:endParaRPr>
          </a:p>
          <a:p>
            <a:pPr marL="285750" indent="-285750">
              <a:buFont typeface="Arial" panose="020B0604020202020204" pitchFamily="34" charset="0"/>
              <a:buChar char="•"/>
            </a:pPr>
            <a:endParaRPr lang="sk-SK" dirty="0">
              <a:latin typeface="Arial Narrow" panose="020B0606020202030204" pitchFamily="34" charset="0"/>
            </a:endParaRPr>
          </a:p>
          <a:p>
            <a:pPr marL="285750" indent="-285750" algn="just">
              <a:buFont typeface="Arial" panose="020B0604020202020204" pitchFamily="34" charset="0"/>
              <a:buChar char="•"/>
            </a:pPr>
            <a:r>
              <a:rPr lang="sk-SK" dirty="0">
                <a:latin typeface="Arial Narrow" panose="020B0606020202030204" pitchFamily="34" charset="0"/>
              </a:rPr>
              <a:t>Kontrola zo strany kontrolných orgánov sa zameriava na vykonávanie kontrolných nákupov </a:t>
            </a:r>
            <a:r>
              <a:rPr lang="sk-SK" dirty="0" smtClean="0">
                <a:latin typeface="Arial Narrow" panose="020B0606020202030204" pitchFamily="34" charset="0"/>
              </a:rPr>
              <a:t>    a </a:t>
            </a:r>
            <a:r>
              <a:rPr lang="sk-SK" dirty="0">
                <a:latin typeface="Arial Narrow" panose="020B0606020202030204" pitchFamily="34" charset="0"/>
              </a:rPr>
              <a:t>následnou kontrolou, či vydané pokladničné doklady sú evidované v kontrolných </a:t>
            </a:r>
            <a:r>
              <a:rPr lang="sk-SK" dirty="0" smtClean="0">
                <a:latin typeface="Arial Narrow" panose="020B0606020202030204" pitchFamily="34" charset="0"/>
              </a:rPr>
              <a:t>záznamoch.</a:t>
            </a:r>
          </a:p>
          <a:p>
            <a:pPr marL="285750" indent="-285750">
              <a:buFont typeface="Arial" panose="020B0604020202020204" pitchFamily="34" charset="0"/>
              <a:buChar char="•"/>
            </a:pPr>
            <a:endParaRPr lang="sk-SK" dirty="0" smtClean="0">
              <a:latin typeface="Arial Narrow" panose="020B0606020202030204" pitchFamily="34" charset="0"/>
            </a:endParaRPr>
          </a:p>
        </p:txBody>
      </p:sp>
    </p:spTree>
    <p:extLst>
      <p:ext uri="{BB962C8B-B14F-4D97-AF65-F5344CB8AC3E}">
        <p14:creationId xmlns:p14="http://schemas.microsoft.com/office/powerpoint/2010/main" val="10087834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114455" y="136415"/>
            <a:ext cx="5605322" cy="1384042"/>
          </a:xfrm>
        </p:spPr>
        <p:txBody>
          <a:bodyPr/>
          <a:lstStyle/>
          <a:p>
            <a:pPr eaLnBrk="1" hangingPunct="1"/>
            <a:r>
              <a:rPr lang="sk-SK" sz="30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ERP</a:t>
            </a:r>
          </a:p>
        </p:txBody>
      </p:sp>
      <p:sp>
        <p:nvSpPr>
          <p:cNvPr id="9219" name="Content Placeholder 2"/>
          <p:cNvSpPr>
            <a:spLocks noGrp="1"/>
          </p:cNvSpPr>
          <p:nvPr>
            <p:ph idx="1"/>
          </p:nvPr>
        </p:nvSpPr>
        <p:spPr>
          <a:xfrm>
            <a:off x="85061" y="1352006"/>
            <a:ext cx="8867554" cy="5209954"/>
          </a:xfrm>
        </p:spPr>
        <p:txBody>
          <a:bodyPr/>
          <a:lstStyle/>
          <a:p>
            <a:pPr marL="0" indent="0">
              <a:buNone/>
            </a:pPr>
            <a:endParaRPr lang="sk-SK" sz="2400" b="1" dirty="0" smtClean="0">
              <a:latin typeface="Arial Narrow" panose="020B0606020202030204" pitchFamily="34" charset="0"/>
              <a:cs typeface="Arial" panose="020B0604020202020204" pitchFamily="34" charset="0"/>
            </a:endParaRPr>
          </a:p>
          <a:p>
            <a:pPr marL="0" indent="0">
              <a:buNone/>
            </a:pPr>
            <a:r>
              <a:rPr lang="sk-SK" sz="2400" b="1" dirty="0" smtClean="0">
                <a:latin typeface="Arial Narrow" panose="020B0606020202030204" pitchFamily="34" charset="0"/>
                <a:cs typeface="Arial" panose="020B0604020202020204" pitchFamily="34" charset="0"/>
              </a:rPr>
              <a:t>Nedostatky súčasného systému sú najmä:</a:t>
            </a:r>
          </a:p>
          <a:p>
            <a:pPr algn="just">
              <a:buFont typeface="Arial" panose="020B0604020202020204" pitchFamily="34" charset="0"/>
              <a:buChar char="•"/>
            </a:pPr>
            <a:r>
              <a:rPr lang="sk-SK" sz="1800" dirty="0" smtClean="0">
                <a:latin typeface="Arial Narrow" panose="020B0606020202030204" pitchFamily="34" charset="0"/>
              </a:rPr>
              <a:t>nedostatočná certifikácia (overuje sa len splnenie podmienok podľa zákona o ERP a necertifikujú sa pokladničné </a:t>
            </a:r>
            <a:r>
              <a:rPr lang="sk-SK" sz="1800" dirty="0" err="1" smtClean="0">
                <a:latin typeface="Arial Narrow" panose="020B0606020202030204" pitchFamily="34" charset="0"/>
              </a:rPr>
              <a:t>softwary</a:t>
            </a:r>
            <a:r>
              <a:rPr lang="sk-SK" sz="1800" dirty="0" smtClean="0">
                <a:latin typeface="Arial Narrow" panose="020B0606020202030204" pitchFamily="34" charset="0"/>
              </a:rPr>
              <a:t>), </a:t>
            </a:r>
          </a:p>
          <a:p>
            <a:pPr algn="just">
              <a:buFont typeface="Arial" panose="020B0604020202020204" pitchFamily="34" charset="0"/>
              <a:buChar char="•"/>
            </a:pPr>
            <a:r>
              <a:rPr lang="sk-SK" sz="1800" dirty="0" smtClean="0">
                <a:latin typeface="Arial Narrow" panose="020B0606020202030204" pitchFamily="34" charset="0"/>
              </a:rPr>
              <a:t>existencia </a:t>
            </a:r>
            <a:r>
              <a:rPr lang="sk-SK" sz="1800" dirty="0">
                <a:latin typeface="Arial Narrow" panose="020B0606020202030204" pitchFamily="34" charset="0"/>
              </a:rPr>
              <a:t>výnimiek v zákone, ktoré umožňujú obchádzanie riadnej evidencie </a:t>
            </a:r>
            <a:r>
              <a:rPr lang="sk-SK" sz="1800" dirty="0" smtClean="0">
                <a:latin typeface="Arial Narrow" panose="020B0606020202030204" pitchFamily="34" charset="0"/>
              </a:rPr>
              <a:t>tržieb (napr. neplatný doklad ide mimo </a:t>
            </a:r>
            <a:r>
              <a:rPr lang="sk-SK" sz="1800" dirty="0" err="1" smtClean="0">
                <a:latin typeface="Arial Narrow" panose="020B0606020202030204" pitchFamily="34" charset="0"/>
              </a:rPr>
              <a:t>fiskálnej</a:t>
            </a:r>
            <a:r>
              <a:rPr lang="sk-SK" sz="1800" dirty="0" smtClean="0">
                <a:latin typeface="Arial Narrow" panose="020B0606020202030204" pitchFamily="34" charset="0"/>
              </a:rPr>
              <a:t> pamäte),</a:t>
            </a:r>
            <a:endParaRPr lang="sk-SK" sz="1800" dirty="0">
              <a:latin typeface="Arial Narrow" panose="020B0606020202030204" pitchFamily="34" charset="0"/>
            </a:endParaRPr>
          </a:p>
          <a:p>
            <a:pPr algn="just"/>
            <a:r>
              <a:rPr lang="sk-SK" sz="1800" dirty="0" smtClean="0">
                <a:latin typeface="Arial Narrow" panose="020B0606020202030204" pitchFamily="34" charset="0"/>
              </a:rPr>
              <a:t>nedostatočná </a:t>
            </a:r>
            <a:r>
              <a:rPr lang="sk-SK" sz="1800" dirty="0">
                <a:latin typeface="Arial Narrow" panose="020B0606020202030204" pitchFamily="34" charset="0"/>
              </a:rPr>
              <a:t>ochrana vytváraných </a:t>
            </a:r>
            <a:r>
              <a:rPr lang="sk-SK" sz="1800" dirty="0" smtClean="0">
                <a:latin typeface="Arial Narrow" panose="020B0606020202030204" pitchFamily="34" charset="0"/>
              </a:rPr>
              <a:t>údajov (napr. časté zmeny </a:t>
            </a:r>
            <a:r>
              <a:rPr lang="sk-SK" sz="1800" dirty="0" err="1" smtClean="0">
                <a:latin typeface="Arial Narrow" panose="020B0606020202030204" pitchFamily="34" charset="0"/>
              </a:rPr>
              <a:t>fiskálnych</a:t>
            </a:r>
            <a:r>
              <a:rPr lang="sk-SK" sz="1800" dirty="0" smtClean="0">
                <a:latin typeface="Arial Narrow" panose="020B0606020202030204" pitchFamily="34" charset="0"/>
              </a:rPr>
              <a:t> pamätí, vedome vymazávanie záznamov, používanie pamätí, ktoré pri poklese napätia strácajú obsah ...),</a:t>
            </a:r>
            <a:endParaRPr lang="sk-SK" sz="1800" dirty="0">
              <a:latin typeface="Arial Narrow" panose="020B0606020202030204" pitchFamily="34" charset="0"/>
            </a:endParaRPr>
          </a:p>
          <a:p>
            <a:pPr algn="just"/>
            <a:r>
              <a:rPr lang="sk-SK" sz="1800" dirty="0" smtClean="0">
                <a:latin typeface="Arial Narrow" panose="020B0606020202030204" pitchFamily="34" charset="0"/>
              </a:rPr>
              <a:t>nedostatočné </a:t>
            </a:r>
            <a:r>
              <a:rPr lang="sk-SK" sz="1800" dirty="0">
                <a:latin typeface="Arial Narrow" panose="020B0606020202030204" pitchFamily="34" charset="0"/>
              </a:rPr>
              <a:t>definície procesu vytvárania </a:t>
            </a:r>
            <a:r>
              <a:rPr lang="sk-SK" sz="1800" dirty="0" smtClean="0">
                <a:latin typeface="Arial Narrow" panose="020B0606020202030204" pitchFamily="34" charset="0"/>
              </a:rPr>
              <a:t>kontrolných </a:t>
            </a:r>
            <a:r>
              <a:rPr lang="sk-SK" sz="1800" dirty="0">
                <a:latin typeface="Arial Narrow" panose="020B0606020202030204" pitchFamily="34" charset="0"/>
              </a:rPr>
              <a:t>údajov </a:t>
            </a:r>
            <a:r>
              <a:rPr lang="sk-SK" sz="1800" dirty="0" smtClean="0">
                <a:latin typeface="Arial Narrow" panose="020B0606020202030204" pitchFamily="34" charset="0"/>
              </a:rPr>
              <a:t>(každá </a:t>
            </a:r>
            <a:r>
              <a:rPr lang="sk-SK" sz="1800" dirty="0">
                <a:latin typeface="Arial Narrow" panose="020B0606020202030204" pitchFamily="34" charset="0"/>
              </a:rPr>
              <a:t>EPR vytvára kontrolný záznam inak, v inom tvare, formáte, rozsahu, štruktúre a pod</a:t>
            </a:r>
            <a:r>
              <a:rPr lang="sk-SK" sz="1800" dirty="0" smtClean="0">
                <a:latin typeface="Arial Narrow" panose="020B0606020202030204" pitchFamily="34" charset="0"/>
              </a:rPr>
              <a:t>.),</a:t>
            </a:r>
            <a:endParaRPr lang="sk-SK" sz="1800" dirty="0">
              <a:latin typeface="Arial Narrow" panose="020B0606020202030204" pitchFamily="34" charset="0"/>
            </a:endParaRPr>
          </a:p>
          <a:p>
            <a:pPr algn="just"/>
            <a:r>
              <a:rPr lang="sk-SK" sz="1800" dirty="0" smtClean="0">
                <a:latin typeface="Arial Narrow" panose="020B0606020202030204" pitchFamily="34" charset="0"/>
              </a:rPr>
              <a:t>používanie </a:t>
            </a:r>
            <a:r>
              <a:rPr lang="sk-SK" sz="1800" dirty="0">
                <a:latin typeface="Arial Narrow" panose="020B0606020202030204" pitchFamily="34" charset="0"/>
              </a:rPr>
              <a:t>ERP so systémom založenom na komunikácii server - klient </a:t>
            </a:r>
            <a:r>
              <a:rPr lang="sk-SK" sz="1800" dirty="0" smtClean="0">
                <a:latin typeface="Arial Narrow" panose="020B0606020202030204" pitchFamily="34" charset="0"/>
              </a:rPr>
              <a:t>(tu </a:t>
            </a:r>
            <a:r>
              <a:rPr lang="sk-SK" sz="1800" dirty="0">
                <a:latin typeface="Arial Narrow" panose="020B0606020202030204" pitchFamily="34" charset="0"/>
              </a:rPr>
              <a:t>nie je možné získanie údajov z obslužného softvéru, lebo tento funguje na vzdialenom </a:t>
            </a:r>
            <a:r>
              <a:rPr lang="sk-SK" sz="1800" dirty="0" smtClean="0">
                <a:latin typeface="Arial Narrow" panose="020B0606020202030204" pitchFamily="34" charset="0"/>
              </a:rPr>
              <a:t>servery),</a:t>
            </a:r>
            <a:endParaRPr lang="sk-SK" sz="1800" dirty="0">
              <a:latin typeface="Arial Narrow" panose="020B0606020202030204" pitchFamily="34" charset="0"/>
            </a:endParaRPr>
          </a:p>
          <a:p>
            <a:pPr algn="just"/>
            <a:r>
              <a:rPr lang="sk-SK" sz="1800" dirty="0" smtClean="0">
                <a:latin typeface="Arial Narrow" panose="020B0606020202030204" pitchFamily="34" charset="0"/>
              </a:rPr>
              <a:t>zložitý </a:t>
            </a:r>
            <a:r>
              <a:rPr lang="sk-SK" sz="1800" dirty="0">
                <a:latin typeface="Arial Narrow" panose="020B0606020202030204" pitchFamily="34" charset="0"/>
              </a:rPr>
              <a:t>proces kontroly </a:t>
            </a:r>
            <a:r>
              <a:rPr lang="sk-SK" sz="1800" dirty="0" smtClean="0">
                <a:latin typeface="Arial Narrow" panose="020B0606020202030204" pitchFamily="34" charset="0"/>
              </a:rPr>
              <a:t>(</a:t>
            </a:r>
            <a:r>
              <a:rPr lang="sk-SK" sz="1800" dirty="0">
                <a:latin typeface="Arial Narrow" panose="020B0606020202030204" pitchFamily="34" charset="0"/>
                <a:cs typeface="Arial" panose="020B0604020202020204" pitchFamily="34" charset="0"/>
              </a:rPr>
              <a:t>29 rôznych typov </a:t>
            </a:r>
            <a:r>
              <a:rPr lang="sk-SK" sz="1800" dirty="0" smtClean="0">
                <a:latin typeface="Arial Narrow" panose="020B0606020202030204" pitchFamily="34" charset="0"/>
                <a:cs typeface="Arial" panose="020B0604020202020204" pitchFamily="34" charset="0"/>
              </a:rPr>
              <a:t>ERP a 31 typov </a:t>
            </a:r>
            <a:r>
              <a:rPr lang="sk-SK" sz="1800" dirty="0" err="1" smtClean="0">
                <a:latin typeface="Arial Narrow" panose="020B0606020202030204" pitchFamily="34" charset="0"/>
                <a:cs typeface="Arial" panose="020B0604020202020204" pitchFamily="34" charset="0"/>
              </a:rPr>
              <a:t>fiskálnych</a:t>
            </a:r>
            <a:r>
              <a:rPr lang="sk-SK" sz="1800" dirty="0" smtClean="0">
                <a:latin typeface="Arial Narrow" panose="020B0606020202030204" pitchFamily="34" charset="0"/>
                <a:cs typeface="Arial" panose="020B0604020202020204" pitchFamily="34" charset="0"/>
              </a:rPr>
              <a:t> tlačiarní, </a:t>
            </a:r>
            <a:r>
              <a:rPr lang="sk-SK" sz="1800" dirty="0" smtClean="0">
                <a:latin typeface="Arial Narrow" panose="020B0606020202030204" pitchFamily="34" charset="0"/>
              </a:rPr>
              <a:t>rôzne </a:t>
            </a:r>
            <a:r>
              <a:rPr lang="sk-SK" sz="1800" dirty="0">
                <a:latin typeface="Arial Narrow" panose="020B0606020202030204" pitchFamily="34" charset="0"/>
              </a:rPr>
              <a:t>spôsoby </a:t>
            </a:r>
            <a:r>
              <a:rPr lang="sk-SK" sz="1800" dirty="0" smtClean="0">
                <a:latin typeface="Arial Narrow" panose="020B0606020202030204" pitchFamily="34" charset="0"/>
              </a:rPr>
              <a:t>kontroly).</a:t>
            </a:r>
            <a:endParaRPr lang="sk-SK" sz="1800" dirty="0">
              <a:latin typeface="Arial Narrow" panose="020B0606020202030204" pitchFamily="34" charset="0"/>
            </a:endParaRPr>
          </a:p>
          <a:p>
            <a:pPr marL="0" indent="0" eaLnBrk="1" hangingPunct="1">
              <a:buNone/>
            </a:pPr>
            <a:endParaRPr lang="sk-SK" sz="1400" dirty="0" smtClean="0">
              <a:latin typeface="Arial Narrow" panose="020B0606020202030204" pitchFamily="34" charset="0"/>
              <a:cs typeface="Arial" panose="020B0604020202020204" pitchFamily="34" charset="0"/>
            </a:endParaRP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11</a:t>
            </a:fld>
            <a:endParaRPr lang="en-US"/>
          </a:p>
        </p:txBody>
      </p:sp>
      <p:sp>
        <p:nvSpPr>
          <p:cNvPr id="3" name="Obdĺžnik 2"/>
          <p:cNvSpPr/>
          <p:nvPr/>
        </p:nvSpPr>
        <p:spPr>
          <a:xfrm>
            <a:off x="701937" y="1582341"/>
            <a:ext cx="8133719" cy="461665"/>
          </a:xfrm>
          <a:prstGeom prst="rect">
            <a:avLst/>
          </a:prstGeom>
        </p:spPr>
        <p:txBody>
          <a:bodyPr wrap="square">
            <a:spAutoFit/>
          </a:bodyPr>
          <a:lstStyle/>
          <a:p>
            <a:r>
              <a:rPr lang="sk-SK" sz="2400" dirty="0" smtClean="0">
                <a:latin typeface="Arial Narrow" panose="020B0606020202030204" pitchFamily="34" charset="0"/>
              </a:rPr>
              <a:t> </a:t>
            </a:r>
            <a:endParaRPr lang="sk-SK" sz="2400" dirty="0">
              <a:latin typeface="Arial Narrow" panose="020B0606020202030204" pitchFamily="34" charset="0"/>
            </a:endParaRPr>
          </a:p>
        </p:txBody>
      </p:sp>
    </p:spTree>
    <p:extLst>
      <p:ext uri="{BB962C8B-B14F-4D97-AF65-F5344CB8AC3E}">
        <p14:creationId xmlns:p14="http://schemas.microsoft.com/office/powerpoint/2010/main" val="37133804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3000" b="1" dirty="0" smtClean="0">
                <a:solidFill>
                  <a:srgbClr val="FF0000"/>
                </a:solidFill>
                <a:latin typeface="Arial" panose="020B0604020202020204" pitchFamily="34" charset="0"/>
                <a:cs typeface="Arial" panose="020B0604020202020204" pitchFamily="34" charset="0"/>
              </a:rPr>
              <a:t>Legislatívna úprava ERP </a:t>
            </a:r>
            <a:endParaRPr lang="sk-SK" sz="3000" b="1" dirty="0">
              <a:solidFill>
                <a:srgbClr val="FF0000"/>
              </a:solidFill>
              <a:latin typeface="Arial" panose="020B0604020202020204" pitchFamily="34" charset="0"/>
              <a:cs typeface="Arial" panose="020B0604020202020204" pitchFamily="34" charset="0"/>
            </a:endParaRPr>
          </a:p>
        </p:txBody>
      </p:sp>
      <p:sp>
        <p:nvSpPr>
          <p:cNvPr id="3" name="Zástupný symbol obsahu 2"/>
          <p:cNvSpPr>
            <a:spLocks noGrp="1"/>
          </p:cNvSpPr>
          <p:nvPr>
            <p:ph idx="1"/>
          </p:nvPr>
        </p:nvSpPr>
        <p:spPr/>
        <p:txBody>
          <a:bodyPr/>
          <a:lstStyle/>
          <a:p>
            <a:pPr algn="just">
              <a:buClr>
                <a:srgbClr val="C00000"/>
              </a:buClr>
              <a:buFont typeface="Arial" panose="020B0604020202020204" pitchFamily="34" charset="0"/>
              <a:buChar char="•"/>
            </a:pPr>
            <a:r>
              <a:rPr lang="sk-SK" sz="2400" b="1" dirty="0" smtClean="0">
                <a:latin typeface="Arial Narrow" panose="020B0606020202030204" pitchFamily="34" charset="0"/>
              </a:rPr>
              <a:t>Návrhy na zmenu zákona o ERP s účinnosťou od 01.01.2015 a 01.04.2015</a:t>
            </a:r>
          </a:p>
          <a:p>
            <a:pPr algn="just">
              <a:buClr>
                <a:srgbClr val="C00000"/>
              </a:buClr>
              <a:buFont typeface="Arial" panose="020B0604020202020204" pitchFamily="34" charset="0"/>
              <a:buChar char="•"/>
            </a:pPr>
            <a:endParaRPr lang="sk-SK" sz="2400" b="1" dirty="0" smtClean="0">
              <a:latin typeface="Arial Narrow" panose="020B0606020202030204" pitchFamily="34" charset="0"/>
            </a:endParaRPr>
          </a:p>
          <a:p>
            <a:pPr algn="just">
              <a:buClr>
                <a:srgbClr val="C00000"/>
              </a:buClr>
              <a:buFontTx/>
              <a:buChar char="-"/>
            </a:pPr>
            <a:r>
              <a:rPr lang="sk-SK" sz="2400" dirty="0" smtClean="0">
                <a:latin typeface="Arial Narrow" panose="020B0606020202030204" pitchFamily="34" charset="0"/>
              </a:rPr>
              <a:t>Zavedenie virtuálnej registračnej pokladnice</a:t>
            </a:r>
          </a:p>
          <a:p>
            <a:pPr algn="just">
              <a:buClr>
                <a:srgbClr val="C00000"/>
              </a:buClr>
              <a:buFontTx/>
              <a:buChar char="-"/>
            </a:pPr>
            <a:endParaRPr lang="sk-SK" sz="2400" dirty="0" smtClean="0">
              <a:latin typeface="Arial Narrow" panose="020B0606020202030204" pitchFamily="34" charset="0"/>
            </a:endParaRPr>
          </a:p>
          <a:p>
            <a:pPr algn="just">
              <a:buClr>
                <a:srgbClr val="C00000"/>
              </a:buClr>
              <a:buFontTx/>
              <a:buChar char="-"/>
            </a:pPr>
            <a:r>
              <a:rPr lang="sk-SK" sz="2400" dirty="0" smtClean="0">
                <a:latin typeface="Arial Narrow" panose="020B0606020202030204" pitchFamily="34" charset="0"/>
              </a:rPr>
              <a:t>Certifikácia v podmienkach FR SR</a:t>
            </a:r>
          </a:p>
          <a:p>
            <a:pPr marL="0" indent="0" algn="just">
              <a:buClr>
                <a:srgbClr val="C00000"/>
              </a:buClr>
              <a:buNone/>
            </a:pPr>
            <a:endParaRPr lang="sk-SK" sz="2400" dirty="0" smtClean="0">
              <a:latin typeface="Arial Narrow" panose="020B0606020202030204" pitchFamily="34" charset="0"/>
            </a:endParaRPr>
          </a:p>
          <a:p>
            <a:pPr algn="just">
              <a:buClr>
                <a:srgbClr val="C00000"/>
              </a:buClr>
              <a:buFontTx/>
              <a:buChar char="-"/>
            </a:pPr>
            <a:r>
              <a:rPr lang="sk-SK" sz="2400" dirty="0" smtClean="0">
                <a:latin typeface="Arial Narrow" panose="020B0606020202030204" pitchFamily="34" charset="0"/>
              </a:rPr>
              <a:t>Príprava na on-line komunikáciu ERP s FR SR </a:t>
            </a:r>
            <a:endParaRPr lang="sk-SK" sz="2400" dirty="0">
              <a:latin typeface="Arial Narrow" panose="020B0606020202030204" pitchFamily="34" charset="0"/>
            </a:endParaRP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5" name="Zástupný symbol čísla snímky 4"/>
          <p:cNvSpPr>
            <a:spLocks noGrp="1"/>
          </p:cNvSpPr>
          <p:nvPr>
            <p:ph type="sldNum" sz="quarter" idx="12"/>
          </p:nvPr>
        </p:nvSpPr>
        <p:spPr/>
        <p:txBody>
          <a:bodyPr/>
          <a:lstStyle/>
          <a:p>
            <a:pPr>
              <a:defRPr/>
            </a:pPr>
            <a:fld id="{6643451E-05D5-4DFF-937B-47BD94BFB246}" type="slidenum">
              <a:rPr lang="en-US" smtClean="0"/>
              <a:pPr>
                <a:defRPr/>
              </a:pPr>
              <a:t>12</a:t>
            </a:fld>
            <a:endParaRPr lang="en-US"/>
          </a:p>
        </p:txBody>
      </p:sp>
    </p:spTree>
    <p:extLst>
      <p:ext uri="{BB962C8B-B14F-4D97-AF65-F5344CB8AC3E}">
        <p14:creationId xmlns:p14="http://schemas.microsoft.com/office/powerpoint/2010/main" val="34386625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114455" y="136415"/>
            <a:ext cx="5605322" cy="1384042"/>
          </a:xfrm>
        </p:spPr>
        <p:txBody>
          <a:bodyPr/>
          <a:lstStyle/>
          <a:p>
            <a:pPr eaLnBrk="1" hangingPunct="1"/>
            <a:r>
              <a:rPr lang="sk-SK" sz="30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Projekt virtuálna RP </a:t>
            </a:r>
          </a:p>
        </p:txBody>
      </p:sp>
      <p:sp>
        <p:nvSpPr>
          <p:cNvPr id="9219" name="Content Placeholder 2"/>
          <p:cNvSpPr>
            <a:spLocks noGrp="1"/>
          </p:cNvSpPr>
          <p:nvPr>
            <p:ph idx="1"/>
          </p:nvPr>
        </p:nvSpPr>
        <p:spPr>
          <a:xfrm>
            <a:off x="85061" y="1352006"/>
            <a:ext cx="8867554" cy="5209954"/>
          </a:xfrm>
        </p:spPr>
        <p:txBody>
          <a:bodyPr/>
          <a:lstStyle/>
          <a:p>
            <a:pPr eaLnBrk="1" hangingPunct="1"/>
            <a:endParaRPr lang="sk-SK" sz="2300" dirty="0" smtClean="0">
              <a:latin typeface="Arial" panose="020B0604020202020204" pitchFamily="34" charset="0"/>
              <a:cs typeface="Arial" panose="020B0604020202020204" pitchFamily="34" charset="0"/>
            </a:endParaRPr>
          </a:p>
          <a:p>
            <a:pPr marL="0" indent="0" eaLnBrk="1" hangingPunct="1">
              <a:buNone/>
            </a:pPr>
            <a:r>
              <a:rPr lang="sk-SK" sz="2000" dirty="0" smtClean="0">
                <a:latin typeface="Arial Narrow" panose="020B0606020202030204" pitchFamily="34" charset="0"/>
                <a:cs typeface="Arial" panose="020B0604020202020204" pitchFamily="34" charset="0"/>
              </a:rPr>
              <a:t>     </a:t>
            </a:r>
            <a:r>
              <a:rPr lang="sk-SK" sz="2000" b="1" dirty="0" smtClean="0">
                <a:latin typeface="Arial Narrow" panose="020B0606020202030204" pitchFamily="34" charset="0"/>
                <a:cs typeface="Arial" panose="020B0604020202020204" pitchFamily="34" charset="0"/>
              </a:rPr>
              <a:t> </a:t>
            </a:r>
            <a:endParaRPr lang="sk-SK" sz="1600" dirty="0" smtClean="0">
              <a:latin typeface="Arial" panose="020B0604020202020204" pitchFamily="34" charset="0"/>
              <a:cs typeface="Arial" panose="020B0604020202020204" pitchFamily="34" charset="0"/>
            </a:endParaRP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13</a:t>
            </a:fld>
            <a:endParaRPr lang="en-US"/>
          </a:p>
        </p:txBody>
      </p:sp>
      <p:sp>
        <p:nvSpPr>
          <p:cNvPr id="3" name="Obdĺžnik 2"/>
          <p:cNvSpPr/>
          <p:nvPr/>
        </p:nvSpPr>
        <p:spPr>
          <a:xfrm>
            <a:off x="701937" y="1582341"/>
            <a:ext cx="8133719" cy="3785652"/>
          </a:xfrm>
          <a:prstGeom prst="rect">
            <a:avLst/>
          </a:prstGeom>
        </p:spPr>
        <p:txBody>
          <a:bodyPr wrap="square">
            <a:spAutoFit/>
          </a:bodyPr>
          <a:lstStyle/>
          <a:p>
            <a:r>
              <a:rPr lang="sk-SK" sz="2400" b="1" dirty="0">
                <a:latin typeface="Arial Narrow" panose="020B0606020202030204" pitchFamily="34" charset="0"/>
              </a:rPr>
              <a:t>Zmyslom projektu „virtuálna registračná pokladnica“ je</a:t>
            </a:r>
            <a:r>
              <a:rPr lang="sk-SK" sz="2400" b="1" dirty="0" smtClean="0">
                <a:latin typeface="Arial Narrow" panose="020B0606020202030204" pitchFamily="34" charset="0"/>
              </a:rPr>
              <a:t>:</a:t>
            </a:r>
          </a:p>
          <a:p>
            <a:endParaRPr lang="sk-SK" sz="2400" b="1" dirty="0">
              <a:latin typeface="Arial Narrow" panose="020B0606020202030204" pitchFamily="34" charset="0"/>
            </a:endParaRPr>
          </a:p>
          <a:p>
            <a:pPr marL="342900" indent="-342900" algn="just">
              <a:buFontTx/>
              <a:buChar char="-"/>
            </a:pPr>
            <a:r>
              <a:rPr lang="sk-SK" sz="2400" dirty="0" smtClean="0">
                <a:latin typeface="Arial Narrow" panose="020B0606020202030204" pitchFamily="34" charset="0"/>
              </a:rPr>
              <a:t>umožniť </a:t>
            </a:r>
            <a:r>
              <a:rPr lang="sk-SK" sz="2400" dirty="0">
                <a:latin typeface="Arial Narrow" panose="020B0606020202030204" pitchFamily="34" charset="0"/>
              </a:rPr>
              <a:t>podnikateľskej verejnosti, v súvislosti s dodržiavaním podmienok na používanie elektronickej registračnej pokladnice na evidenciu tržieb podľa zákona </a:t>
            </a:r>
            <a:r>
              <a:rPr lang="sk-SK" sz="2400" dirty="0" smtClean="0">
                <a:latin typeface="Arial Narrow" panose="020B0606020202030204" pitchFamily="34" charset="0"/>
              </a:rPr>
              <a:t>o ERP, </a:t>
            </a:r>
            <a:r>
              <a:rPr lang="sk-SK" sz="2400" dirty="0">
                <a:latin typeface="Arial Narrow" panose="020B0606020202030204" pitchFamily="34" charset="0"/>
              </a:rPr>
              <a:t>využívať na evidenciu tržieb virtuálnu registračnú pokladnicu zriadenú v prostredí finančného riaditeľstva, </a:t>
            </a:r>
            <a:r>
              <a:rPr lang="sk-SK" sz="2400" dirty="0" smtClean="0">
                <a:latin typeface="Arial Narrow" panose="020B0606020202030204" pitchFamily="34" charset="0"/>
              </a:rPr>
              <a:t>zverejnenú </a:t>
            </a:r>
            <a:r>
              <a:rPr lang="sk-SK" sz="2400" dirty="0">
                <a:latin typeface="Arial Narrow" panose="020B0606020202030204" pitchFamily="34" charset="0"/>
              </a:rPr>
              <a:t>na internetovej stránke finančného riaditeľstva a </a:t>
            </a:r>
            <a:r>
              <a:rPr lang="sk-SK" sz="2400" dirty="0" smtClean="0">
                <a:latin typeface="Arial Narrow" panose="020B0606020202030204" pitchFamily="34" charset="0"/>
              </a:rPr>
              <a:t>zároveň</a:t>
            </a:r>
          </a:p>
          <a:p>
            <a:pPr marL="342900" indent="-342900">
              <a:buFontTx/>
              <a:buChar char="-"/>
            </a:pPr>
            <a:endParaRPr lang="sk-SK" sz="2400" dirty="0">
              <a:latin typeface="Arial Narrow" panose="020B0606020202030204" pitchFamily="34" charset="0"/>
            </a:endParaRPr>
          </a:p>
          <a:p>
            <a:r>
              <a:rPr lang="sk-SK" sz="2400" dirty="0">
                <a:latin typeface="Arial Narrow" panose="020B0606020202030204" pitchFamily="34" charset="0"/>
              </a:rPr>
              <a:t>- </a:t>
            </a:r>
            <a:r>
              <a:rPr lang="sk-SK" sz="2400" dirty="0" smtClean="0">
                <a:latin typeface="Arial Narrow" panose="020B0606020202030204" pitchFamily="34" charset="0"/>
              </a:rPr>
              <a:t>   minimalizovať </a:t>
            </a:r>
            <a:r>
              <a:rPr lang="sk-SK" sz="2400" dirty="0">
                <a:latin typeface="Arial Narrow" panose="020B0606020202030204" pitchFamily="34" charset="0"/>
              </a:rPr>
              <a:t>náklady podnikateľa v súvislosti s evidenciou tržieb. </a:t>
            </a:r>
          </a:p>
        </p:txBody>
      </p:sp>
    </p:spTree>
    <p:extLst>
      <p:ext uri="{BB962C8B-B14F-4D97-AF65-F5344CB8AC3E}">
        <p14:creationId xmlns:p14="http://schemas.microsoft.com/office/powerpoint/2010/main" val="27769721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114455" y="136415"/>
            <a:ext cx="5605322" cy="1384042"/>
          </a:xfrm>
        </p:spPr>
        <p:txBody>
          <a:bodyPr/>
          <a:lstStyle/>
          <a:p>
            <a:pPr eaLnBrk="1" hangingPunct="1"/>
            <a:r>
              <a:rPr lang="sk-SK" sz="30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Projekt virtuálna RP </a:t>
            </a:r>
          </a:p>
        </p:txBody>
      </p:sp>
      <p:sp>
        <p:nvSpPr>
          <p:cNvPr id="9219" name="Content Placeholder 2"/>
          <p:cNvSpPr>
            <a:spLocks noGrp="1"/>
          </p:cNvSpPr>
          <p:nvPr>
            <p:ph idx="1"/>
          </p:nvPr>
        </p:nvSpPr>
        <p:spPr>
          <a:xfrm>
            <a:off x="85061" y="1352006"/>
            <a:ext cx="8867554" cy="5209954"/>
          </a:xfrm>
        </p:spPr>
        <p:txBody>
          <a:bodyPr/>
          <a:lstStyle/>
          <a:p>
            <a:pPr eaLnBrk="1" hangingPunct="1"/>
            <a:endParaRPr lang="sk-SK" sz="2300" dirty="0" smtClean="0">
              <a:latin typeface="Arial" panose="020B0604020202020204" pitchFamily="34" charset="0"/>
              <a:cs typeface="Arial" panose="020B0604020202020204" pitchFamily="34" charset="0"/>
            </a:endParaRPr>
          </a:p>
          <a:p>
            <a:pPr marL="0" indent="0" eaLnBrk="1" hangingPunct="1">
              <a:buNone/>
            </a:pPr>
            <a:endParaRPr lang="sk-SK" sz="1600" dirty="0" smtClean="0">
              <a:latin typeface="Arial" panose="020B0604020202020204" pitchFamily="34" charset="0"/>
              <a:cs typeface="Arial" panose="020B0604020202020204" pitchFamily="34" charset="0"/>
            </a:endParaRP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14</a:t>
            </a:fld>
            <a:endParaRPr lang="en-US"/>
          </a:p>
        </p:txBody>
      </p:sp>
      <p:sp>
        <p:nvSpPr>
          <p:cNvPr id="3" name="Obdĺžnik 2"/>
          <p:cNvSpPr/>
          <p:nvPr/>
        </p:nvSpPr>
        <p:spPr>
          <a:xfrm>
            <a:off x="350874" y="1520457"/>
            <a:ext cx="8335926" cy="5262979"/>
          </a:xfrm>
          <a:prstGeom prst="rect">
            <a:avLst/>
          </a:prstGeom>
        </p:spPr>
        <p:txBody>
          <a:bodyPr wrap="square">
            <a:spAutoFit/>
          </a:bodyPr>
          <a:lstStyle/>
          <a:p>
            <a:pPr marL="342900" indent="-342900" algn="just">
              <a:buFont typeface="Arial" panose="020B0604020202020204" pitchFamily="34" charset="0"/>
              <a:buChar char="•"/>
            </a:pPr>
            <a:r>
              <a:rPr lang="sk-SK" sz="2400" dirty="0" smtClean="0">
                <a:latin typeface="Arial Narrow" panose="020B0606020202030204" pitchFamily="34" charset="0"/>
              </a:rPr>
              <a:t>Registrácia </a:t>
            </a:r>
            <a:r>
              <a:rPr lang="sk-SK" sz="2400" dirty="0">
                <a:latin typeface="Arial Narrow" panose="020B0606020202030204" pitchFamily="34" charset="0"/>
              </a:rPr>
              <a:t>podnikateľa nepodlieha správnemu poplatku, podnikateľ neplatí servisné poplatky a neznáša ani náklady na obstaranie elektronickej registračnej pokladnice</a:t>
            </a:r>
            <a:r>
              <a:rPr lang="sk-SK" sz="2400" dirty="0" smtClean="0">
                <a:latin typeface="Arial Narrow" panose="020B0606020202030204" pitchFamily="34" charset="0"/>
              </a:rPr>
              <a:t>.</a:t>
            </a:r>
            <a:endParaRPr lang="sk-SK" sz="2400" dirty="0">
              <a:latin typeface="Arial Narrow" panose="020B0606020202030204" pitchFamily="34" charset="0"/>
            </a:endParaRPr>
          </a:p>
          <a:p>
            <a:pPr marL="342900" indent="-342900" algn="just">
              <a:buFont typeface="Arial" panose="020B0604020202020204" pitchFamily="34" charset="0"/>
              <a:buChar char="•"/>
            </a:pPr>
            <a:r>
              <a:rPr lang="sk-SK" sz="2400" dirty="0">
                <a:latin typeface="Arial Narrow" panose="020B0606020202030204" pitchFamily="34" charset="0"/>
              </a:rPr>
              <a:t>Pre podnikateľov využívajúcich virtuálnu registračnú pokladnicu platia v zásade rovnaké podmienky, ako pre podnikateľov, ktorí používajú elektronickú registračnú pokladnicu. </a:t>
            </a:r>
          </a:p>
          <a:p>
            <a:pPr marL="342900" indent="-342900" algn="just">
              <a:buFont typeface="Arial" panose="020B0604020202020204" pitchFamily="34" charset="0"/>
              <a:buChar char="•"/>
            </a:pPr>
            <a:r>
              <a:rPr lang="sk-SK" sz="2400" dirty="0">
                <a:latin typeface="Arial Narrow" panose="020B0606020202030204" pitchFamily="34" charset="0"/>
              </a:rPr>
              <a:t>Na jednom predajnom mieste môže byť vytvorená len jedna virtuálna registračná </a:t>
            </a:r>
            <a:r>
              <a:rPr lang="sk-SK" sz="2400" dirty="0" smtClean="0">
                <a:latin typeface="Arial Narrow" panose="020B0606020202030204" pitchFamily="34" charset="0"/>
              </a:rPr>
              <a:t>pokladnica</a:t>
            </a:r>
          </a:p>
          <a:p>
            <a:pPr marL="342900" indent="-342900" algn="just">
              <a:buFont typeface="Arial" panose="020B0604020202020204" pitchFamily="34" charset="0"/>
              <a:buChar char="•"/>
            </a:pPr>
            <a:r>
              <a:rPr lang="sk-SK" sz="2400" dirty="0">
                <a:latin typeface="Arial Narrow" panose="020B0606020202030204" pitchFamily="34" charset="0"/>
              </a:rPr>
              <a:t>Podnikateľ sa môže rozhodnúť používať virtuálnu registračnú pokladnicu pri predaji tovaru a v súvislosti s poskytovaním služieb, ktoré sú uvedené v prílohe č. 1 k zákonu o ERP, avšak len v tom prípade, ak počet vydaných pokladničných dokladov v jednom kalendárnom mesiaci nie je viac ako 1 000. </a:t>
            </a:r>
          </a:p>
          <a:p>
            <a:pPr marL="342900" indent="-342900" algn="just">
              <a:buFont typeface="Arial" panose="020B0604020202020204" pitchFamily="34" charset="0"/>
              <a:buChar char="•"/>
            </a:pPr>
            <a:endParaRPr lang="sk-SK" sz="2400" dirty="0">
              <a:latin typeface="Arial Narrow" panose="020B0606020202030204" pitchFamily="34" charset="0"/>
            </a:endParaRPr>
          </a:p>
        </p:txBody>
      </p:sp>
    </p:spTree>
    <p:extLst>
      <p:ext uri="{BB962C8B-B14F-4D97-AF65-F5344CB8AC3E}">
        <p14:creationId xmlns:p14="http://schemas.microsoft.com/office/powerpoint/2010/main" val="1276193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114455" y="136415"/>
            <a:ext cx="5605322" cy="1384042"/>
          </a:xfrm>
        </p:spPr>
        <p:txBody>
          <a:bodyPr/>
          <a:lstStyle/>
          <a:p>
            <a:pPr eaLnBrk="1" hangingPunct="1"/>
            <a:r>
              <a:rPr lang="sk-SK" sz="30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Projekt virtuálna RP </a:t>
            </a:r>
          </a:p>
        </p:txBody>
      </p:sp>
      <p:sp>
        <p:nvSpPr>
          <p:cNvPr id="9219" name="Content Placeholder 2"/>
          <p:cNvSpPr>
            <a:spLocks noGrp="1"/>
          </p:cNvSpPr>
          <p:nvPr>
            <p:ph idx="1"/>
          </p:nvPr>
        </p:nvSpPr>
        <p:spPr>
          <a:xfrm>
            <a:off x="85061" y="1352006"/>
            <a:ext cx="8867554" cy="5209954"/>
          </a:xfrm>
        </p:spPr>
        <p:txBody>
          <a:bodyPr/>
          <a:lstStyle/>
          <a:p>
            <a:pPr eaLnBrk="1" hangingPunct="1"/>
            <a:endParaRPr lang="sk-SK" sz="2300" dirty="0" smtClean="0">
              <a:latin typeface="Arial" panose="020B0604020202020204" pitchFamily="34" charset="0"/>
              <a:cs typeface="Arial" panose="020B0604020202020204" pitchFamily="34" charset="0"/>
            </a:endParaRPr>
          </a:p>
          <a:p>
            <a:pPr marL="0" indent="0" eaLnBrk="1" hangingPunct="1">
              <a:buNone/>
            </a:pPr>
            <a:r>
              <a:rPr lang="sk-SK" sz="2000" dirty="0" smtClean="0">
                <a:latin typeface="Arial Narrow" panose="020B0606020202030204" pitchFamily="34" charset="0"/>
                <a:cs typeface="Arial" panose="020B0604020202020204" pitchFamily="34" charset="0"/>
              </a:rPr>
              <a:t>     </a:t>
            </a:r>
            <a:r>
              <a:rPr lang="sk-SK" sz="2000" b="1" dirty="0" smtClean="0">
                <a:latin typeface="Arial Narrow" panose="020B0606020202030204" pitchFamily="34" charset="0"/>
                <a:cs typeface="Arial" panose="020B0604020202020204" pitchFamily="34" charset="0"/>
              </a:rPr>
              <a:t> </a:t>
            </a:r>
            <a:endParaRPr lang="sk-SK" sz="1600" dirty="0" smtClean="0">
              <a:latin typeface="Arial" panose="020B0604020202020204" pitchFamily="34" charset="0"/>
              <a:cs typeface="Arial" panose="020B0604020202020204" pitchFamily="34" charset="0"/>
            </a:endParaRP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15</a:t>
            </a:fld>
            <a:endParaRPr lang="en-US"/>
          </a:p>
        </p:txBody>
      </p:sp>
      <p:sp>
        <p:nvSpPr>
          <p:cNvPr id="3" name="Obdĺžnik 2"/>
          <p:cNvSpPr/>
          <p:nvPr/>
        </p:nvSpPr>
        <p:spPr>
          <a:xfrm>
            <a:off x="478465" y="1582341"/>
            <a:ext cx="8123275" cy="3785652"/>
          </a:xfrm>
          <a:prstGeom prst="rect">
            <a:avLst/>
          </a:prstGeom>
        </p:spPr>
        <p:txBody>
          <a:bodyPr wrap="square">
            <a:spAutoFit/>
          </a:bodyPr>
          <a:lstStyle/>
          <a:p>
            <a:r>
              <a:rPr lang="sk-SK" sz="2400" b="1" dirty="0" smtClean="0">
                <a:latin typeface="Arial Narrow" panose="020B0606020202030204" pitchFamily="34" charset="0"/>
              </a:rPr>
              <a:t>Registrácia</a:t>
            </a:r>
          </a:p>
          <a:p>
            <a:endParaRPr lang="sk-SK" sz="2400" dirty="0" smtClean="0">
              <a:latin typeface="Arial Narrow" panose="020B0606020202030204" pitchFamily="34" charset="0"/>
            </a:endParaRPr>
          </a:p>
          <a:p>
            <a:pPr marL="285750" indent="-285750" algn="just">
              <a:buFont typeface="Arial" panose="020B0604020202020204" pitchFamily="34" charset="0"/>
              <a:buChar char="•"/>
            </a:pPr>
            <a:r>
              <a:rPr lang="sk-SK" sz="2400" dirty="0" smtClean="0">
                <a:latin typeface="Arial Narrow" panose="020B0606020202030204" pitchFamily="34" charset="0"/>
              </a:rPr>
              <a:t>Podnikateľ </a:t>
            </a:r>
            <a:r>
              <a:rPr lang="sk-SK" sz="2400" dirty="0">
                <a:latin typeface="Arial Narrow" panose="020B0606020202030204" pitchFamily="34" charset="0"/>
              </a:rPr>
              <a:t>môže používať virtuálnu registračnú pokladnicu až po registrácii  na daňovom úrade a po pridelení kódu virtuálnej registračnej pokladnice. Podnikateľ predkladá písomnú žiadosť na vzorovom tlačive alebo podáva žiadosť elektronickými </a:t>
            </a:r>
            <a:r>
              <a:rPr lang="sk-SK" sz="2400" dirty="0" smtClean="0">
                <a:latin typeface="Arial Narrow" panose="020B0606020202030204" pitchFamily="34" charset="0"/>
              </a:rPr>
              <a:t>prostriedkami. </a:t>
            </a:r>
            <a:r>
              <a:rPr lang="sk-SK" sz="2400" dirty="0">
                <a:latin typeface="Arial Narrow" panose="020B0606020202030204" pitchFamily="34" charset="0"/>
              </a:rPr>
              <a:t>Po overení údajov uzatvorí daňový úrad zmluvu o registrácii a bez zbytočného odkladu pridelí kód virtuálnej registračnej pokladnice a zároveň odovzdá podnikateľovi prihlasovacie údaje, ktoré bude podnikateľ používať pri používaní virtuálnej registračnej pokladnice.</a:t>
            </a:r>
          </a:p>
        </p:txBody>
      </p:sp>
    </p:spTree>
    <p:extLst>
      <p:ext uri="{BB962C8B-B14F-4D97-AF65-F5344CB8AC3E}">
        <p14:creationId xmlns:p14="http://schemas.microsoft.com/office/powerpoint/2010/main" val="1366818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114455" y="136415"/>
            <a:ext cx="5605322" cy="1384042"/>
          </a:xfrm>
        </p:spPr>
        <p:txBody>
          <a:bodyPr/>
          <a:lstStyle/>
          <a:p>
            <a:pPr eaLnBrk="1" hangingPunct="1"/>
            <a:r>
              <a:rPr lang="sk-SK" sz="30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Projekt virtuálna RP </a:t>
            </a:r>
          </a:p>
        </p:txBody>
      </p:sp>
      <p:sp>
        <p:nvSpPr>
          <p:cNvPr id="9219" name="Content Placeholder 2"/>
          <p:cNvSpPr>
            <a:spLocks noGrp="1"/>
          </p:cNvSpPr>
          <p:nvPr>
            <p:ph idx="1"/>
          </p:nvPr>
        </p:nvSpPr>
        <p:spPr>
          <a:xfrm>
            <a:off x="85061" y="1352006"/>
            <a:ext cx="8867554" cy="5209954"/>
          </a:xfrm>
        </p:spPr>
        <p:txBody>
          <a:bodyPr/>
          <a:lstStyle/>
          <a:p>
            <a:pPr eaLnBrk="1" hangingPunct="1"/>
            <a:endParaRPr lang="sk-SK" sz="2300" dirty="0" smtClean="0">
              <a:latin typeface="Arial" panose="020B0604020202020204" pitchFamily="34" charset="0"/>
              <a:cs typeface="Arial" panose="020B0604020202020204" pitchFamily="34" charset="0"/>
            </a:endParaRPr>
          </a:p>
          <a:p>
            <a:pPr marL="0" indent="0" eaLnBrk="1" hangingPunct="1">
              <a:buNone/>
            </a:pPr>
            <a:r>
              <a:rPr lang="sk-SK" sz="2000" dirty="0" smtClean="0">
                <a:latin typeface="Arial Narrow" panose="020B0606020202030204" pitchFamily="34" charset="0"/>
                <a:cs typeface="Arial" panose="020B0604020202020204" pitchFamily="34" charset="0"/>
              </a:rPr>
              <a:t>     </a:t>
            </a:r>
            <a:r>
              <a:rPr lang="sk-SK" sz="2000" b="1" dirty="0" smtClean="0">
                <a:latin typeface="Arial Narrow" panose="020B0606020202030204" pitchFamily="34" charset="0"/>
                <a:cs typeface="Arial" panose="020B0604020202020204" pitchFamily="34" charset="0"/>
              </a:rPr>
              <a:t> </a:t>
            </a:r>
            <a:endParaRPr lang="sk-SK" sz="1600" dirty="0" smtClean="0">
              <a:latin typeface="Arial" panose="020B0604020202020204" pitchFamily="34" charset="0"/>
              <a:cs typeface="Arial" panose="020B0604020202020204" pitchFamily="34" charset="0"/>
            </a:endParaRP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16</a:t>
            </a:fld>
            <a:endParaRPr lang="en-US"/>
          </a:p>
        </p:txBody>
      </p:sp>
      <p:sp>
        <p:nvSpPr>
          <p:cNvPr id="3" name="Obdĺžnik 2"/>
          <p:cNvSpPr/>
          <p:nvPr/>
        </p:nvSpPr>
        <p:spPr>
          <a:xfrm>
            <a:off x="520995" y="1352006"/>
            <a:ext cx="8431620" cy="4955203"/>
          </a:xfrm>
          <a:prstGeom prst="rect">
            <a:avLst/>
          </a:prstGeom>
        </p:spPr>
        <p:txBody>
          <a:bodyPr wrap="square">
            <a:spAutoFit/>
          </a:bodyPr>
          <a:lstStyle/>
          <a:p>
            <a:r>
              <a:rPr lang="sk-SK" b="1" dirty="0">
                <a:latin typeface="Arial Narrow" panose="020B0606020202030204" pitchFamily="34" charset="0"/>
              </a:rPr>
              <a:t>Komunikácia s prostredím finančného riaditeľstva: </a:t>
            </a:r>
            <a:endParaRPr lang="sk-SK" dirty="0">
              <a:latin typeface="Arial Narrow" panose="020B0606020202030204" pitchFamily="34" charset="0"/>
            </a:endParaRPr>
          </a:p>
          <a:p>
            <a:r>
              <a:rPr lang="sk-SK" dirty="0"/>
              <a:t> </a:t>
            </a:r>
          </a:p>
          <a:p>
            <a:pPr marL="171450" indent="-171450" algn="just">
              <a:buFont typeface="Arial" panose="020B0604020202020204" pitchFamily="34" charset="0"/>
              <a:buChar char="•"/>
            </a:pPr>
            <a:r>
              <a:rPr lang="sk-SK" sz="2000" dirty="0">
                <a:latin typeface="Arial Narrow" panose="020B0606020202030204" pitchFamily="34" charset="0"/>
              </a:rPr>
              <a:t>Podnikateľ komunikuje s finančným riaditeľstvom cez koncové </a:t>
            </a:r>
            <a:r>
              <a:rPr lang="sk-SK" sz="2000" dirty="0" smtClean="0">
                <a:latin typeface="Arial Narrow" panose="020B0606020202030204" pitchFamily="34" charset="0"/>
              </a:rPr>
              <a:t>zariadenie (mobilný </a:t>
            </a:r>
            <a:r>
              <a:rPr lang="sk-SK" sz="2000" dirty="0">
                <a:latin typeface="Arial Narrow" panose="020B0606020202030204" pitchFamily="34" charset="0"/>
              </a:rPr>
              <a:t>telefón, </a:t>
            </a:r>
            <a:r>
              <a:rPr lang="sk-SK" sz="2000" dirty="0" err="1">
                <a:latin typeface="Arial Narrow" panose="020B0606020202030204" pitchFamily="34" charset="0"/>
              </a:rPr>
              <a:t>tablet</a:t>
            </a:r>
            <a:r>
              <a:rPr lang="sk-SK" sz="2000" dirty="0">
                <a:latin typeface="Arial Narrow" panose="020B0606020202030204" pitchFamily="34" charset="0"/>
              </a:rPr>
              <a:t>, príp. iné </a:t>
            </a:r>
            <a:r>
              <a:rPr lang="sk-SK" sz="2000" dirty="0" smtClean="0">
                <a:latin typeface="Arial Narrow" panose="020B0606020202030204" pitchFamily="34" charset="0"/>
              </a:rPr>
              <a:t>zariadenie), </a:t>
            </a:r>
            <a:r>
              <a:rPr lang="sk-SK" sz="2000" dirty="0">
                <a:latin typeface="Arial Narrow" panose="020B0606020202030204" pitchFamily="34" charset="0"/>
              </a:rPr>
              <a:t>ktoré umožňuje prístup do prostredia virtuálnej registračnej pokladnice a tlač pokladničných dokladov, intervalovej uzávierky a prehľadovej </a:t>
            </a:r>
            <a:r>
              <a:rPr lang="sk-SK" sz="2000" dirty="0" smtClean="0">
                <a:latin typeface="Arial Narrow" panose="020B0606020202030204" pitchFamily="34" charset="0"/>
              </a:rPr>
              <a:t>uzávierky.</a:t>
            </a:r>
            <a:endParaRPr lang="sk-SK" sz="2000" dirty="0">
              <a:latin typeface="Arial Narrow" panose="020B0606020202030204" pitchFamily="34" charset="0"/>
            </a:endParaRPr>
          </a:p>
          <a:p>
            <a:r>
              <a:rPr lang="sk-SK" sz="2000" dirty="0">
                <a:latin typeface="Arial Narrow" panose="020B0606020202030204" pitchFamily="34" charset="0"/>
              </a:rPr>
              <a:t> </a:t>
            </a:r>
          </a:p>
          <a:p>
            <a:pPr marL="171450" indent="-171450" algn="just">
              <a:buFont typeface="Arial" panose="020B0604020202020204" pitchFamily="34" charset="0"/>
              <a:buChar char="•"/>
            </a:pPr>
            <a:r>
              <a:rPr lang="sk-SK" sz="2000" dirty="0">
                <a:latin typeface="Arial Narrow" panose="020B0606020202030204" pitchFamily="34" charset="0"/>
              </a:rPr>
              <a:t>Za účelom jednoznačnej identifikácie evidencie tržieb virtuálna registračná pokladnica tlačí ochranný znak a unikátny identifikačný kód pokladničného dokladu. </a:t>
            </a:r>
            <a:r>
              <a:rPr lang="sk-SK" sz="2000" dirty="0" smtClean="0">
                <a:latin typeface="Arial Narrow" panose="020B0606020202030204" pitchFamily="34" charset="0"/>
              </a:rPr>
              <a:t>Virtuálna </a:t>
            </a:r>
            <a:r>
              <a:rPr lang="sk-SK" sz="2000" dirty="0">
                <a:latin typeface="Arial Narrow" panose="020B0606020202030204" pitchFamily="34" charset="0"/>
              </a:rPr>
              <a:t>registračná pokladnica umožňuje vytlačenie iba jedného originálu pokladničného dokladu. </a:t>
            </a:r>
          </a:p>
          <a:p>
            <a:r>
              <a:rPr lang="sk-SK" sz="2000" dirty="0">
                <a:latin typeface="Arial Narrow" panose="020B0606020202030204" pitchFamily="34" charset="0"/>
              </a:rPr>
              <a:t> </a:t>
            </a:r>
          </a:p>
          <a:p>
            <a:pPr marL="171450" indent="-171450" algn="just">
              <a:buFont typeface="Arial" panose="020B0604020202020204" pitchFamily="34" charset="0"/>
              <a:buChar char="•"/>
            </a:pPr>
            <a:r>
              <a:rPr lang="sk-SK" sz="2000" dirty="0">
                <a:latin typeface="Arial Narrow" panose="020B0606020202030204" pitchFamily="34" charset="0"/>
              </a:rPr>
              <a:t>Podnikateľ po vytvorení pokladničného dokladu vo virtuálnej registračnej pokladnici tento odošle do prostredia finančnej správy, kde je pridelený unikátny identifikačný kód pokladničného dokladu a pokladničný doklad je zaslaný naspäť do koncového zariadenia, ktoré zabezpečí jeho vytlačenie.</a:t>
            </a:r>
          </a:p>
        </p:txBody>
      </p:sp>
    </p:spTree>
    <p:extLst>
      <p:ext uri="{BB962C8B-B14F-4D97-AF65-F5344CB8AC3E}">
        <p14:creationId xmlns:p14="http://schemas.microsoft.com/office/powerpoint/2010/main" val="39558148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114455" y="136415"/>
            <a:ext cx="5605322" cy="1384042"/>
          </a:xfrm>
        </p:spPr>
        <p:txBody>
          <a:bodyPr/>
          <a:lstStyle/>
          <a:p>
            <a:pPr eaLnBrk="1" hangingPunct="1"/>
            <a:r>
              <a:rPr lang="sk-SK" sz="30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Projekt virtuálna RP </a:t>
            </a:r>
          </a:p>
        </p:txBody>
      </p:sp>
      <p:sp>
        <p:nvSpPr>
          <p:cNvPr id="9219" name="Content Placeholder 2"/>
          <p:cNvSpPr>
            <a:spLocks noGrp="1"/>
          </p:cNvSpPr>
          <p:nvPr>
            <p:ph idx="1"/>
          </p:nvPr>
        </p:nvSpPr>
        <p:spPr>
          <a:xfrm>
            <a:off x="85061" y="1352006"/>
            <a:ext cx="8867554" cy="5209954"/>
          </a:xfrm>
        </p:spPr>
        <p:txBody>
          <a:bodyPr/>
          <a:lstStyle/>
          <a:p>
            <a:pPr eaLnBrk="1" hangingPunct="1"/>
            <a:endParaRPr lang="sk-SK" sz="2300" dirty="0" smtClean="0">
              <a:latin typeface="Arial" panose="020B0604020202020204" pitchFamily="34" charset="0"/>
              <a:cs typeface="Arial" panose="020B0604020202020204" pitchFamily="34" charset="0"/>
            </a:endParaRPr>
          </a:p>
          <a:p>
            <a:pPr marL="0" indent="0" eaLnBrk="1" hangingPunct="1">
              <a:buNone/>
            </a:pPr>
            <a:endParaRPr lang="sk-SK" sz="1600" dirty="0" smtClean="0">
              <a:latin typeface="Arial" panose="020B0604020202020204" pitchFamily="34" charset="0"/>
              <a:cs typeface="Arial" panose="020B0604020202020204" pitchFamily="34" charset="0"/>
            </a:endParaRP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17</a:t>
            </a:fld>
            <a:endParaRPr lang="en-US"/>
          </a:p>
        </p:txBody>
      </p:sp>
      <p:sp>
        <p:nvSpPr>
          <p:cNvPr id="5" name="Obdĺžnik 4"/>
          <p:cNvSpPr/>
          <p:nvPr/>
        </p:nvSpPr>
        <p:spPr>
          <a:xfrm>
            <a:off x="315245" y="1556792"/>
            <a:ext cx="8352928" cy="4235006"/>
          </a:xfrm>
          <a:prstGeom prst="rect">
            <a:avLst/>
          </a:prstGeom>
        </p:spPr>
        <p:txBody>
          <a:bodyPr wrap="square">
            <a:spAutoFit/>
          </a:bodyPr>
          <a:lstStyle/>
          <a:p>
            <a:pPr lvl="1">
              <a:lnSpc>
                <a:spcPct val="120000"/>
              </a:lnSpc>
              <a:spcBef>
                <a:spcPct val="20000"/>
              </a:spcBef>
              <a:buClr>
                <a:srgbClr val="BE0027"/>
              </a:buClr>
              <a:buFont typeface="Arial" pitchFamily="34" charset="0"/>
              <a:buChar char="●"/>
            </a:pPr>
            <a:r>
              <a:rPr lang="cs-CZ" altLang="sk-SK" b="1" dirty="0" err="1" smtClean="0">
                <a:latin typeface="Arial Narrow" panose="020B0606020202030204" pitchFamily="34" charset="0"/>
              </a:rPr>
              <a:t>vRP</a:t>
            </a:r>
            <a:r>
              <a:rPr lang="cs-CZ" altLang="sk-SK" b="1" dirty="0" smtClean="0">
                <a:latin typeface="Arial Narrow" panose="020B0606020202030204" pitchFamily="34" charset="0"/>
              </a:rPr>
              <a:t> </a:t>
            </a:r>
            <a:r>
              <a:rPr lang="cs-CZ" altLang="sk-SK" b="1" dirty="0" err="1" smtClean="0">
                <a:latin typeface="Arial Narrow" panose="020B0606020202030204" pitchFamily="34" charset="0"/>
              </a:rPr>
              <a:t>infraštruktúra</a:t>
            </a:r>
            <a:endParaRPr lang="cs-CZ" altLang="sk-SK" b="1" dirty="0" smtClean="0">
              <a:latin typeface="Arial Narrow" panose="020B0606020202030204" pitchFamily="34" charset="0"/>
            </a:endParaRPr>
          </a:p>
          <a:p>
            <a:pPr lvl="2">
              <a:lnSpc>
                <a:spcPct val="120000"/>
              </a:lnSpc>
              <a:spcBef>
                <a:spcPct val="20000"/>
              </a:spcBef>
              <a:buClr>
                <a:srgbClr val="BE0027"/>
              </a:buClr>
              <a:buFont typeface="Arial" pitchFamily="34" charset="0"/>
              <a:buChar char="●"/>
            </a:pPr>
            <a:r>
              <a:rPr lang="cs-CZ" altLang="sk-SK" sz="1400" dirty="0" err="1" smtClean="0">
                <a:latin typeface="Arial Narrow" panose="020B0606020202030204" pitchFamily="34" charset="0"/>
              </a:rPr>
              <a:t>Infraštruktúra</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slúžiaca</a:t>
            </a:r>
            <a:r>
              <a:rPr lang="cs-CZ" altLang="sk-SK" sz="1400" dirty="0" smtClean="0">
                <a:latin typeface="Arial Narrow" panose="020B0606020202030204" pitchFamily="34" charset="0"/>
              </a:rPr>
              <a:t> pre </a:t>
            </a:r>
            <a:r>
              <a:rPr lang="cs-CZ" altLang="sk-SK" sz="1400" dirty="0" err="1" smtClean="0">
                <a:latin typeface="Arial Narrow" panose="020B0606020202030204" pitchFamily="34" charset="0"/>
              </a:rPr>
              <a:t>prácu</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obchodníkov</a:t>
            </a:r>
            <a:r>
              <a:rPr lang="cs-CZ" altLang="sk-SK" sz="1400" dirty="0" smtClean="0">
                <a:latin typeface="Arial Narrow" panose="020B0606020202030204" pitchFamily="34" charset="0"/>
              </a:rPr>
              <a:t> s VRP. </a:t>
            </a:r>
            <a:r>
              <a:rPr lang="sk-SK" altLang="sk-SK" sz="1400" dirty="0" smtClean="0">
                <a:latin typeface="Arial Narrow" panose="020B0606020202030204" pitchFamily="34" charset="0"/>
              </a:rPr>
              <a:t>Infraštruktúra obsahuje </a:t>
            </a:r>
            <a:r>
              <a:rPr lang="sk-SK" altLang="sk-SK" sz="1400" dirty="0" err="1" smtClean="0">
                <a:latin typeface="Arial Narrow" panose="020B0606020202030204" pitchFamily="34" charset="0"/>
              </a:rPr>
              <a:t>Load</a:t>
            </a:r>
            <a:r>
              <a:rPr lang="sk-SK" altLang="sk-SK" sz="1400" dirty="0" smtClean="0">
                <a:latin typeface="Arial Narrow" panose="020B0606020202030204" pitchFamily="34" charset="0"/>
              </a:rPr>
              <a:t> </a:t>
            </a:r>
            <a:r>
              <a:rPr lang="sk-SK" altLang="sk-SK" sz="1400" dirty="0" err="1" smtClean="0">
                <a:latin typeface="Arial Narrow" panose="020B0606020202030204" pitchFamily="34" charset="0"/>
              </a:rPr>
              <a:t>balancer</a:t>
            </a:r>
            <a:r>
              <a:rPr lang="sk-SK" altLang="sk-SK" sz="1400" dirty="0" smtClean="0">
                <a:latin typeface="Arial Narrow" panose="020B0606020202030204" pitchFamily="34" charset="0"/>
              </a:rPr>
              <a:t> a aplikačné servery pre </a:t>
            </a:r>
            <a:r>
              <a:rPr lang="sk-SK" altLang="sk-SK" sz="1400" dirty="0">
                <a:latin typeface="Arial Narrow" panose="020B0606020202030204" pitchFamily="34" charset="0"/>
              </a:rPr>
              <a:t>V</a:t>
            </a:r>
            <a:r>
              <a:rPr lang="sk-SK" altLang="sk-SK" sz="1400" dirty="0" smtClean="0">
                <a:latin typeface="Arial Narrow" panose="020B0606020202030204" pitchFamily="34" charset="0"/>
              </a:rPr>
              <a:t>RP</a:t>
            </a:r>
          </a:p>
          <a:p>
            <a:pPr lvl="1">
              <a:lnSpc>
                <a:spcPct val="120000"/>
              </a:lnSpc>
              <a:spcBef>
                <a:spcPct val="20000"/>
              </a:spcBef>
              <a:buClr>
                <a:srgbClr val="BE0027"/>
              </a:buClr>
              <a:buFont typeface="Arial" pitchFamily="34" charset="0"/>
              <a:buChar char="●"/>
            </a:pPr>
            <a:r>
              <a:rPr lang="cs-CZ" altLang="sk-SK" b="1" dirty="0" err="1" smtClean="0">
                <a:latin typeface="Arial Narrow" panose="020B0606020202030204" pitchFamily="34" charset="0"/>
              </a:rPr>
              <a:t>cRP</a:t>
            </a:r>
            <a:r>
              <a:rPr lang="cs-CZ" altLang="sk-SK" b="1" dirty="0" smtClean="0">
                <a:latin typeface="Arial Narrow" panose="020B0606020202030204" pitchFamily="34" charset="0"/>
              </a:rPr>
              <a:t> </a:t>
            </a:r>
            <a:r>
              <a:rPr lang="cs-CZ" altLang="sk-SK" b="1" dirty="0" err="1" smtClean="0">
                <a:latin typeface="Arial Narrow" panose="020B0606020202030204" pitchFamily="34" charset="0"/>
              </a:rPr>
              <a:t>infraštruktúra</a:t>
            </a:r>
            <a:endParaRPr lang="cs-CZ" altLang="sk-SK" b="1" dirty="0" smtClean="0">
              <a:latin typeface="Arial Narrow" panose="020B0606020202030204" pitchFamily="34" charset="0"/>
            </a:endParaRPr>
          </a:p>
          <a:p>
            <a:pPr lvl="2">
              <a:lnSpc>
                <a:spcPct val="120000"/>
              </a:lnSpc>
              <a:spcBef>
                <a:spcPct val="20000"/>
              </a:spcBef>
              <a:buClr>
                <a:srgbClr val="BE0027"/>
              </a:buClr>
              <a:buFont typeface="Arial" pitchFamily="34" charset="0"/>
              <a:buChar char="●"/>
            </a:pPr>
            <a:r>
              <a:rPr lang="cs-CZ" altLang="sk-SK" sz="1400" dirty="0" err="1" smtClean="0">
                <a:latin typeface="Arial Narrow" panose="020B0606020202030204" pitchFamily="34" charset="0"/>
              </a:rPr>
              <a:t>Infraštruktúra</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slúži</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ako</a:t>
            </a:r>
            <a:r>
              <a:rPr lang="cs-CZ" altLang="sk-SK" sz="1400" dirty="0" smtClean="0">
                <a:latin typeface="Arial Narrow" panose="020B0606020202030204" pitchFamily="34" charset="0"/>
              </a:rPr>
              <a:t> centrála </a:t>
            </a:r>
            <a:r>
              <a:rPr lang="cs-CZ" altLang="sk-SK" sz="1400" dirty="0" err="1" smtClean="0">
                <a:latin typeface="Arial Narrow" panose="020B0606020202030204" pitchFamily="34" charset="0"/>
              </a:rPr>
              <a:t>registračných</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pokladníc</a:t>
            </a:r>
            <a:r>
              <a:rPr lang="cs-CZ" altLang="sk-SK" sz="1400" dirty="0" smtClean="0">
                <a:latin typeface="Arial Narrow" panose="020B0606020202030204" pitchFamily="34" charset="0"/>
              </a:rPr>
              <a:t>, ku </a:t>
            </a:r>
            <a:r>
              <a:rPr lang="cs-CZ" altLang="sk-SK" sz="1400" dirty="0" err="1" smtClean="0">
                <a:latin typeface="Arial Narrow" panose="020B0606020202030204" pitchFamily="34" charset="0"/>
              </a:rPr>
              <a:t>ktorej</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majú</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prístup</a:t>
            </a:r>
            <a:r>
              <a:rPr lang="cs-CZ" altLang="sk-SK" sz="1400" dirty="0" smtClean="0">
                <a:latin typeface="Arial Narrow" panose="020B0606020202030204" pitchFamily="34" charset="0"/>
              </a:rPr>
              <a:t> pracovníci FS. </a:t>
            </a:r>
            <a:r>
              <a:rPr lang="sk-SK" altLang="sk-SK" sz="1400" dirty="0" smtClean="0">
                <a:latin typeface="Arial Narrow" panose="020B0606020202030204" pitchFamily="34" charset="0"/>
              </a:rPr>
              <a:t>Infraštruktúra obsahuje </a:t>
            </a:r>
            <a:r>
              <a:rPr lang="sk-SK" altLang="sk-SK" sz="1400" dirty="0" err="1" smtClean="0">
                <a:latin typeface="Arial Narrow" panose="020B0606020202030204" pitchFamily="34" charset="0"/>
              </a:rPr>
              <a:t>Load</a:t>
            </a:r>
            <a:r>
              <a:rPr lang="sk-SK" altLang="sk-SK" sz="1400" dirty="0" smtClean="0">
                <a:latin typeface="Arial Narrow" panose="020B0606020202030204" pitchFamily="34" charset="0"/>
              </a:rPr>
              <a:t> </a:t>
            </a:r>
            <a:r>
              <a:rPr lang="sk-SK" altLang="sk-SK" sz="1400" dirty="0" err="1" smtClean="0">
                <a:latin typeface="Arial Narrow" panose="020B0606020202030204" pitchFamily="34" charset="0"/>
              </a:rPr>
              <a:t>balancer</a:t>
            </a:r>
            <a:r>
              <a:rPr lang="sk-SK" altLang="sk-SK" sz="1400" dirty="0" smtClean="0">
                <a:latin typeface="Arial Narrow" panose="020B0606020202030204" pitchFamily="34" charset="0"/>
              </a:rPr>
              <a:t> a aplikačné servery pre </a:t>
            </a:r>
            <a:r>
              <a:rPr lang="sk-SK" altLang="sk-SK" sz="1400" dirty="0" err="1" smtClean="0">
                <a:latin typeface="Arial Narrow" panose="020B0606020202030204" pitchFamily="34" charset="0"/>
              </a:rPr>
              <a:t>cRP</a:t>
            </a:r>
            <a:endParaRPr lang="sk-SK" altLang="sk-SK" sz="1400" dirty="0" smtClean="0">
              <a:latin typeface="Arial Narrow" panose="020B0606020202030204" pitchFamily="34" charset="0"/>
            </a:endParaRPr>
          </a:p>
          <a:p>
            <a:pPr lvl="1">
              <a:lnSpc>
                <a:spcPct val="120000"/>
              </a:lnSpc>
              <a:spcBef>
                <a:spcPct val="20000"/>
              </a:spcBef>
              <a:buClr>
                <a:srgbClr val="BE0027"/>
              </a:buClr>
              <a:buFont typeface="Arial" pitchFamily="34" charset="0"/>
              <a:buChar char="●"/>
            </a:pPr>
            <a:r>
              <a:rPr lang="cs-CZ" altLang="sk-SK" b="1" dirty="0" err="1" smtClean="0">
                <a:latin typeface="Arial Narrow" panose="020B0606020202030204" pitchFamily="34" charset="0"/>
              </a:rPr>
              <a:t>oPD</a:t>
            </a:r>
            <a:r>
              <a:rPr lang="cs-CZ" altLang="sk-SK" b="1" dirty="0" smtClean="0">
                <a:latin typeface="Arial Narrow" panose="020B0606020202030204" pitchFamily="34" charset="0"/>
              </a:rPr>
              <a:t> </a:t>
            </a:r>
            <a:r>
              <a:rPr lang="cs-CZ" altLang="sk-SK" b="1" dirty="0" err="1" smtClean="0">
                <a:latin typeface="Arial Narrow" panose="020B0606020202030204" pitchFamily="34" charset="0"/>
              </a:rPr>
              <a:t>infraštruktúra</a:t>
            </a:r>
            <a:endParaRPr lang="cs-CZ" altLang="sk-SK" b="1" dirty="0" smtClean="0">
              <a:latin typeface="Arial Narrow" panose="020B0606020202030204" pitchFamily="34" charset="0"/>
            </a:endParaRPr>
          </a:p>
          <a:p>
            <a:pPr lvl="2">
              <a:lnSpc>
                <a:spcPct val="120000"/>
              </a:lnSpc>
              <a:spcBef>
                <a:spcPct val="20000"/>
              </a:spcBef>
              <a:buClr>
                <a:srgbClr val="BE0027"/>
              </a:buClr>
              <a:buFont typeface="Arial" pitchFamily="34" charset="0"/>
              <a:buChar char="●"/>
            </a:pPr>
            <a:r>
              <a:rPr lang="cs-CZ" altLang="sk-SK" sz="1400" dirty="0" err="1" smtClean="0">
                <a:latin typeface="Arial Narrow" panose="020B0606020202030204" pitchFamily="34" charset="0"/>
              </a:rPr>
              <a:t>Infraštruktúra</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oPD</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slúži</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pre</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overenie</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pokladničných</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dokladov</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zákazníkom</a:t>
            </a:r>
            <a:r>
              <a:rPr lang="cs-CZ" altLang="sk-SK" sz="1400" dirty="0" smtClean="0">
                <a:latin typeface="Arial Narrow" panose="020B0606020202030204" pitchFamily="34" charset="0"/>
              </a:rPr>
              <a:t>. </a:t>
            </a:r>
            <a:r>
              <a:rPr lang="sk-SK" altLang="sk-SK" sz="1400" dirty="0" smtClean="0">
                <a:latin typeface="Arial Narrow" panose="020B0606020202030204" pitchFamily="34" charset="0"/>
              </a:rPr>
              <a:t>Infraštruktúra obsahuje </a:t>
            </a:r>
            <a:r>
              <a:rPr lang="sk-SK" altLang="sk-SK" sz="1400" dirty="0" err="1" smtClean="0">
                <a:latin typeface="Arial Narrow" panose="020B0606020202030204" pitchFamily="34" charset="0"/>
              </a:rPr>
              <a:t>Load</a:t>
            </a:r>
            <a:r>
              <a:rPr lang="sk-SK" altLang="sk-SK" sz="1400" dirty="0" smtClean="0">
                <a:latin typeface="Arial Narrow" panose="020B0606020202030204" pitchFamily="34" charset="0"/>
              </a:rPr>
              <a:t> </a:t>
            </a:r>
            <a:r>
              <a:rPr lang="sk-SK" altLang="sk-SK" sz="1400" dirty="0" err="1" smtClean="0">
                <a:latin typeface="Arial Narrow" panose="020B0606020202030204" pitchFamily="34" charset="0"/>
              </a:rPr>
              <a:t>balancer</a:t>
            </a:r>
            <a:r>
              <a:rPr lang="sk-SK" altLang="sk-SK" sz="1400" dirty="0" smtClean="0">
                <a:latin typeface="Arial Narrow" panose="020B0606020202030204" pitchFamily="34" charset="0"/>
              </a:rPr>
              <a:t> a aplikačné servery pre </a:t>
            </a:r>
            <a:r>
              <a:rPr lang="sk-SK" altLang="sk-SK" sz="1400" dirty="0" err="1" smtClean="0">
                <a:latin typeface="Arial Narrow" panose="020B0606020202030204" pitchFamily="34" charset="0"/>
              </a:rPr>
              <a:t>oPD</a:t>
            </a:r>
            <a:endParaRPr lang="cs-CZ" altLang="sk-SK" b="1" dirty="0" smtClean="0">
              <a:latin typeface="Arial Narrow" panose="020B0606020202030204" pitchFamily="34" charset="0"/>
            </a:endParaRPr>
          </a:p>
          <a:p>
            <a:pPr lvl="1">
              <a:lnSpc>
                <a:spcPct val="120000"/>
              </a:lnSpc>
              <a:spcBef>
                <a:spcPct val="20000"/>
              </a:spcBef>
              <a:buClr>
                <a:srgbClr val="BE0027"/>
              </a:buClr>
              <a:buFont typeface="Arial" pitchFamily="34" charset="0"/>
              <a:buChar char="●"/>
            </a:pPr>
            <a:r>
              <a:rPr lang="cs-CZ" altLang="sk-SK" b="1" dirty="0" err="1" smtClean="0">
                <a:latin typeface="Arial Narrow" panose="020B0606020202030204" pitchFamily="34" charset="0"/>
              </a:rPr>
              <a:t>Infraštruktúra</a:t>
            </a:r>
            <a:r>
              <a:rPr lang="cs-CZ" altLang="sk-SK" b="1" dirty="0" smtClean="0">
                <a:latin typeface="Arial Narrow" panose="020B0606020202030204" pitchFamily="34" charset="0"/>
              </a:rPr>
              <a:t> </a:t>
            </a:r>
            <a:r>
              <a:rPr lang="cs-CZ" altLang="sk-SK" b="1" dirty="0" err="1" smtClean="0">
                <a:latin typeface="Arial Narrow" panose="020B0606020202030204" pitchFamily="34" charset="0"/>
              </a:rPr>
              <a:t>pre</a:t>
            </a:r>
            <a:r>
              <a:rPr lang="cs-CZ" altLang="sk-SK" b="1" dirty="0" smtClean="0">
                <a:latin typeface="Arial Narrow" panose="020B0606020202030204" pitchFamily="34" charset="0"/>
              </a:rPr>
              <a:t> </a:t>
            </a:r>
            <a:r>
              <a:rPr lang="cs-CZ" altLang="sk-SK" b="1" dirty="0" err="1" smtClean="0">
                <a:latin typeface="Arial Narrow" panose="020B0606020202030204" pitchFamily="34" charset="0"/>
              </a:rPr>
              <a:t>úložisko</a:t>
            </a:r>
            <a:endParaRPr lang="cs-CZ" altLang="sk-SK" b="1" dirty="0" smtClean="0">
              <a:latin typeface="Arial Narrow" panose="020B0606020202030204" pitchFamily="34" charset="0"/>
            </a:endParaRPr>
          </a:p>
          <a:p>
            <a:pPr lvl="2">
              <a:lnSpc>
                <a:spcPct val="120000"/>
              </a:lnSpc>
              <a:spcBef>
                <a:spcPct val="20000"/>
              </a:spcBef>
              <a:buClr>
                <a:srgbClr val="BE0027"/>
              </a:buClr>
              <a:buFont typeface="Arial" pitchFamily="34" charset="0"/>
              <a:buChar char="●"/>
            </a:pPr>
            <a:r>
              <a:rPr lang="cs-CZ" altLang="sk-SK" sz="1400" dirty="0" err="1" smtClean="0">
                <a:latin typeface="Arial Narrow" panose="020B0606020202030204" pitchFamily="34" charset="0"/>
              </a:rPr>
              <a:t>Infraštruktúra</a:t>
            </a:r>
            <a:r>
              <a:rPr lang="cs-CZ" altLang="sk-SK" sz="1400" dirty="0" smtClean="0">
                <a:latin typeface="Arial Narrow" panose="020B0606020202030204" pitchFamily="34" charset="0"/>
              </a:rPr>
              <a:t> obsahuje </a:t>
            </a:r>
            <a:r>
              <a:rPr lang="cs-CZ" altLang="sk-SK" sz="1400" dirty="0" err="1" smtClean="0">
                <a:latin typeface="Arial Narrow" panose="020B0606020202030204" pitchFamily="34" charset="0"/>
              </a:rPr>
              <a:t>databázu</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cRP</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pre</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uloženie</a:t>
            </a:r>
            <a:r>
              <a:rPr lang="cs-CZ" altLang="sk-SK" sz="1400" dirty="0" smtClean="0">
                <a:latin typeface="Arial Narrow" panose="020B0606020202030204" pitchFamily="34" charset="0"/>
              </a:rPr>
              <a:t> </a:t>
            </a:r>
            <a:r>
              <a:rPr lang="cs-CZ" altLang="sk-SK" sz="1400" dirty="0" err="1" smtClean="0">
                <a:latin typeface="Arial Narrow" panose="020B0606020202030204" pitchFamily="34" charset="0"/>
              </a:rPr>
              <a:t>údajov</a:t>
            </a:r>
            <a:endParaRPr lang="cs-CZ" altLang="sk-SK" sz="1400" dirty="0" smtClean="0">
              <a:latin typeface="Arial Narrow" panose="020B0606020202030204" pitchFamily="34" charset="0"/>
            </a:endParaRPr>
          </a:p>
          <a:p>
            <a:pPr lvl="1">
              <a:lnSpc>
                <a:spcPct val="120000"/>
              </a:lnSpc>
              <a:spcBef>
                <a:spcPct val="20000"/>
              </a:spcBef>
              <a:buClr>
                <a:srgbClr val="BE0027"/>
              </a:buClr>
              <a:buFont typeface="Arial" pitchFamily="34" charset="0"/>
              <a:buChar char="●"/>
            </a:pPr>
            <a:r>
              <a:rPr lang="cs-CZ" altLang="sk-SK" b="1" dirty="0" err="1" smtClean="0">
                <a:latin typeface="Arial Narrow" panose="020B0606020202030204" pitchFamily="34" charset="0"/>
              </a:rPr>
              <a:t>Existujúca</a:t>
            </a:r>
            <a:r>
              <a:rPr lang="cs-CZ" altLang="sk-SK" b="1" dirty="0" smtClean="0">
                <a:latin typeface="Arial Narrow" panose="020B0606020202030204" pitchFamily="34" charset="0"/>
              </a:rPr>
              <a:t> </a:t>
            </a:r>
            <a:r>
              <a:rPr lang="cs-CZ" altLang="sk-SK" b="1" dirty="0" err="1" smtClean="0">
                <a:latin typeface="Arial Narrow" panose="020B0606020202030204" pitchFamily="34" charset="0"/>
              </a:rPr>
              <a:t>infraštruktúra</a:t>
            </a:r>
            <a:endParaRPr lang="cs-CZ" altLang="sk-SK" b="1" dirty="0" smtClean="0">
              <a:latin typeface="Arial Narrow" panose="020B0606020202030204" pitchFamily="34" charset="0"/>
            </a:endParaRPr>
          </a:p>
          <a:p>
            <a:pPr lvl="2">
              <a:lnSpc>
                <a:spcPct val="120000"/>
              </a:lnSpc>
              <a:spcBef>
                <a:spcPct val="20000"/>
              </a:spcBef>
              <a:buClr>
                <a:srgbClr val="BE0027"/>
              </a:buClr>
              <a:buFont typeface="Arial" pitchFamily="34" charset="0"/>
              <a:buChar char="●"/>
            </a:pPr>
            <a:r>
              <a:rPr lang="sk-SK" altLang="sk-SK" sz="1400" dirty="0" smtClean="0">
                <a:latin typeface="Arial Narrow" panose="020B0606020202030204" pitchFamily="34" charset="0"/>
              </a:rPr>
              <a:t>Infraštruktúra obsahuje SMTP a SMS servery pre prenos emailov a </a:t>
            </a:r>
            <a:r>
              <a:rPr lang="sk-SK" altLang="sk-SK" sz="1400" dirty="0" err="1" smtClean="0">
                <a:latin typeface="Arial Narrow" panose="020B0606020202030204" pitchFamily="34" charset="0"/>
              </a:rPr>
              <a:t>sms</a:t>
            </a:r>
            <a:endParaRPr lang="sk-SK" altLang="sk-SK" sz="1400" dirty="0">
              <a:latin typeface="Arial Narrow" panose="020B0606020202030204" pitchFamily="34" charset="0"/>
            </a:endParaRPr>
          </a:p>
        </p:txBody>
      </p:sp>
    </p:spTree>
    <p:extLst>
      <p:ext uri="{BB962C8B-B14F-4D97-AF65-F5344CB8AC3E}">
        <p14:creationId xmlns:p14="http://schemas.microsoft.com/office/powerpoint/2010/main" val="6861574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9" descr="http://www.fancyicons.com/free-icons/101/brilliant-shopping/png/256/roadside_shop_25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050" y="1347788"/>
            <a:ext cx="1254125"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4" name="Picture 4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69013" y="2827338"/>
            <a:ext cx="44767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7"/>
          <p:cNvSpPr>
            <a:spLocks noChangeArrowheads="1"/>
          </p:cNvSpPr>
          <p:nvPr/>
        </p:nvSpPr>
        <p:spPr bwMode="auto">
          <a:xfrm>
            <a:off x="849313" y="777875"/>
            <a:ext cx="7754937"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1600">
                <a:solidFill>
                  <a:schemeClr val="bg2"/>
                </a:solidFill>
                <a:latin typeface="Arial" pitchFamily="34" charset="0"/>
                <a:ea typeface="ＭＳ Ｐゴシック" pitchFamily="34" charset="-128"/>
              </a:defRPr>
            </a:lvl1pPr>
            <a:lvl2pPr marL="742950" indent="-285750">
              <a:defRPr sz="1600">
                <a:solidFill>
                  <a:schemeClr val="bg2"/>
                </a:solidFill>
                <a:latin typeface="Arial" pitchFamily="34" charset="0"/>
                <a:ea typeface="ＭＳ Ｐゴシック" pitchFamily="34" charset="-128"/>
              </a:defRPr>
            </a:lvl2pPr>
            <a:lvl3pPr marL="1143000" indent="-228600">
              <a:defRPr sz="1600">
                <a:solidFill>
                  <a:schemeClr val="bg2"/>
                </a:solidFill>
                <a:latin typeface="Arial" pitchFamily="34" charset="0"/>
                <a:ea typeface="ＭＳ Ｐゴシック" pitchFamily="34" charset="-128"/>
              </a:defRPr>
            </a:lvl3pPr>
            <a:lvl4pPr marL="1600200" indent="-228600">
              <a:defRPr sz="1600">
                <a:solidFill>
                  <a:schemeClr val="bg2"/>
                </a:solidFill>
                <a:latin typeface="Arial" pitchFamily="34" charset="0"/>
                <a:ea typeface="ＭＳ Ｐゴシック" pitchFamily="34" charset="-128"/>
              </a:defRPr>
            </a:lvl4pPr>
            <a:lvl5pPr marL="2057400" indent="-228600">
              <a:defRPr sz="1600">
                <a:solidFill>
                  <a:schemeClr val="bg2"/>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9pPr>
          </a:lstStyle>
          <a:p>
            <a:pPr eaLnBrk="1" hangingPunct="1">
              <a:lnSpc>
                <a:spcPct val="90000"/>
              </a:lnSpc>
              <a:spcBef>
                <a:spcPct val="20000"/>
              </a:spcBef>
            </a:pPr>
            <a:r>
              <a:rPr lang="cs-CZ" altLang="sk-SK" sz="2400" b="1" dirty="0">
                <a:solidFill>
                  <a:srgbClr val="BE0027"/>
                </a:solidFill>
                <a:latin typeface="Verdana" pitchFamily="34" charset="0"/>
              </a:rPr>
              <a:t>Plánovaná </a:t>
            </a:r>
            <a:r>
              <a:rPr lang="cs-CZ" altLang="sk-SK" sz="2400" b="1" dirty="0" err="1">
                <a:solidFill>
                  <a:srgbClr val="BE0027"/>
                </a:solidFill>
                <a:latin typeface="Verdana" pitchFamily="34" charset="0"/>
              </a:rPr>
              <a:t>architektúra</a:t>
            </a:r>
            <a:endParaRPr lang="cs-CZ" altLang="sk-SK" sz="2400" b="1" dirty="0">
              <a:solidFill>
                <a:srgbClr val="BE0027"/>
              </a:solidFill>
              <a:latin typeface="Verdana" pitchFamily="34" charset="0"/>
            </a:endParaRPr>
          </a:p>
          <a:p>
            <a:pPr eaLnBrk="1" hangingPunct="1">
              <a:lnSpc>
                <a:spcPct val="90000"/>
              </a:lnSpc>
              <a:spcBef>
                <a:spcPct val="20000"/>
              </a:spcBef>
            </a:pPr>
            <a:endParaRPr lang="cs-CZ" altLang="sk-SK" sz="2400" b="1" dirty="0">
              <a:solidFill>
                <a:srgbClr val="BE0027"/>
              </a:solidFill>
              <a:latin typeface="Verdana" pitchFamily="34" charset="0"/>
            </a:endParaRPr>
          </a:p>
        </p:txBody>
      </p:sp>
      <p:sp>
        <p:nvSpPr>
          <p:cNvPr id="8196" name="Rectangle 18"/>
          <p:cNvSpPr>
            <a:spLocks noChangeArrowheads="1"/>
          </p:cNvSpPr>
          <p:nvPr/>
        </p:nvSpPr>
        <p:spPr bwMode="auto">
          <a:xfrm>
            <a:off x="871538" y="6481763"/>
            <a:ext cx="1828800"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marL="342900" indent="-342900">
              <a:defRPr sz="1600">
                <a:solidFill>
                  <a:schemeClr val="bg2"/>
                </a:solidFill>
                <a:latin typeface="Arial" pitchFamily="34" charset="0"/>
                <a:ea typeface="ＭＳ Ｐゴシック" pitchFamily="34" charset="-128"/>
              </a:defRPr>
            </a:lvl1pPr>
            <a:lvl2pPr marL="742950" indent="-285750">
              <a:defRPr sz="1600">
                <a:solidFill>
                  <a:schemeClr val="bg2"/>
                </a:solidFill>
                <a:latin typeface="Arial" pitchFamily="34" charset="0"/>
                <a:ea typeface="ＭＳ Ｐゴシック" pitchFamily="34" charset="-128"/>
              </a:defRPr>
            </a:lvl2pPr>
            <a:lvl3pPr marL="1143000" indent="-228600">
              <a:defRPr sz="1600">
                <a:solidFill>
                  <a:schemeClr val="bg2"/>
                </a:solidFill>
                <a:latin typeface="Arial" pitchFamily="34" charset="0"/>
                <a:ea typeface="ＭＳ Ｐゴシック" pitchFamily="34" charset="-128"/>
              </a:defRPr>
            </a:lvl3pPr>
            <a:lvl4pPr marL="1600200" indent="-228600">
              <a:defRPr sz="1600">
                <a:solidFill>
                  <a:schemeClr val="bg2"/>
                </a:solidFill>
                <a:latin typeface="Arial" pitchFamily="34" charset="0"/>
                <a:ea typeface="ＭＳ Ｐゴシック" pitchFamily="34" charset="-128"/>
              </a:defRPr>
            </a:lvl4pPr>
            <a:lvl5pPr marL="2057400" indent="-228600">
              <a:defRPr sz="1600">
                <a:solidFill>
                  <a:schemeClr val="bg2"/>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9pPr>
          </a:lstStyle>
          <a:p>
            <a:pPr eaLnBrk="1" hangingPunct="1">
              <a:lnSpc>
                <a:spcPct val="90000"/>
              </a:lnSpc>
              <a:spcBef>
                <a:spcPct val="20000"/>
              </a:spcBef>
            </a:pPr>
            <a:fld id="{2E79C4B7-A634-45FC-BE8B-20D08950AB66}" type="datetime5">
              <a:rPr lang="cs-CZ" altLang="sk-SK" sz="1300">
                <a:latin typeface="Verdana" pitchFamily="34" charset="0"/>
              </a:rPr>
              <a:pPr eaLnBrk="1" hangingPunct="1">
                <a:lnSpc>
                  <a:spcPct val="90000"/>
                </a:lnSpc>
                <a:spcBef>
                  <a:spcPct val="20000"/>
                </a:spcBef>
              </a:pPr>
              <a:t>15-10-14</a:t>
            </a:fld>
            <a:endParaRPr lang="cs-CZ" altLang="sk-SK" sz="1300">
              <a:latin typeface="Verdana" pitchFamily="34" charset="0"/>
            </a:endParaRPr>
          </a:p>
        </p:txBody>
      </p:sp>
      <p:cxnSp>
        <p:nvCxnSpPr>
          <p:cNvPr id="17" name="Rovná spojovacia šípka 16"/>
          <p:cNvCxnSpPr>
            <a:cxnSpLocks noChangeShapeType="1"/>
          </p:cNvCxnSpPr>
          <p:nvPr/>
        </p:nvCxnSpPr>
        <p:spPr bwMode="auto">
          <a:xfrm flipH="1">
            <a:off x="5530850" y="2803525"/>
            <a:ext cx="1363663" cy="0"/>
          </a:xfrm>
          <a:prstGeom prst="straightConnector1">
            <a:avLst/>
          </a:prstGeom>
          <a:noFill/>
          <a:ln w="25400">
            <a:solidFill>
              <a:srgbClr val="BE0027"/>
            </a:solidFill>
            <a:round/>
            <a:headEnd/>
            <a:tailEnd type="triangle" w="lg" len="med"/>
          </a:ln>
          <a:effectLst>
            <a:outerShdw blurRad="50800" dist="38100" dir="2700000" algn="tl" rotWithShape="0">
              <a:srgbClr val="808080">
                <a:alpha val="39998"/>
              </a:srgbClr>
            </a:outerShdw>
          </a:effectLst>
          <a:extLst>
            <a:ext uri="{909E8E84-426E-40DD-AFC4-6F175D3DCCD1}">
              <a14:hiddenFill xmlns:a14="http://schemas.microsoft.com/office/drawing/2010/main">
                <a:noFill/>
              </a14:hiddenFill>
            </a:ext>
          </a:extLst>
        </p:spPr>
      </p:cxnSp>
      <p:pic>
        <p:nvPicPr>
          <p:cNvPr id="34" name="Obrázok 89"/>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10138" y="1139825"/>
            <a:ext cx="858837" cy="744538"/>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Rectangle 35"/>
          <p:cNvSpPr/>
          <p:nvPr/>
        </p:nvSpPr>
        <p:spPr>
          <a:xfrm>
            <a:off x="4087813" y="3729038"/>
            <a:ext cx="968375" cy="276225"/>
          </a:xfrm>
          <a:prstGeom prst="rect">
            <a:avLst/>
          </a:prstGeom>
          <a:noFill/>
          <a:effectLst/>
        </p:spPr>
        <p:txBody>
          <a:bodyPr wrap="none">
            <a:spAutoFit/>
          </a:bodyPr>
          <a:lstStyle/>
          <a:p>
            <a:pPr lvl="1">
              <a:defRPr/>
            </a:pPr>
            <a:r>
              <a:rPr lang="cs-CZ" sz="1200" b="1" dirty="0">
                <a:solidFill>
                  <a:schemeClr val="tx1">
                    <a:lumMod val="75000"/>
                    <a:lumOff val="25000"/>
                  </a:schemeClr>
                </a:solidFill>
                <a:latin typeface="Verdana" panose="020B0604030504040204" pitchFamily="34" charset="0"/>
                <a:ea typeface="+mn-ea"/>
                <a:cs typeface="Arial"/>
              </a:rPr>
              <a:t>cRP</a:t>
            </a:r>
          </a:p>
        </p:txBody>
      </p:sp>
      <p:sp>
        <p:nvSpPr>
          <p:cNvPr id="38" name="Rectangle 17"/>
          <p:cNvSpPr>
            <a:spLocks noChangeArrowheads="1"/>
          </p:cNvSpPr>
          <p:nvPr/>
        </p:nvSpPr>
        <p:spPr bwMode="auto">
          <a:xfrm>
            <a:off x="862013" y="6265863"/>
            <a:ext cx="5870575"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marL="342900" indent="-342900">
              <a:defRPr sz="1600">
                <a:solidFill>
                  <a:schemeClr val="bg2"/>
                </a:solidFill>
                <a:latin typeface="Arial" pitchFamily="34" charset="0"/>
                <a:ea typeface="ＭＳ Ｐゴシック" pitchFamily="34" charset="-128"/>
              </a:defRPr>
            </a:lvl1pPr>
            <a:lvl2pPr marL="742950" indent="-285750">
              <a:defRPr sz="1600">
                <a:solidFill>
                  <a:schemeClr val="bg2"/>
                </a:solidFill>
                <a:latin typeface="Arial" pitchFamily="34" charset="0"/>
                <a:ea typeface="ＭＳ Ｐゴシック" pitchFamily="34" charset="-128"/>
              </a:defRPr>
            </a:lvl2pPr>
            <a:lvl3pPr marL="1143000" indent="-228600">
              <a:defRPr sz="1600">
                <a:solidFill>
                  <a:schemeClr val="bg2"/>
                </a:solidFill>
                <a:latin typeface="Arial" pitchFamily="34" charset="0"/>
                <a:ea typeface="ＭＳ Ｐゴシック" pitchFamily="34" charset="-128"/>
              </a:defRPr>
            </a:lvl3pPr>
            <a:lvl4pPr marL="1600200" indent="-228600">
              <a:defRPr sz="1600">
                <a:solidFill>
                  <a:schemeClr val="bg2"/>
                </a:solidFill>
                <a:latin typeface="Arial" pitchFamily="34" charset="0"/>
                <a:ea typeface="ＭＳ Ｐゴシック" pitchFamily="34" charset="-128"/>
              </a:defRPr>
            </a:lvl4pPr>
            <a:lvl5pPr marL="2057400" indent="-228600">
              <a:defRPr sz="1600">
                <a:solidFill>
                  <a:schemeClr val="bg2"/>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9pPr>
          </a:lstStyle>
          <a:p>
            <a:pPr eaLnBrk="1" hangingPunct="1"/>
            <a:r>
              <a:rPr lang="cs-CZ" altLang="sk-SK" sz="1400" b="1" dirty="0" err="1">
                <a:solidFill>
                  <a:schemeClr val="bg1"/>
                </a:solidFill>
                <a:effectLst>
                  <a:outerShdw blurRad="38100" dist="38100" dir="2700000" algn="tl">
                    <a:srgbClr val="C0C0C0"/>
                  </a:outerShdw>
                </a:effectLst>
                <a:latin typeface="Verdana" pitchFamily="34" charset="0"/>
              </a:rPr>
              <a:t>Virtuálna</a:t>
            </a:r>
            <a:r>
              <a:rPr lang="cs-CZ" altLang="sk-SK" sz="1400" b="1" dirty="0">
                <a:solidFill>
                  <a:schemeClr val="bg1"/>
                </a:solidFill>
                <a:effectLst>
                  <a:outerShdw blurRad="38100" dist="38100" dir="2700000" algn="tl">
                    <a:srgbClr val="C0C0C0"/>
                  </a:outerShdw>
                </a:effectLst>
                <a:latin typeface="Verdana" pitchFamily="34" charset="0"/>
              </a:rPr>
              <a:t> / </a:t>
            </a:r>
            <a:r>
              <a:rPr lang="cs-CZ" altLang="sk-SK" sz="1400" b="1" dirty="0" err="1">
                <a:solidFill>
                  <a:schemeClr val="bg1"/>
                </a:solidFill>
                <a:effectLst>
                  <a:outerShdw blurRad="38100" dist="38100" dir="2700000" algn="tl">
                    <a:srgbClr val="C0C0C0"/>
                  </a:outerShdw>
                </a:effectLst>
                <a:latin typeface="Verdana" pitchFamily="34" charset="0"/>
              </a:rPr>
              <a:t>mobilná</a:t>
            </a:r>
            <a:r>
              <a:rPr lang="cs-CZ" altLang="sk-SK" sz="1400" b="1" dirty="0">
                <a:solidFill>
                  <a:schemeClr val="bg1"/>
                </a:solidFill>
                <a:effectLst>
                  <a:outerShdw blurRad="38100" dist="38100" dir="2700000" algn="tl">
                    <a:srgbClr val="C0C0C0"/>
                  </a:outerShdw>
                </a:effectLst>
                <a:latin typeface="Verdana" pitchFamily="34" charset="0"/>
              </a:rPr>
              <a:t> </a:t>
            </a:r>
            <a:r>
              <a:rPr lang="cs-CZ" altLang="sk-SK" sz="1400" b="1" dirty="0" err="1">
                <a:solidFill>
                  <a:schemeClr val="bg1"/>
                </a:solidFill>
                <a:effectLst>
                  <a:outerShdw blurRad="38100" dist="38100" dir="2700000" algn="tl">
                    <a:srgbClr val="C0C0C0"/>
                  </a:outerShdw>
                </a:effectLst>
                <a:latin typeface="Verdana" pitchFamily="34" charset="0"/>
              </a:rPr>
              <a:t>registračná</a:t>
            </a:r>
            <a:r>
              <a:rPr lang="cs-CZ" altLang="sk-SK" sz="1400" b="1" dirty="0">
                <a:solidFill>
                  <a:schemeClr val="bg1"/>
                </a:solidFill>
                <a:effectLst>
                  <a:outerShdw blurRad="38100" dist="38100" dir="2700000" algn="tl">
                    <a:srgbClr val="C0C0C0"/>
                  </a:outerShdw>
                </a:effectLst>
                <a:latin typeface="Verdana" pitchFamily="34" charset="0"/>
              </a:rPr>
              <a:t> </a:t>
            </a:r>
            <a:r>
              <a:rPr lang="cs-CZ" altLang="sk-SK" sz="1400" b="1" dirty="0" err="1">
                <a:solidFill>
                  <a:schemeClr val="bg1"/>
                </a:solidFill>
                <a:effectLst>
                  <a:outerShdw blurRad="38100" dist="38100" dir="2700000" algn="tl">
                    <a:srgbClr val="C0C0C0"/>
                  </a:outerShdw>
                </a:effectLst>
                <a:latin typeface="Verdana" pitchFamily="34" charset="0"/>
              </a:rPr>
              <a:t>pokladnica</a:t>
            </a:r>
            <a:endParaRPr lang="cs-CZ" altLang="sk-SK" sz="1400" b="1" dirty="0">
              <a:solidFill>
                <a:schemeClr val="bg1"/>
              </a:solidFill>
              <a:effectLst>
                <a:outerShdw blurRad="38100" dist="38100" dir="2700000" algn="tl">
                  <a:srgbClr val="C0C0C0"/>
                </a:outerShdw>
              </a:effectLst>
              <a:latin typeface="Verdana" pitchFamily="34" charset="0"/>
            </a:endParaRPr>
          </a:p>
          <a:p>
            <a:pPr eaLnBrk="1" hangingPunct="1">
              <a:lnSpc>
                <a:spcPct val="90000"/>
              </a:lnSpc>
              <a:spcBef>
                <a:spcPct val="20000"/>
              </a:spcBef>
            </a:pPr>
            <a:endParaRPr lang="cs-CZ" altLang="sk-SK" sz="1300" dirty="0">
              <a:solidFill>
                <a:schemeClr val="bg1"/>
              </a:solidFill>
              <a:latin typeface="Verdana" pitchFamily="34" charset="0"/>
            </a:endParaRPr>
          </a:p>
        </p:txBody>
      </p:sp>
      <p:pic>
        <p:nvPicPr>
          <p:cNvPr id="8201"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11313" y="1589088"/>
            <a:ext cx="1254125"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92163" y="1841500"/>
            <a:ext cx="1397000"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3" name="Picture 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113213" y="2528888"/>
            <a:ext cx="122555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4" name="Picture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056438" y="1974850"/>
            <a:ext cx="1228725" cy="122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5" name="Picture 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39813" y="4092575"/>
            <a:ext cx="1362075"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6" name="Picture 25"/>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053263" y="4403725"/>
            <a:ext cx="11938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4" name="Rovná spojovacia šípka 65"/>
          <p:cNvCxnSpPr>
            <a:cxnSpLocks noChangeShapeType="1"/>
          </p:cNvCxnSpPr>
          <p:nvPr/>
        </p:nvCxnSpPr>
        <p:spPr bwMode="auto">
          <a:xfrm>
            <a:off x="5378450" y="3644900"/>
            <a:ext cx="1516063" cy="1408113"/>
          </a:xfrm>
          <a:prstGeom prst="straightConnector1">
            <a:avLst/>
          </a:prstGeom>
          <a:noFill/>
          <a:ln w="25400">
            <a:solidFill>
              <a:srgbClr val="BE0027"/>
            </a:solidFill>
            <a:round/>
            <a:headEnd type="triangle" w="lg" len="med"/>
            <a:tailEnd type="triangle" w="lg" len="med"/>
          </a:ln>
          <a:effectLst>
            <a:outerShdw blurRad="50800" dist="38100" dir="2700000" algn="tl" rotWithShape="0">
              <a:srgbClr val="808080">
                <a:alpha val="39998"/>
              </a:srgbClr>
            </a:outerShdw>
          </a:effectLst>
          <a:extLst>
            <a:ext uri="{909E8E84-426E-40DD-AFC4-6F175D3DCCD1}">
              <a14:hiddenFill xmlns:a14="http://schemas.microsoft.com/office/drawing/2010/main">
                <a:noFill/>
              </a14:hiddenFill>
            </a:ext>
          </a:extLst>
        </p:spPr>
      </p:cxnSp>
      <p:pic>
        <p:nvPicPr>
          <p:cNvPr id="15" name="Picture 2" descr="D:\Share\obrazky pracovne\ikony\html_256.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16600" y="4121150"/>
            <a:ext cx="398463" cy="398463"/>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Arc 51"/>
          <p:cNvSpPr/>
          <p:nvPr/>
        </p:nvSpPr>
        <p:spPr bwMode="auto">
          <a:xfrm>
            <a:off x="4090988" y="2803525"/>
            <a:ext cx="3041650" cy="671513"/>
          </a:xfrm>
          <a:prstGeom prst="arc">
            <a:avLst/>
          </a:prstGeom>
          <a:noFill/>
          <a:ln w="9525" cap="flat" cmpd="sng" algn="ctr">
            <a:noFill/>
            <a:prstDash val="solid"/>
            <a:round/>
            <a:headEnd type="none" w="med" len="med"/>
            <a:tailEnd type="none" w="med" len="med"/>
          </a:ln>
          <a:effectLst/>
        </p:spPr>
        <p:txBody>
          <a:bodyPr>
            <a:spAutoFit/>
          </a:bodyPr>
          <a:lstStyle/>
          <a:p>
            <a:pPr eaLnBrk="1" hangingPunct="1">
              <a:spcBef>
                <a:spcPct val="20000"/>
              </a:spcBef>
              <a:tabLst>
                <a:tab pos="542925" algn="l"/>
              </a:tabLst>
              <a:defRPr/>
            </a:pPr>
            <a:endParaRPr lang="cs-CZ" dirty="0">
              <a:latin typeface="Arial" charset="0"/>
              <a:ea typeface="+mn-ea"/>
            </a:endParaRPr>
          </a:p>
        </p:txBody>
      </p:sp>
      <p:sp>
        <p:nvSpPr>
          <p:cNvPr id="8210" name="Freeform 13324"/>
          <p:cNvSpPr>
            <a:spLocks/>
          </p:cNvSpPr>
          <p:nvPr/>
        </p:nvSpPr>
        <p:spPr bwMode="auto">
          <a:xfrm>
            <a:off x="2360613" y="3602038"/>
            <a:ext cx="1800225" cy="749300"/>
          </a:xfrm>
          <a:custGeom>
            <a:avLst/>
            <a:gdLst>
              <a:gd name="T0" fmla="*/ 9377010 w 1549449"/>
              <a:gd name="T1" fmla="*/ 0 h 1148461"/>
              <a:gd name="T2" fmla="*/ 6571146 w 1549449"/>
              <a:gd name="T3" fmla="*/ 242 h 1148461"/>
              <a:gd name="T4" fmla="*/ 4310862 w 1549449"/>
              <a:gd name="T5" fmla="*/ 693 h 1148461"/>
              <a:gd name="T6" fmla="*/ 2050573 w 1549449"/>
              <a:gd name="T7" fmla="*/ 1627 h 1148461"/>
              <a:gd name="T8" fmla="*/ 179990 w 1549449"/>
              <a:gd name="T9" fmla="*/ 2908 h 1148461"/>
              <a:gd name="T10" fmla="*/ 179990 w 1549449"/>
              <a:gd name="T11" fmla="*/ 3047 h 11484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49449" h="1148461">
                <a:moveTo>
                  <a:pt x="1549449" y="0"/>
                </a:moveTo>
                <a:cubicBezTo>
                  <a:pt x="1387390" y="23611"/>
                  <a:pt x="1225331" y="47223"/>
                  <a:pt x="1085810" y="90152"/>
                </a:cubicBezTo>
                <a:cubicBezTo>
                  <a:pt x="946289" y="133081"/>
                  <a:pt x="836819" y="171718"/>
                  <a:pt x="712323" y="257577"/>
                </a:cubicBezTo>
                <a:cubicBezTo>
                  <a:pt x="587827" y="343436"/>
                  <a:pt x="452598" y="467932"/>
                  <a:pt x="338835" y="605307"/>
                </a:cubicBezTo>
                <a:cubicBezTo>
                  <a:pt x="225072" y="742682"/>
                  <a:pt x="81257" y="993820"/>
                  <a:pt x="29742" y="1081825"/>
                </a:cubicBezTo>
                <a:cubicBezTo>
                  <a:pt x="-21774" y="1169831"/>
                  <a:pt x="3984" y="1151585"/>
                  <a:pt x="29742" y="1133340"/>
                </a:cubicBezTo>
              </a:path>
            </a:pathLst>
          </a:custGeom>
          <a:noFill/>
          <a:ln w="31750" cap="flat" cmpd="sng">
            <a:solidFill>
              <a:srgbClr val="BE0027"/>
            </a:solidFill>
            <a:prstDash val="sysDot"/>
            <a:round/>
            <a:headEnd type="none" w="med" len="med"/>
            <a:tailEnd type="triangle" w="lg" len="med"/>
          </a:ln>
          <a:extLst>
            <a:ext uri="{909E8E84-426E-40DD-AFC4-6F175D3DCCD1}">
              <a14:hiddenFill xmlns:a14="http://schemas.microsoft.com/office/drawing/2010/main">
                <a:solidFill>
                  <a:srgbClr val="FFFFFF"/>
                </a:solidFill>
              </a14:hiddenFill>
            </a:ext>
          </a:extLst>
        </p:spPr>
        <p:txBody>
          <a:bodyPr>
            <a:spAutoFit/>
          </a:bodyPr>
          <a:lstStyle/>
          <a:p>
            <a:endParaRPr lang="sk-SK"/>
          </a:p>
        </p:txBody>
      </p:sp>
      <p:sp>
        <p:nvSpPr>
          <p:cNvPr id="8211" name="Freeform 13326"/>
          <p:cNvSpPr>
            <a:spLocks/>
          </p:cNvSpPr>
          <p:nvPr/>
        </p:nvSpPr>
        <p:spPr bwMode="auto">
          <a:xfrm>
            <a:off x="2728913" y="4067175"/>
            <a:ext cx="1982787" cy="1171575"/>
          </a:xfrm>
          <a:custGeom>
            <a:avLst/>
            <a:gdLst>
              <a:gd name="T0" fmla="*/ 0 w 1603220"/>
              <a:gd name="T1" fmla="*/ 47750 h 1399473"/>
              <a:gd name="T2" fmla="*/ 6733094 w 1603220"/>
              <a:gd name="T3" fmla="*/ 46869 h 1399473"/>
              <a:gd name="T4" fmla="*/ 14740021 w 1603220"/>
              <a:gd name="T5" fmla="*/ 39813 h 1399473"/>
              <a:gd name="T6" fmla="*/ 20745224 w 1603220"/>
              <a:gd name="T7" fmla="*/ 19970 h 1399473"/>
              <a:gd name="T8" fmla="*/ 22564998 w 1603220"/>
              <a:gd name="T9" fmla="*/ 1889 h 1399473"/>
              <a:gd name="T10" fmla="*/ 22201037 w 1603220"/>
              <a:gd name="T11" fmla="*/ 1449 h 139947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03220" h="1399473">
                <a:moveTo>
                  <a:pt x="0" y="1394606"/>
                </a:moveTo>
                <a:cubicBezTo>
                  <a:pt x="151326" y="1401045"/>
                  <a:pt x="302653" y="1407485"/>
                  <a:pt x="476518" y="1368848"/>
                </a:cubicBezTo>
                <a:cubicBezTo>
                  <a:pt x="650383" y="1330211"/>
                  <a:pt x="877909" y="1293721"/>
                  <a:pt x="1043188" y="1162786"/>
                </a:cubicBezTo>
                <a:cubicBezTo>
                  <a:pt x="1208467" y="1031851"/>
                  <a:pt x="1375892" y="767834"/>
                  <a:pt x="1468191" y="583237"/>
                </a:cubicBezTo>
                <a:cubicBezTo>
                  <a:pt x="1560490" y="398640"/>
                  <a:pt x="1579808" y="145355"/>
                  <a:pt x="1596980" y="55203"/>
                </a:cubicBezTo>
                <a:cubicBezTo>
                  <a:pt x="1614152" y="-34949"/>
                  <a:pt x="1592687" y="3687"/>
                  <a:pt x="1571222" y="42324"/>
                </a:cubicBezTo>
              </a:path>
            </a:pathLst>
          </a:custGeom>
          <a:solidFill>
            <a:schemeClr val="bg1"/>
          </a:solidFill>
          <a:ln w="31750" cap="flat" cmpd="sng">
            <a:solidFill>
              <a:srgbClr val="555555">
                <a:alpha val="50980"/>
              </a:srgbClr>
            </a:solidFill>
            <a:prstDash val="solid"/>
            <a:round/>
            <a:headEnd type="triangle" w="lg" len="med"/>
            <a:tailEnd type="triangle" w="lg" len="med"/>
          </a:ln>
        </p:spPr>
        <p:txBody>
          <a:bodyPr>
            <a:spAutoFit/>
          </a:bodyPr>
          <a:lstStyle/>
          <a:p>
            <a:endParaRPr lang="sk-SK"/>
          </a:p>
        </p:txBody>
      </p:sp>
      <p:cxnSp>
        <p:nvCxnSpPr>
          <p:cNvPr id="8212" name="Straight Arrow Connector 13328"/>
          <p:cNvCxnSpPr>
            <a:cxnSpLocks noChangeShapeType="1"/>
          </p:cNvCxnSpPr>
          <p:nvPr/>
        </p:nvCxnSpPr>
        <p:spPr bwMode="auto">
          <a:xfrm>
            <a:off x="3359150" y="2241550"/>
            <a:ext cx="882650" cy="696913"/>
          </a:xfrm>
          <a:prstGeom prst="straightConnector1">
            <a:avLst/>
          </a:prstGeom>
          <a:noFill/>
          <a:ln w="25400">
            <a:solidFill>
              <a:srgbClr val="C00000"/>
            </a:solidFill>
            <a:round/>
            <a:headEnd type="triangle" w="lg" len="med"/>
            <a:tailEnd type="triangle" w="lg" len="med"/>
          </a:ln>
          <a:extLst>
            <a:ext uri="{909E8E84-426E-40DD-AFC4-6F175D3DCCD1}">
              <a14:hiddenFill xmlns:a14="http://schemas.microsoft.com/office/drawing/2010/main">
                <a:noFill/>
              </a14:hiddenFill>
            </a:ext>
          </a:extLst>
        </p:spPr>
      </p:cxnSp>
      <p:pic>
        <p:nvPicPr>
          <p:cNvPr id="8213" name="Picture 13330"/>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535363" y="2389188"/>
            <a:ext cx="3698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4" name="Picture 84"/>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746500" y="2346325"/>
            <a:ext cx="2651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215" name="Straight Arrow Connector 86"/>
          <p:cNvCxnSpPr>
            <a:cxnSpLocks noChangeShapeType="1"/>
          </p:cNvCxnSpPr>
          <p:nvPr/>
        </p:nvCxnSpPr>
        <p:spPr bwMode="auto">
          <a:xfrm flipH="1">
            <a:off x="3582988" y="1508125"/>
            <a:ext cx="1171575" cy="400050"/>
          </a:xfrm>
          <a:prstGeom prst="straightConnector1">
            <a:avLst/>
          </a:prstGeom>
          <a:noFill/>
          <a:ln w="25400">
            <a:solidFill>
              <a:srgbClr val="C00000"/>
            </a:solidFill>
            <a:round/>
            <a:headEnd type="triangle" w="lg" len="med"/>
            <a:tailEnd type="triangle" w="lg" len="med"/>
          </a:ln>
          <a:extLst>
            <a:ext uri="{909E8E84-426E-40DD-AFC4-6F175D3DCCD1}">
              <a14:hiddenFill xmlns:a14="http://schemas.microsoft.com/office/drawing/2010/main">
                <a:noFill/>
              </a14:hiddenFill>
            </a:ext>
          </a:extLst>
        </p:spPr>
      </p:cxnSp>
      <p:cxnSp>
        <p:nvCxnSpPr>
          <p:cNvPr id="8216" name="Straight Arrow Connector 13333"/>
          <p:cNvCxnSpPr>
            <a:cxnSpLocks noChangeShapeType="1"/>
          </p:cNvCxnSpPr>
          <p:nvPr/>
        </p:nvCxnSpPr>
        <p:spPr bwMode="auto">
          <a:xfrm flipH="1">
            <a:off x="4883150" y="2193925"/>
            <a:ext cx="173038" cy="225425"/>
          </a:xfrm>
          <a:prstGeom prst="straightConnector1">
            <a:avLst/>
          </a:prstGeom>
          <a:noFill/>
          <a:ln w="25400">
            <a:solidFill>
              <a:srgbClr val="C0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8217" name="Freeform 13339"/>
          <p:cNvSpPr>
            <a:spLocks/>
          </p:cNvSpPr>
          <p:nvPr/>
        </p:nvSpPr>
        <p:spPr bwMode="auto">
          <a:xfrm flipH="1">
            <a:off x="2613025" y="5526088"/>
            <a:ext cx="4281488" cy="339725"/>
          </a:xfrm>
          <a:custGeom>
            <a:avLst/>
            <a:gdLst>
              <a:gd name="T0" fmla="*/ 31247857 w 3573691"/>
              <a:gd name="T1" fmla="*/ 0 h 309365"/>
              <a:gd name="T2" fmla="*/ 25729921 w 3573691"/>
              <a:gd name="T3" fmla="*/ 592032 h 309365"/>
              <a:gd name="T4" fmla="*/ 16045370 w 3573691"/>
              <a:gd name="T5" fmla="*/ 947250 h 309365"/>
              <a:gd name="T6" fmla="*/ 7036482 w 3573691"/>
              <a:gd name="T7" fmla="*/ 670970 h 309365"/>
              <a:gd name="T8" fmla="*/ 617654 w 3573691"/>
              <a:gd name="T9" fmla="*/ 78936 h 309365"/>
              <a:gd name="T10" fmla="*/ 617654 w 3573691"/>
              <a:gd name="T11" fmla="*/ 39470 h 3093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73691" h="309365">
                <a:moveTo>
                  <a:pt x="3573691" y="0"/>
                </a:moveTo>
                <a:cubicBezTo>
                  <a:pt x="3403046" y="70834"/>
                  <a:pt x="3232401" y="141668"/>
                  <a:pt x="2942627" y="193183"/>
                </a:cubicBezTo>
                <a:cubicBezTo>
                  <a:pt x="2652853" y="244698"/>
                  <a:pt x="2191359" y="304800"/>
                  <a:pt x="1835044" y="309093"/>
                </a:cubicBezTo>
                <a:cubicBezTo>
                  <a:pt x="1478729" y="313386"/>
                  <a:pt x="1098802" y="266164"/>
                  <a:pt x="804734" y="218941"/>
                </a:cubicBezTo>
                <a:cubicBezTo>
                  <a:pt x="510666" y="171718"/>
                  <a:pt x="192987" y="60101"/>
                  <a:pt x="70638" y="25757"/>
                </a:cubicBezTo>
                <a:cubicBezTo>
                  <a:pt x="-51711" y="-8587"/>
                  <a:pt x="9463" y="2146"/>
                  <a:pt x="70638" y="12879"/>
                </a:cubicBezTo>
              </a:path>
            </a:pathLst>
          </a:custGeom>
          <a:noFill/>
          <a:ln w="19050" cap="flat" cmpd="sng">
            <a:solidFill>
              <a:srgbClr val="555555"/>
            </a:solidFill>
            <a:prstDash val="solid"/>
            <a:round/>
            <a:headEnd type="triangle" w="lg" len="med"/>
            <a:tailEnd type="none" w="lg" len="med"/>
          </a:ln>
          <a:extLst>
            <a:ext uri="{909E8E84-426E-40DD-AFC4-6F175D3DCCD1}">
              <a14:hiddenFill xmlns:a14="http://schemas.microsoft.com/office/drawing/2010/main">
                <a:solidFill>
                  <a:srgbClr val="FFFFFF"/>
                </a:solidFill>
              </a14:hiddenFill>
            </a:ext>
          </a:extLst>
        </p:spPr>
        <p:txBody>
          <a:bodyPr>
            <a:spAutoFit/>
          </a:bodyPr>
          <a:lstStyle/>
          <a:p>
            <a:endParaRPr lang="sk-SK"/>
          </a:p>
        </p:txBody>
      </p:sp>
      <p:pic>
        <p:nvPicPr>
          <p:cNvPr id="8218" name="Picture 13341"/>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670175" y="3743325"/>
            <a:ext cx="4492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Obrázok 90"/>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3817938" y="1381125"/>
            <a:ext cx="276225" cy="276225"/>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0" name="Picture 13342"/>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646613" y="5610225"/>
            <a:ext cx="409575"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1" name="Picture 63"/>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4859338" y="5529263"/>
            <a:ext cx="288925"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2" name="Picture 100"/>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905250" y="1514475"/>
            <a:ext cx="369888"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Obrázok 88"/>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4140200" y="1381125"/>
            <a:ext cx="276225" cy="276225"/>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4" name="Picture 84"/>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080125" y="2636838"/>
            <a:ext cx="2651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5" name="Picture 84"/>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946525" y="4775200"/>
            <a:ext cx="330200"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6" name="Picture 84"/>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365875" y="2705100"/>
            <a:ext cx="2651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27" name="Rectangle 39"/>
          <p:cNvSpPr>
            <a:spLocks noChangeArrowheads="1"/>
          </p:cNvSpPr>
          <p:nvPr/>
        </p:nvSpPr>
        <p:spPr bwMode="auto">
          <a:xfrm>
            <a:off x="893763" y="3092450"/>
            <a:ext cx="15986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342900" indent="-342900">
              <a:defRPr sz="1600">
                <a:solidFill>
                  <a:schemeClr val="bg2"/>
                </a:solidFill>
                <a:latin typeface="Arial" pitchFamily="34" charset="0"/>
                <a:ea typeface="ＭＳ Ｐゴシック" pitchFamily="34" charset="-128"/>
              </a:defRPr>
            </a:lvl1pPr>
            <a:lvl2pPr>
              <a:defRPr sz="1600">
                <a:solidFill>
                  <a:schemeClr val="bg2"/>
                </a:solidFill>
                <a:latin typeface="Arial" pitchFamily="34" charset="0"/>
                <a:ea typeface="ＭＳ Ｐゴシック" pitchFamily="34" charset="-128"/>
              </a:defRPr>
            </a:lvl2pPr>
            <a:lvl3pPr marL="1143000" indent="-228600">
              <a:defRPr sz="1600">
                <a:solidFill>
                  <a:schemeClr val="bg2"/>
                </a:solidFill>
                <a:latin typeface="Arial" pitchFamily="34" charset="0"/>
                <a:ea typeface="ＭＳ Ｐゴシック" pitchFamily="34" charset="-128"/>
              </a:defRPr>
            </a:lvl3pPr>
            <a:lvl4pPr marL="1600200" indent="-228600">
              <a:defRPr sz="1600">
                <a:solidFill>
                  <a:schemeClr val="bg2"/>
                </a:solidFill>
                <a:latin typeface="Arial" pitchFamily="34" charset="0"/>
                <a:ea typeface="ＭＳ Ｐゴシック" pitchFamily="34" charset="-128"/>
              </a:defRPr>
            </a:lvl4pPr>
            <a:lvl5pPr marL="2057400" indent="-228600">
              <a:defRPr sz="1600">
                <a:solidFill>
                  <a:schemeClr val="bg2"/>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9pPr>
          </a:lstStyle>
          <a:p>
            <a:pPr lvl="1"/>
            <a:r>
              <a:rPr lang="sk-SK" altLang="sk-SK" sz="1200" b="1">
                <a:solidFill>
                  <a:srgbClr val="404040"/>
                </a:solidFill>
                <a:latin typeface="Verdana" pitchFamily="34" charset="0"/>
                <a:cs typeface="Arial" pitchFamily="34" charset="0"/>
              </a:rPr>
              <a:t>Obchodník</a:t>
            </a:r>
          </a:p>
        </p:txBody>
      </p:sp>
      <p:sp>
        <p:nvSpPr>
          <p:cNvPr id="49" name="Rectangle 48"/>
          <p:cNvSpPr/>
          <p:nvPr/>
        </p:nvSpPr>
        <p:spPr>
          <a:xfrm>
            <a:off x="4491038" y="1879600"/>
            <a:ext cx="1042987" cy="276225"/>
          </a:xfrm>
          <a:prstGeom prst="rect">
            <a:avLst/>
          </a:prstGeom>
          <a:noFill/>
          <a:effectLst/>
        </p:spPr>
        <p:txBody>
          <a:bodyPr wrap="none">
            <a:spAutoFit/>
          </a:bodyPr>
          <a:lstStyle/>
          <a:p>
            <a:pPr lvl="1">
              <a:defRPr/>
            </a:pPr>
            <a:r>
              <a:rPr lang="sk-SK" sz="1200" b="1" dirty="0" err="1">
                <a:solidFill>
                  <a:schemeClr val="tx1">
                    <a:lumMod val="75000"/>
                    <a:lumOff val="25000"/>
                  </a:schemeClr>
                </a:solidFill>
                <a:latin typeface="Verdana" panose="020B0604030504040204" pitchFamily="34" charset="0"/>
                <a:ea typeface="+mn-ea"/>
                <a:cs typeface="Arial"/>
              </a:rPr>
              <a:t>mRP</a:t>
            </a:r>
            <a:endParaRPr lang="sk-SK" sz="1200" b="1" dirty="0">
              <a:solidFill>
                <a:schemeClr val="tx1">
                  <a:lumMod val="75000"/>
                  <a:lumOff val="25000"/>
                </a:schemeClr>
              </a:solidFill>
              <a:latin typeface="Verdana" panose="020B0604030504040204" pitchFamily="34" charset="0"/>
              <a:ea typeface="+mn-ea"/>
              <a:cs typeface="Arial"/>
            </a:endParaRPr>
          </a:p>
        </p:txBody>
      </p:sp>
      <p:sp>
        <p:nvSpPr>
          <p:cNvPr id="8229" name="Rectangle 42"/>
          <p:cNvSpPr>
            <a:spLocks noChangeArrowheads="1"/>
          </p:cNvSpPr>
          <p:nvPr/>
        </p:nvSpPr>
        <p:spPr bwMode="auto">
          <a:xfrm>
            <a:off x="6372225" y="3232150"/>
            <a:ext cx="2222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a:spAutoFit/>
          </a:bodyPr>
          <a:lstStyle>
            <a:lvl1pPr marL="342900" indent="-342900">
              <a:defRPr sz="1600">
                <a:solidFill>
                  <a:schemeClr val="bg2"/>
                </a:solidFill>
                <a:latin typeface="Arial" pitchFamily="34" charset="0"/>
                <a:ea typeface="ＭＳ Ｐゴシック" pitchFamily="34" charset="-128"/>
              </a:defRPr>
            </a:lvl1pPr>
            <a:lvl2pPr>
              <a:defRPr sz="1600">
                <a:solidFill>
                  <a:schemeClr val="bg2"/>
                </a:solidFill>
                <a:latin typeface="Arial" pitchFamily="34" charset="0"/>
                <a:ea typeface="ＭＳ Ｐゴシック" pitchFamily="34" charset="-128"/>
              </a:defRPr>
            </a:lvl2pPr>
            <a:lvl3pPr marL="1143000" indent="-228600">
              <a:defRPr sz="1600">
                <a:solidFill>
                  <a:schemeClr val="bg2"/>
                </a:solidFill>
                <a:latin typeface="Arial" pitchFamily="34" charset="0"/>
                <a:ea typeface="ＭＳ Ｐゴシック" pitchFamily="34" charset="-128"/>
              </a:defRPr>
            </a:lvl3pPr>
            <a:lvl4pPr marL="1600200" indent="-228600">
              <a:defRPr sz="1600">
                <a:solidFill>
                  <a:schemeClr val="bg2"/>
                </a:solidFill>
                <a:latin typeface="Arial" pitchFamily="34" charset="0"/>
                <a:ea typeface="ＭＳ Ｐゴシック" pitchFamily="34" charset="-128"/>
              </a:defRPr>
            </a:lvl4pPr>
            <a:lvl5pPr marL="2057400" indent="-228600">
              <a:defRPr sz="1600">
                <a:solidFill>
                  <a:schemeClr val="bg2"/>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9pPr>
          </a:lstStyle>
          <a:p>
            <a:pPr lvl="1"/>
            <a:r>
              <a:rPr lang="sk-SK" altLang="sk-SK" sz="1200" b="1">
                <a:solidFill>
                  <a:srgbClr val="404040"/>
                </a:solidFill>
                <a:latin typeface="Verdana" pitchFamily="34" charset="0"/>
                <a:cs typeface="Arial" pitchFamily="34" charset="0"/>
              </a:rPr>
              <a:t>Pracovník finančnej </a:t>
            </a:r>
          </a:p>
          <a:p>
            <a:pPr lvl="1"/>
            <a:r>
              <a:rPr lang="sk-SK" altLang="sk-SK" sz="1200" b="1">
                <a:solidFill>
                  <a:srgbClr val="404040"/>
                </a:solidFill>
                <a:latin typeface="Verdana" pitchFamily="34" charset="0"/>
                <a:cs typeface="Arial" pitchFamily="34" charset="0"/>
              </a:rPr>
              <a:t>správy / kontrolór</a:t>
            </a:r>
          </a:p>
        </p:txBody>
      </p:sp>
      <p:sp>
        <p:nvSpPr>
          <p:cNvPr id="8230" name="Rectangle 44"/>
          <p:cNvSpPr>
            <a:spLocks noChangeArrowheads="1"/>
          </p:cNvSpPr>
          <p:nvPr/>
        </p:nvSpPr>
        <p:spPr bwMode="auto">
          <a:xfrm>
            <a:off x="922338" y="5597525"/>
            <a:ext cx="1231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a:spAutoFit/>
          </a:bodyPr>
          <a:lstStyle>
            <a:lvl1pPr marL="342900" indent="-342900">
              <a:defRPr sz="1600">
                <a:solidFill>
                  <a:schemeClr val="bg2"/>
                </a:solidFill>
                <a:latin typeface="Arial" pitchFamily="34" charset="0"/>
                <a:ea typeface="ＭＳ Ｐゴシック" pitchFamily="34" charset="-128"/>
              </a:defRPr>
            </a:lvl1pPr>
            <a:lvl2pPr>
              <a:defRPr sz="1600">
                <a:solidFill>
                  <a:schemeClr val="bg2"/>
                </a:solidFill>
                <a:latin typeface="Arial" pitchFamily="34" charset="0"/>
                <a:ea typeface="ＭＳ Ｐゴシック" pitchFamily="34" charset="-128"/>
              </a:defRPr>
            </a:lvl2pPr>
            <a:lvl3pPr marL="1143000" indent="-228600">
              <a:defRPr sz="1600">
                <a:solidFill>
                  <a:schemeClr val="bg2"/>
                </a:solidFill>
                <a:latin typeface="Arial" pitchFamily="34" charset="0"/>
                <a:ea typeface="ＭＳ Ｐゴシック" pitchFamily="34" charset="-128"/>
              </a:defRPr>
            </a:lvl3pPr>
            <a:lvl4pPr marL="1600200" indent="-228600">
              <a:defRPr sz="1600">
                <a:solidFill>
                  <a:schemeClr val="bg2"/>
                </a:solidFill>
                <a:latin typeface="Arial" pitchFamily="34" charset="0"/>
                <a:ea typeface="ＭＳ Ｐゴシック" pitchFamily="34" charset="-128"/>
              </a:defRPr>
            </a:lvl4pPr>
            <a:lvl5pPr marL="2057400" indent="-228600">
              <a:defRPr sz="1600">
                <a:solidFill>
                  <a:schemeClr val="bg2"/>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9pPr>
          </a:lstStyle>
          <a:p>
            <a:pPr lvl="1"/>
            <a:r>
              <a:rPr lang="sk-SK" altLang="sk-SK" sz="1200" b="1">
                <a:solidFill>
                  <a:srgbClr val="404040"/>
                </a:solidFill>
                <a:latin typeface="Verdana" pitchFamily="34" charset="0"/>
                <a:cs typeface="Arial" pitchFamily="34" charset="0"/>
              </a:rPr>
              <a:t>Zákazník</a:t>
            </a:r>
          </a:p>
        </p:txBody>
      </p:sp>
      <p:sp>
        <p:nvSpPr>
          <p:cNvPr id="55" name="Rectangle 54"/>
          <p:cNvSpPr/>
          <p:nvPr/>
        </p:nvSpPr>
        <p:spPr>
          <a:xfrm>
            <a:off x="6777038" y="5600700"/>
            <a:ext cx="1377950" cy="276225"/>
          </a:xfrm>
          <a:prstGeom prst="rect">
            <a:avLst/>
          </a:prstGeom>
          <a:noFill/>
          <a:effectLst/>
        </p:spPr>
        <p:txBody>
          <a:bodyPr wrap="none" lIns="0" rIns="0">
            <a:spAutoFit/>
          </a:bodyPr>
          <a:lstStyle/>
          <a:p>
            <a:pPr lvl="1">
              <a:defRPr/>
            </a:pPr>
            <a:r>
              <a:rPr lang="sk-SK" sz="1200" b="1" dirty="0">
                <a:solidFill>
                  <a:schemeClr val="tx1">
                    <a:lumMod val="75000"/>
                    <a:lumOff val="25000"/>
                  </a:schemeClr>
                </a:solidFill>
                <a:latin typeface="Verdana" panose="020B0604030504040204" pitchFamily="34" charset="0"/>
                <a:ea typeface="+mn-ea"/>
                <a:cs typeface="Arial"/>
              </a:rPr>
              <a:t>ERP s GMS</a:t>
            </a:r>
          </a:p>
        </p:txBody>
      </p:sp>
      <p:sp>
        <p:nvSpPr>
          <p:cNvPr id="8232" name="Rectangle 56"/>
          <p:cNvSpPr>
            <a:spLocks noChangeArrowheads="1"/>
          </p:cNvSpPr>
          <p:nvPr/>
        </p:nvSpPr>
        <p:spPr bwMode="auto">
          <a:xfrm>
            <a:off x="5867400" y="4092575"/>
            <a:ext cx="16621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a:spAutoFit/>
          </a:bodyPr>
          <a:lstStyle>
            <a:lvl1pPr marL="342900" indent="-342900">
              <a:defRPr sz="1600">
                <a:solidFill>
                  <a:schemeClr val="bg2"/>
                </a:solidFill>
                <a:latin typeface="Arial" pitchFamily="34" charset="0"/>
                <a:ea typeface="ＭＳ Ｐゴシック" pitchFamily="34" charset="-128"/>
              </a:defRPr>
            </a:lvl1pPr>
            <a:lvl2pPr>
              <a:defRPr sz="1600">
                <a:solidFill>
                  <a:schemeClr val="bg2"/>
                </a:solidFill>
                <a:latin typeface="Arial" pitchFamily="34" charset="0"/>
                <a:ea typeface="ＭＳ Ｐゴシック" pitchFamily="34" charset="-128"/>
              </a:defRPr>
            </a:lvl2pPr>
            <a:lvl3pPr marL="1143000" indent="-228600">
              <a:defRPr sz="1600">
                <a:solidFill>
                  <a:schemeClr val="bg2"/>
                </a:solidFill>
                <a:latin typeface="Arial" pitchFamily="34" charset="0"/>
                <a:ea typeface="ＭＳ Ｐゴシック" pitchFamily="34" charset="-128"/>
              </a:defRPr>
            </a:lvl3pPr>
            <a:lvl4pPr marL="1600200" indent="-228600">
              <a:defRPr sz="1600">
                <a:solidFill>
                  <a:schemeClr val="bg2"/>
                </a:solidFill>
                <a:latin typeface="Arial" pitchFamily="34" charset="0"/>
                <a:ea typeface="ＭＳ Ｐゴシック" pitchFamily="34" charset="-128"/>
              </a:defRPr>
            </a:lvl4pPr>
            <a:lvl5pPr marL="2057400" indent="-228600">
              <a:defRPr sz="1600">
                <a:solidFill>
                  <a:schemeClr val="bg2"/>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9pPr>
          </a:lstStyle>
          <a:p>
            <a:pPr lvl="1"/>
            <a:r>
              <a:rPr lang="sk-SK" altLang="sk-SK" sz="1000">
                <a:solidFill>
                  <a:srgbClr val="404040"/>
                </a:solidFill>
                <a:latin typeface="Verdana" pitchFamily="34" charset="0"/>
                <a:cs typeface="Arial" pitchFamily="34" charset="0"/>
              </a:rPr>
              <a:t>Integrácia s ERP </a:t>
            </a:r>
          </a:p>
          <a:p>
            <a:pPr lvl="1"/>
            <a:r>
              <a:rPr lang="sk-SK" altLang="sk-SK" sz="1000">
                <a:solidFill>
                  <a:srgbClr val="404040"/>
                </a:solidFill>
                <a:latin typeface="Verdana" pitchFamily="34" charset="0"/>
                <a:cs typeface="Arial" pitchFamily="34" charset="0"/>
              </a:rPr>
              <a:t>cez webové služby</a:t>
            </a:r>
          </a:p>
        </p:txBody>
      </p:sp>
      <p:sp>
        <p:nvSpPr>
          <p:cNvPr id="8233" name="Rectangle 85"/>
          <p:cNvSpPr>
            <a:spLocks noChangeArrowheads="1"/>
          </p:cNvSpPr>
          <p:nvPr/>
        </p:nvSpPr>
        <p:spPr bwMode="auto">
          <a:xfrm>
            <a:off x="3117850" y="1978025"/>
            <a:ext cx="14747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a:spAutoFit/>
          </a:bodyPr>
          <a:lstStyle>
            <a:lvl1pPr marL="342900" indent="-342900">
              <a:defRPr sz="1600">
                <a:solidFill>
                  <a:schemeClr val="bg2"/>
                </a:solidFill>
                <a:latin typeface="Arial" pitchFamily="34" charset="0"/>
                <a:ea typeface="ＭＳ Ｐゴシック" pitchFamily="34" charset="-128"/>
              </a:defRPr>
            </a:lvl1pPr>
            <a:lvl2pPr>
              <a:defRPr sz="1600">
                <a:solidFill>
                  <a:schemeClr val="bg2"/>
                </a:solidFill>
                <a:latin typeface="Arial" pitchFamily="34" charset="0"/>
                <a:ea typeface="ＭＳ Ｐゴシック" pitchFamily="34" charset="-128"/>
              </a:defRPr>
            </a:lvl2pPr>
            <a:lvl3pPr marL="1143000" indent="-228600">
              <a:defRPr sz="1600">
                <a:solidFill>
                  <a:schemeClr val="bg2"/>
                </a:solidFill>
                <a:latin typeface="Arial" pitchFamily="34" charset="0"/>
                <a:ea typeface="ＭＳ Ｐゴシック" pitchFamily="34" charset="-128"/>
              </a:defRPr>
            </a:lvl3pPr>
            <a:lvl4pPr marL="1600200" indent="-228600">
              <a:defRPr sz="1600">
                <a:solidFill>
                  <a:schemeClr val="bg2"/>
                </a:solidFill>
                <a:latin typeface="Arial" pitchFamily="34" charset="0"/>
                <a:ea typeface="ＭＳ Ｐゴシック" pitchFamily="34" charset="-128"/>
              </a:defRPr>
            </a:lvl4pPr>
            <a:lvl5pPr marL="2057400" indent="-228600">
              <a:defRPr sz="1600">
                <a:solidFill>
                  <a:schemeClr val="bg2"/>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9pPr>
          </a:lstStyle>
          <a:p>
            <a:pPr lvl="1"/>
            <a:r>
              <a:rPr lang="sk-SK" altLang="sk-SK" sz="1000">
                <a:solidFill>
                  <a:srgbClr val="404040"/>
                </a:solidFill>
                <a:latin typeface="Verdana" pitchFamily="34" charset="0"/>
                <a:cs typeface="Arial" pitchFamily="34" charset="0"/>
              </a:rPr>
              <a:t>Generovanie ID</a:t>
            </a:r>
          </a:p>
        </p:txBody>
      </p:sp>
      <p:sp>
        <p:nvSpPr>
          <p:cNvPr id="8234" name="Rectangle 90"/>
          <p:cNvSpPr>
            <a:spLocks noChangeArrowheads="1"/>
          </p:cNvSpPr>
          <p:nvPr/>
        </p:nvSpPr>
        <p:spPr bwMode="auto">
          <a:xfrm>
            <a:off x="3989388" y="4762500"/>
            <a:ext cx="12922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a:spAutoFit/>
          </a:bodyPr>
          <a:lstStyle>
            <a:lvl1pPr marL="342900" indent="-342900">
              <a:defRPr sz="1600">
                <a:solidFill>
                  <a:schemeClr val="bg2"/>
                </a:solidFill>
                <a:latin typeface="Arial" pitchFamily="34" charset="0"/>
                <a:ea typeface="ＭＳ Ｐゴシック" pitchFamily="34" charset="-128"/>
              </a:defRPr>
            </a:lvl1pPr>
            <a:lvl2pPr>
              <a:defRPr sz="1600">
                <a:solidFill>
                  <a:schemeClr val="bg2"/>
                </a:solidFill>
                <a:latin typeface="Arial" pitchFamily="34" charset="0"/>
                <a:ea typeface="ＭＳ Ｐゴシック" pitchFamily="34" charset="-128"/>
              </a:defRPr>
            </a:lvl2pPr>
            <a:lvl3pPr marL="1143000" indent="-228600">
              <a:defRPr sz="1600">
                <a:solidFill>
                  <a:schemeClr val="bg2"/>
                </a:solidFill>
                <a:latin typeface="Arial" pitchFamily="34" charset="0"/>
                <a:ea typeface="ＭＳ Ｐゴシック" pitchFamily="34" charset="-128"/>
              </a:defRPr>
            </a:lvl3pPr>
            <a:lvl4pPr marL="1600200" indent="-228600">
              <a:defRPr sz="1600">
                <a:solidFill>
                  <a:schemeClr val="bg2"/>
                </a:solidFill>
                <a:latin typeface="Arial" pitchFamily="34" charset="0"/>
                <a:ea typeface="ＭＳ Ｐゴシック" pitchFamily="34" charset="-128"/>
              </a:defRPr>
            </a:lvl4pPr>
            <a:lvl5pPr marL="2057400" indent="-228600">
              <a:defRPr sz="1600">
                <a:solidFill>
                  <a:schemeClr val="bg2"/>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9pPr>
          </a:lstStyle>
          <a:p>
            <a:pPr lvl="1"/>
            <a:r>
              <a:rPr lang="sk-SK" altLang="sk-SK" sz="1000">
                <a:solidFill>
                  <a:srgbClr val="404040"/>
                </a:solidFill>
                <a:latin typeface="Verdana" pitchFamily="34" charset="0"/>
                <a:cs typeface="Arial" pitchFamily="34" charset="0"/>
              </a:rPr>
              <a:t>Kontrola ID</a:t>
            </a:r>
          </a:p>
          <a:p>
            <a:pPr lvl="1"/>
            <a:r>
              <a:rPr lang="sk-SK" altLang="sk-SK" sz="1000">
                <a:solidFill>
                  <a:srgbClr val="404040"/>
                </a:solidFill>
                <a:latin typeface="Verdana" pitchFamily="34" charset="0"/>
                <a:cs typeface="Arial" pitchFamily="34" charset="0"/>
              </a:rPr>
              <a:t>cez Internet </a:t>
            </a:r>
          </a:p>
        </p:txBody>
      </p:sp>
      <p:sp>
        <p:nvSpPr>
          <p:cNvPr id="8235" name="Rectangle 58"/>
          <p:cNvSpPr>
            <a:spLocks noChangeArrowheads="1"/>
          </p:cNvSpPr>
          <p:nvPr/>
        </p:nvSpPr>
        <p:spPr bwMode="auto">
          <a:xfrm>
            <a:off x="5162550" y="2160588"/>
            <a:ext cx="18129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a:spAutoFit/>
          </a:bodyPr>
          <a:lstStyle>
            <a:lvl1pPr marL="342900" indent="-342900">
              <a:defRPr sz="1600">
                <a:solidFill>
                  <a:schemeClr val="bg2"/>
                </a:solidFill>
                <a:latin typeface="Arial" pitchFamily="34" charset="0"/>
                <a:ea typeface="ＭＳ Ｐゴシック" pitchFamily="34" charset="-128"/>
              </a:defRPr>
            </a:lvl1pPr>
            <a:lvl2pPr>
              <a:defRPr sz="1600">
                <a:solidFill>
                  <a:schemeClr val="bg2"/>
                </a:solidFill>
                <a:latin typeface="Arial" pitchFamily="34" charset="0"/>
                <a:ea typeface="ＭＳ Ｐゴシック" pitchFamily="34" charset="-128"/>
              </a:defRPr>
            </a:lvl2pPr>
            <a:lvl3pPr marL="1143000" indent="-228600">
              <a:defRPr sz="1600">
                <a:solidFill>
                  <a:schemeClr val="bg2"/>
                </a:solidFill>
                <a:latin typeface="Arial" pitchFamily="34" charset="0"/>
                <a:ea typeface="ＭＳ Ｐゴシック" pitchFamily="34" charset="-128"/>
              </a:defRPr>
            </a:lvl3pPr>
            <a:lvl4pPr marL="1600200" indent="-228600">
              <a:defRPr sz="1600">
                <a:solidFill>
                  <a:schemeClr val="bg2"/>
                </a:solidFill>
                <a:latin typeface="Arial" pitchFamily="34" charset="0"/>
                <a:ea typeface="ＭＳ Ｐゴシック" pitchFamily="34" charset="-128"/>
              </a:defRPr>
            </a:lvl4pPr>
            <a:lvl5pPr marL="2057400" indent="-228600">
              <a:defRPr sz="1600">
                <a:solidFill>
                  <a:schemeClr val="bg2"/>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9pPr>
          </a:lstStyle>
          <a:p>
            <a:pPr lvl="1" algn="ctr"/>
            <a:r>
              <a:rPr lang="sk-SK" altLang="sk-SK" sz="1000">
                <a:solidFill>
                  <a:srgbClr val="404040"/>
                </a:solidFill>
                <a:latin typeface="Verdana" pitchFamily="34" charset="0"/>
                <a:cs typeface="Arial" pitchFamily="34" charset="0"/>
              </a:rPr>
              <a:t>Monitoring transakcií</a:t>
            </a:r>
          </a:p>
          <a:p>
            <a:pPr lvl="1" algn="ctr"/>
            <a:r>
              <a:rPr lang="sk-SK" altLang="sk-SK" sz="1000">
                <a:solidFill>
                  <a:srgbClr val="404040"/>
                </a:solidFill>
                <a:latin typeface="Verdana" pitchFamily="34" charset="0"/>
                <a:cs typeface="Arial" pitchFamily="34" charset="0"/>
              </a:rPr>
              <a:t>cez cRP</a:t>
            </a:r>
          </a:p>
        </p:txBody>
      </p:sp>
      <p:sp>
        <p:nvSpPr>
          <p:cNvPr id="8236" name="Rectangle 97"/>
          <p:cNvSpPr>
            <a:spLocks noChangeArrowheads="1"/>
          </p:cNvSpPr>
          <p:nvPr/>
        </p:nvSpPr>
        <p:spPr bwMode="auto">
          <a:xfrm>
            <a:off x="2717800" y="3732213"/>
            <a:ext cx="1409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a:spAutoFit/>
          </a:bodyPr>
          <a:lstStyle>
            <a:lvl1pPr marL="342900" indent="-342900">
              <a:defRPr sz="1600">
                <a:solidFill>
                  <a:schemeClr val="bg2"/>
                </a:solidFill>
                <a:latin typeface="Arial" pitchFamily="34" charset="0"/>
                <a:ea typeface="ＭＳ Ｐゴシック" pitchFamily="34" charset="-128"/>
              </a:defRPr>
            </a:lvl1pPr>
            <a:lvl2pPr>
              <a:defRPr sz="1600">
                <a:solidFill>
                  <a:schemeClr val="bg2"/>
                </a:solidFill>
                <a:latin typeface="Arial" pitchFamily="34" charset="0"/>
                <a:ea typeface="ＭＳ Ｐゴシック" pitchFamily="34" charset="-128"/>
              </a:defRPr>
            </a:lvl2pPr>
            <a:lvl3pPr marL="1143000" indent="-228600">
              <a:defRPr sz="1600">
                <a:solidFill>
                  <a:schemeClr val="bg2"/>
                </a:solidFill>
                <a:latin typeface="Arial" pitchFamily="34" charset="0"/>
                <a:ea typeface="ＭＳ Ｐゴシック" pitchFamily="34" charset="-128"/>
              </a:defRPr>
            </a:lvl3pPr>
            <a:lvl4pPr marL="1600200" indent="-228600">
              <a:defRPr sz="1600">
                <a:solidFill>
                  <a:schemeClr val="bg2"/>
                </a:solidFill>
                <a:latin typeface="Arial" pitchFamily="34" charset="0"/>
                <a:ea typeface="ＭＳ Ｐゴシック" pitchFamily="34" charset="-128"/>
              </a:defRPr>
            </a:lvl4pPr>
            <a:lvl5pPr marL="2057400" indent="-228600">
              <a:defRPr sz="1600">
                <a:solidFill>
                  <a:schemeClr val="bg2"/>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bg2"/>
                </a:solidFill>
                <a:latin typeface="Arial" pitchFamily="34" charset="0"/>
                <a:ea typeface="ＭＳ Ｐゴシック" pitchFamily="34" charset="-128"/>
              </a:defRPr>
            </a:lvl9pPr>
          </a:lstStyle>
          <a:p>
            <a:pPr lvl="1"/>
            <a:r>
              <a:rPr lang="sk-SK" altLang="sk-SK" sz="1000" dirty="0">
                <a:solidFill>
                  <a:srgbClr val="404040"/>
                </a:solidFill>
                <a:latin typeface="Verdana" pitchFamily="34" charset="0"/>
                <a:cs typeface="Arial" pitchFamily="34" charset="0"/>
              </a:rPr>
              <a:t>Odoslanie ID</a:t>
            </a:r>
          </a:p>
          <a:p>
            <a:pPr lvl="1"/>
            <a:r>
              <a:rPr lang="sk-SK" altLang="sk-SK" sz="1000" dirty="0">
                <a:solidFill>
                  <a:srgbClr val="404040"/>
                </a:solidFill>
                <a:latin typeface="Verdana" pitchFamily="34" charset="0"/>
                <a:cs typeface="Arial" pitchFamily="34" charset="0"/>
              </a:rPr>
              <a:t>cez SMS/email</a:t>
            </a:r>
          </a:p>
        </p:txBody>
      </p:sp>
      <p:pic>
        <p:nvPicPr>
          <p:cNvPr id="8237" name="Picture 47"/>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2825750" y="1733550"/>
            <a:ext cx="523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Rectangle 49"/>
          <p:cNvSpPr/>
          <p:nvPr/>
        </p:nvSpPr>
        <p:spPr>
          <a:xfrm>
            <a:off x="2416175" y="2208213"/>
            <a:ext cx="977900" cy="277812"/>
          </a:xfrm>
          <a:prstGeom prst="rect">
            <a:avLst/>
          </a:prstGeom>
          <a:noFill/>
          <a:effectLst/>
        </p:spPr>
        <p:txBody>
          <a:bodyPr wrap="none">
            <a:spAutoFit/>
          </a:bodyPr>
          <a:lstStyle/>
          <a:p>
            <a:pPr lvl="1">
              <a:defRPr/>
            </a:pPr>
            <a:r>
              <a:rPr lang="sk-SK" sz="1200" b="1" dirty="0" err="1">
                <a:solidFill>
                  <a:schemeClr val="tx1">
                    <a:lumMod val="75000"/>
                    <a:lumOff val="25000"/>
                  </a:schemeClr>
                </a:solidFill>
                <a:latin typeface="Verdana" panose="020B0604030504040204" pitchFamily="34" charset="0"/>
                <a:ea typeface="+mn-ea"/>
                <a:cs typeface="Arial"/>
              </a:rPr>
              <a:t>vRP</a:t>
            </a:r>
            <a:endParaRPr lang="sk-SK" sz="1200" b="1" dirty="0">
              <a:solidFill>
                <a:schemeClr val="tx1">
                  <a:lumMod val="75000"/>
                  <a:lumOff val="25000"/>
                </a:schemeClr>
              </a:solidFill>
              <a:latin typeface="Verdana" panose="020B0604030504040204" pitchFamily="34" charset="0"/>
              <a:ea typeface="+mn-ea"/>
              <a:cs typeface="Arial"/>
            </a:endParaRPr>
          </a:p>
        </p:txBody>
      </p:sp>
      <p:sp>
        <p:nvSpPr>
          <p:cNvPr id="51" name="Rectangle 50"/>
          <p:cNvSpPr/>
          <p:nvPr/>
        </p:nvSpPr>
        <p:spPr>
          <a:xfrm>
            <a:off x="1947863" y="4894263"/>
            <a:ext cx="993775" cy="276225"/>
          </a:xfrm>
          <a:prstGeom prst="rect">
            <a:avLst/>
          </a:prstGeom>
          <a:noFill/>
          <a:effectLst/>
        </p:spPr>
        <p:txBody>
          <a:bodyPr wrap="none">
            <a:spAutoFit/>
          </a:bodyPr>
          <a:lstStyle/>
          <a:p>
            <a:pPr lvl="1">
              <a:defRPr/>
            </a:pPr>
            <a:r>
              <a:rPr lang="sk-SK" sz="1200" b="1" dirty="0" err="1">
                <a:solidFill>
                  <a:schemeClr val="tx1">
                    <a:lumMod val="75000"/>
                    <a:lumOff val="25000"/>
                  </a:schemeClr>
                </a:solidFill>
                <a:latin typeface="Verdana" panose="020B0604030504040204" pitchFamily="34" charset="0"/>
                <a:ea typeface="+mn-ea"/>
                <a:cs typeface="Arial"/>
              </a:rPr>
              <a:t>oPD</a:t>
            </a:r>
            <a:endParaRPr lang="sk-SK" sz="1200" b="1" dirty="0">
              <a:solidFill>
                <a:schemeClr val="tx1">
                  <a:lumMod val="75000"/>
                  <a:lumOff val="25000"/>
                </a:schemeClr>
              </a:solidFill>
              <a:latin typeface="Verdana" panose="020B0604030504040204" pitchFamily="34" charset="0"/>
              <a:ea typeface="+mn-ea"/>
              <a:cs typeface="Arial"/>
            </a:endParaRPr>
          </a:p>
        </p:txBody>
      </p:sp>
      <p:pic>
        <p:nvPicPr>
          <p:cNvPr id="53" name="Obrázok 89"/>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593975" y="4591050"/>
            <a:ext cx="392113" cy="339725"/>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41" name="Picture 47"/>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2320925" y="4419600"/>
            <a:ext cx="430213"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28504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114455" y="136415"/>
            <a:ext cx="5605322" cy="1384042"/>
          </a:xfrm>
        </p:spPr>
        <p:txBody>
          <a:bodyPr/>
          <a:lstStyle/>
          <a:p>
            <a:pPr eaLnBrk="1" hangingPunct="1"/>
            <a:r>
              <a:rPr lang="sk-SK" sz="30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Projekt virtuálna RP </a:t>
            </a:r>
          </a:p>
        </p:txBody>
      </p:sp>
      <p:sp>
        <p:nvSpPr>
          <p:cNvPr id="9219" name="Content Placeholder 2"/>
          <p:cNvSpPr>
            <a:spLocks noGrp="1"/>
          </p:cNvSpPr>
          <p:nvPr>
            <p:ph idx="1"/>
          </p:nvPr>
        </p:nvSpPr>
        <p:spPr>
          <a:xfrm>
            <a:off x="85061" y="1352006"/>
            <a:ext cx="8867554" cy="5209954"/>
          </a:xfrm>
        </p:spPr>
        <p:txBody>
          <a:bodyPr/>
          <a:lstStyle/>
          <a:p>
            <a:pPr eaLnBrk="1" hangingPunct="1"/>
            <a:endParaRPr lang="sk-SK" sz="2300" dirty="0" smtClean="0">
              <a:latin typeface="Arial" panose="020B0604020202020204" pitchFamily="34" charset="0"/>
              <a:cs typeface="Arial" panose="020B0604020202020204" pitchFamily="34" charset="0"/>
            </a:endParaRPr>
          </a:p>
          <a:p>
            <a:pPr marL="0" indent="0" eaLnBrk="1" hangingPunct="1">
              <a:buNone/>
            </a:pPr>
            <a:endParaRPr lang="sk-SK" sz="1600" dirty="0" smtClean="0">
              <a:latin typeface="Arial" panose="020B0604020202020204" pitchFamily="34" charset="0"/>
              <a:cs typeface="Arial" panose="020B0604020202020204" pitchFamily="34" charset="0"/>
            </a:endParaRP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19</a:t>
            </a:fld>
            <a:endParaRPr lang="en-US"/>
          </a:p>
        </p:txBody>
      </p:sp>
      <p:sp>
        <p:nvSpPr>
          <p:cNvPr id="3" name="Obdĺžnik 2"/>
          <p:cNvSpPr/>
          <p:nvPr/>
        </p:nvSpPr>
        <p:spPr>
          <a:xfrm>
            <a:off x="251520" y="1628800"/>
            <a:ext cx="8335926" cy="5306068"/>
          </a:xfrm>
          <a:prstGeom prst="rect">
            <a:avLst/>
          </a:prstGeom>
        </p:spPr>
        <p:txBody>
          <a:bodyPr wrap="square">
            <a:spAutoFit/>
          </a:bodyPr>
          <a:lstStyle/>
          <a:p>
            <a:pPr lvl="1">
              <a:lnSpc>
                <a:spcPct val="120000"/>
              </a:lnSpc>
              <a:spcBef>
                <a:spcPct val="20000"/>
              </a:spcBef>
              <a:buClr>
                <a:srgbClr val="BE0027"/>
              </a:buClr>
              <a:buFont typeface="Arial" pitchFamily="34" charset="0"/>
              <a:buChar char="●"/>
            </a:pPr>
            <a:r>
              <a:rPr lang="cs-CZ" altLang="sk-SK" b="1" dirty="0" smtClean="0">
                <a:latin typeface="Arial Narrow" panose="020B0606020202030204" pitchFamily="34" charset="0"/>
              </a:rPr>
              <a:t>Systém je možno </a:t>
            </a:r>
            <a:r>
              <a:rPr lang="cs-CZ" altLang="sk-SK" b="1" dirty="0" err="1" smtClean="0">
                <a:latin typeface="Arial Narrow" panose="020B0606020202030204" pitchFamily="34" charset="0"/>
              </a:rPr>
              <a:t>rozdeliť</a:t>
            </a:r>
            <a:r>
              <a:rPr lang="cs-CZ" altLang="sk-SK" b="1" dirty="0" smtClean="0">
                <a:latin typeface="Arial Narrow" panose="020B0606020202030204" pitchFamily="34" charset="0"/>
              </a:rPr>
              <a:t> na </a:t>
            </a:r>
            <a:r>
              <a:rPr lang="cs-CZ" altLang="sk-SK" b="1" dirty="0" err="1" smtClean="0">
                <a:latin typeface="Arial Narrow" panose="020B0606020202030204" pitchFamily="34" charset="0"/>
              </a:rPr>
              <a:t>tri</a:t>
            </a:r>
            <a:r>
              <a:rPr lang="cs-CZ" altLang="sk-SK" b="1" dirty="0" smtClean="0">
                <a:latin typeface="Arial Narrow" panose="020B0606020202030204" pitchFamily="34" charset="0"/>
              </a:rPr>
              <a:t> webové </a:t>
            </a:r>
            <a:r>
              <a:rPr lang="cs-CZ" altLang="sk-SK" b="1" dirty="0" err="1" smtClean="0">
                <a:latin typeface="Arial Narrow" panose="020B0606020202030204" pitchFamily="34" charset="0"/>
              </a:rPr>
              <a:t>aplikácie</a:t>
            </a:r>
            <a:r>
              <a:rPr lang="cs-CZ" altLang="sk-SK" b="1" dirty="0" smtClean="0">
                <a:latin typeface="Arial Narrow" panose="020B0606020202030204" pitchFamily="34" charset="0"/>
              </a:rPr>
              <a:t> v závislosti od typu </a:t>
            </a:r>
            <a:r>
              <a:rPr lang="cs-CZ" altLang="sk-SK" b="1" dirty="0" err="1" smtClean="0">
                <a:latin typeface="Arial Narrow" panose="020B0606020202030204" pitchFamily="34" charset="0"/>
              </a:rPr>
              <a:t>používateľov</a:t>
            </a:r>
            <a:r>
              <a:rPr lang="cs-CZ" altLang="sk-SK" b="1" dirty="0" smtClean="0">
                <a:latin typeface="Arial Narrow" panose="020B0606020202030204" pitchFamily="34" charset="0"/>
              </a:rPr>
              <a:t>, </a:t>
            </a:r>
            <a:r>
              <a:rPr lang="cs-CZ" altLang="sk-SK" b="1" dirty="0" err="1" smtClean="0">
                <a:latin typeface="Arial Narrow" panose="020B0606020202030204" pitchFamily="34" charset="0"/>
              </a:rPr>
              <a:t>ktorí</a:t>
            </a:r>
            <a:r>
              <a:rPr lang="cs-CZ" altLang="sk-SK" b="1" dirty="0" smtClean="0">
                <a:latin typeface="Arial Narrow" panose="020B0606020202030204" pitchFamily="34" charset="0"/>
              </a:rPr>
              <a:t> s nimi </a:t>
            </a:r>
            <a:r>
              <a:rPr lang="cs-CZ" altLang="sk-SK" b="1" dirty="0" err="1" smtClean="0">
                <a:latin typeface="Arial Narrow" panose="020B0606020202030204" pitchFamily="34" charset="0"/>
              </a:rPr>
              <a:t>pracujú</a:t>
            </a:r>
            <a:r>
              <a:rPr lang="cs-CZ" altLang="sk-SK" b="1" dirty="0" smtClean="0">
                <a:latin typeface="Arial Narrow" panose="020B0606020202030204" pitchFamily="34" charset="0"/>
              </a:rPr>
              <a:t> </a:t>
            </a:r>
          </a:p>
          <a:p>
            <a:pPr lvl="1">
              <a:lnSpc>
                <a:spcPct val="120000"/>
              </a:lnSpc>
              <a:spcBef>
                <a:spcPct val="20000"/>
              </a:spcBef>
              <a:buClr>
                <a:srgbClr val="BE0027"/>
              </a:buClr>
              <a:buFont typeface="Arial" pitchFamily="34" charset="0"/>
              <a:buChar char="●"/>
            </a:pPr>
            <a:r>
              <a:rPr lang="sk-SK" altLang="sk-SK" dirty="0" smtClean="0">
                <a:latin typeface="Arial Narrow" panose="020B0606020202030204" pitchFamily="34" charset="0"/>
              </a:rPr>
              <a:t>Obchodník (VRP)</a:t>
            </a:r>
          </a:p>
          <a:p>
            <a:pPr lvl="2">
              <a:lnSpc>
                <a:spcPct val="120000"/>
              </a:lnSpc>
              <a:spcBef>
                <a:spcPct val="20000"/>
              </a:spcBef>
              <a:buClr>
                <a:srgbClr val="BE0027"/>
              </a:buClr>
              <a:buFont typeface="Arial" pitchFamily="34" charset="0"/>
              <a:buChar char="●"/>
            </a:pPr>
            <a:r>
              <a:rPr lang="sk-SK" altLang="sk-SK" sz="1400" dirty="0" smtClean="0">
                <a:latin typeface="Arial Narrow" panose="020B0606020202030204" pitchFamily="34" charset="0"/>
              </a:rPr>
              <a:t>Registrácia a prístup do aplikácie</a:t>
            </a:r>
          </a:p>
          <a:p>
            <a:pPr lvl="2">
              <a:lnSpc>
                <a:spcPct val="120000"/>
              </a:lnSpc>
              <a:spcBef>
                <a:spcPct val="20000"/>
              </a:spcBef>
              <a:buClr>
                <a:srgbClr val="BE0027"/>
              </a:buClr>
              <a:buFont typeface="Arial" pitchFamily="34" charset="0"/>
              <a:buChar char="●"/>
            </a:pPr>
            <a:r>
              <a:rPr lang="sk-SK" altLang="sk-SK" sz="1400" dirty="0" smtClean="0">
                <a:latin typeface="Arial Narrow" panose="020B0606020202030204" pitchFamily="34" charset="0"/>
              </a:rPr>
              <a:t>Správa pokladničných dokladov</a:t>
            </a:r>
          </a:p>
          <a:p>
            <a:pPr lvl="2">
              <a:lnSpc>
                <a:spcPct val="120000"/>
              </a:lnSpc>
              <a:spcBef>
                <a:spcPct val="20000"/>
              </a:spcBef>
              <a:buClr>
                <a:srgbClr val="BE0027"/>
              </a:buClr>
              <a:buFont typeface="Arial" pitchFamily="34" charset="0"/>
              <a:buChar char="●"/>
            </a:pPr>
            <a:r>
              <a:rPr lang="sk-SK" altLang="sk-SK" sz="1400" dirty="0" smtClean="0">
                <a:latin typeface="Arial Narrow" panose="020B0606020202030204" pitchFamily="34" charset="0"/>
              </a:rPr>
              <a:t>Správa tovarov a služieb</a:t>
            </a:r>
          </a:p>
          <a:p>
            <a:pPr lvl="2">
              <a:lnSpc>
                <a:spcPct val="120000"/>
              </a:lnSpc>
              <a:spcBef>
                <a:spcPct val="20000"/>
              </a:spcBef>
              <a:buClr>
                <a:srgbClr val="BE0027"/>
              </a:buClr>
              <a:buFont typeface="Arial" pitchFamily="34" charset="0"/>
              <a:buChar char="●"/>
            </a:pPr>
            <a:r>
              <a:rPr lang="sk-SK" altLang="sk-SK" sz="1400" dirty="0" smtClean="0">
                <a:latin typeface="Arial Narrow" panose="020B0606020202030204" pitchFamily="34" charset="0"/>
              </a:rPr>
              <a:t>Správa uzávierok</a:t>
            </a:r>
          </a:p>
          <a:p>
            <a:pPr lvl="1">
              <a:lnSpc>
                <a:spcPct val="120000"/>
              </a:lnSpc>
              <a:spcBef>
                <a:spcPct val="20000"/>
              </a:spcBef>
              <a:buClr>
                <a:srgbClr val="BE0027"/>
              </a:buClr>
              <a:buFont typeface="Arial" pitchFamily="34" charset="0"/>
              <a:buChar char="●"/>
            </a:pPr>
            <a:r>
              <a:rPr lang="sk-SK" altLang="sk-SK" dirty="0" smtClean="0">
                <a:latin typeface="Arial Narrow" panose="020B0606020202030204" pitchFamily="34" charset="0"/>
              </a:rPr>
              <a:t>Zákazník (</a:t>
            </a:r>
            <a:r>
              <a:rPr lang="sk-SK" altLang="sk-SK" dirty="0" err="1" smtClean="0">
                <a:latin typeface="Arial Narrow" panose="020B0606020202030204" pitchFamily="34" charset="0"/>
              </a:rPr>
              <a:t>oPD</a:t>
            </a:r>
            <a:r>
              <a:rPr lang="sk-SK" altLang="sk-SK" dirty="0" smtClean="0">
                <a:latin typeface="Arial Narrow" panose="020B0606020202030204" pitchFamily="34" charset="0"/>
              </a:rPr>
              <a:t> web)</a:t>
            </a:r>
          </a:p>
          <a:p>
            <a:pPr lvl="2">
              <a:lnSpc>
                <a:spcPct val="120000"/>
              </a:lnSpc>
              <a:spcBef>
                <a:spcPct val="20000"/>
              </a:spcBef>
              <a:buClr>
                <a:srgbClr val="BE0027"/>
              </a:buClr>
              <a:buFont typeface="Arial" pitchFamily="34" charset="0"/>
              <a:buChar char="●"/>
            </a:pPr>
            <a:r>
              <a:rPr lang="sk-SK" altLang="sk-SK" sz="1400" dirty="0" smtClean="0">
                <a:latin typeface="Arial Narrow" panose="020B0606020202030204" pitchFamily="34" charset="0"/>
              </a:rPr>
              <a:t>Overenie pokladničného dokladu</a:t>
            </a:r>
          </a:p>
          <a:p>
            <a:pPr lvl="1">
              <a:lnSpc>
                <a:spcPct val="120000"/>
              </a:lnSpc>
              <a:spcBef>
                <a:spcPct val="20000"/>
              </a:spcBef>
              <a:buClr>
                <a:srgbClr val="BE0027"/>
              </a:buClr>
              <a:buFont typeface="Arial" pitchFamily="34" charset="0"/>
              <a:buChar char="●"/>
            </a:pPr>
            <a:r>
              <a:rPr lang="pt-BR" altLang="sk-SK" dirty="0" smtClean="0">
                <a:latin typeface="Arial Narrow" panose="020B0606020202030204" pitchFamily="34" charset="0"/>
              </a:rPr>
              <a:t>Finančná správa</a:t>
            </a:r>
            <a:r>
              <a:rPr lang="sk-SK" altLang="sk-SK" dirty="0" smtClean="0">
                <a:latin typeface="Arial Narrow" panose="020B0606020202030204" pitchFamily="34" charset="0"/>
              </a:rPr>
              <a:t> (</a:t>
            </a:r>
            <a:r>
              <a:rPr lang="sk-SK" altLang="sk-SK" dirty="0" err="1" smtClean="0">
                <a:latin typeface="Arial Narrow" panose="020B0606020202030204" pitchFamily="34" charset="0"/>
              </a:rPr>
              <a:t>cRP</a:t>
            </a:r>
            <a:r>
              <a:rPr lang="sk-SK" altLang="sk-SK" dirty="0" smtClean="0">
                <a:latin typeface="Arial Narrow" panose="020B0606020202030204" pitchFamily="34" charset="0"/>
              </a:rPr>
              <a:t>)</a:t>
            </a:r>
          </a:p>
          <a:p>
            <a:pPr lvl="2">
              <a:lnSpc>
                <a:spcPct val="120000"/>
              </a:lnSpc>
              <a:spcBef>
                <a:spcPct val="20000"/>
              </a:spcBef>
              <a:buClr>
                <a:srgbClr val="BE0027"/>
              </a:buClr>
              <a:buFont typeface="Arial" pitchFamily="34" charset="0"/>
              <a:buChar char="●"/>
            </a:pPr>
            <a:r>
              <a:rPr lang="sk-SK" altLang="sk-SK" sz="1400" dirty="0" smtClean="0">
                <a:latin typeface="Arial Narrow" panose="020B0606020202030204" pitchFamily="34" charset="0"/>
              </a:rPr>
              <a:t>Prístup do aplikácie</a:t>
            </a:r>
          </a:p>
          <a:p>
            <a:pPr lvl="2">
              <a:lnSpc>
                <a:spcPct val="120000"/>
              </a:lnSpc>
              <a:spcBef>
                <a:spcPct val="20000"/>
              </a:spcBef>
              <a:buClr>
                <a:srgbClr val="BE0027"/>
              </a:buClr>
              <a:buFont typeface="Arial" pitchFamily="34" charset="0"/>
              <a:buChar char="●"/>
            </a:pPr>
            <a:r>
              <a:rPr lang="sk-SK" altLang="sk-SK" sz="1400" dirty="0" smtClean="0">
                <a:latin typeface="Arial Narrow" panose="020B0606020202030204" pitchFamily="34" charset="0"/>
              </a:rPr>
              <a:t>Monitoring transakcií</a:t>
            </a:r>
          </a:p>
          <a:p>
            <a:pPr lvl="2">
              <a:lnSpc>
                <a:spcPct val="120000"/>
              </a:lnSpc>
              <a:spcBef>
                <a:spcPct val="20000"/>
              </a:spcBef>
              <a:buClr>
                <a:srgbClr val="BE0027"/>
              </a:buClr>
              <a:buFont typeface="Arial" pitchFamily="34" charset="0"/>
              <a:buChar char="●"/>
            </a:pPr>
            <a:r>
              <a:rPr lang="sk-SK" altLang="sk-SK" sz="1400" dirty="0" smtClean="0">
                <a:latin typeface="Arial Narrow" panose="020B0606020202030204" pitchFamily="34" charset="0"/>
              </a:rPr>
              <a:t>Správa používateľov FS</a:t>
            </a:r>
          </a:p>
          <a:p>
            <a:pPr lvl="2">
              <a:lnSpc>
                <a:spcPct val="120000"/>
              </a:lnSpc>
              <a:spcBef>
                <a:spcPct val="20000"/>
              </a:spcBef>
              <a:buClr>
                <a:srgbClr val="BE0027"/>
              </a:buClr>
              <a:buFont typeface="Arial" pitchFamily="34" charset="0"/>
              <a:buChar char="●"/>
            </a:pPr>
            <a:r>
              <a:rPr lang="sk-SK" altLang="sk-SK" sz="1400" dirty="0" smtClean="0">
                <a:latin typeface="Arial Narrow" panose="020B0606020202030204" pitchFamily="34" charset="0"/>
              </a:rPr>
              <a:t>Správa obchodníkov</a:t>
            </a:r>
          </a:p>
          <a:p>
            <a:pPr lvl="2">
              <a:lnSpc>
                <a:spcPct val="120000"/>
              </a:lnSpc>
              <a:spcBef>
                <a:spcPct val="20000"/>
              </a:spcBef>
              <a:buClr>
                <a:srgbClr val="BE0027"/>
              </a:buClr>
              <a:buFont typeface="Arial" pitchFamily="34" charset="0"/>
              <a:buChar char="●"/>
            </a:pPr>
            <a:r>
              <a:rPr lang="sk-SK" altLang="sk-SK" sz="1400" dirty="0" err="1" smtClean="0">
                <a:latin typeface="Arial Narrow" panose="020B0606020202030204" pitchFamily="34" charset="0"/>
              </a:rPr>
              <a:t>Reporting</a:t>
            </a:r>
            <a:endParaRPr lang="sk-SK" altLang="sk-SK" sz="1400" dirty="0" smtClean="0">
              <a:latin typeface="Arial Narrow" panose="020B0606020202030204" pitchFamily="34" charset="0"/>
            </a:endParaRPr>
          </a:p>
          <a:p>
            <a:pPr marL="342900" indent="-342900">
              <a:buFont typeface="Arial" panose="020B0604020202020204" pitchFamily="34" charset="0"/>
              <a:buChar char="•"/>
            </a:pPr>
            <a:endParaRPr lang="sk-SK" sz="2400" dirty="0">
              <a:latin typeface="Arial Narrow" panose="020B0606020202030204" pitchFamily="34" charset="0"/>
            </a:endParaRPr>
          </a:p>
        </p:txBody>
      </p:sp>
    </p:spTree>
    <p:extLst>
      <p:ext uri="{BB962C8B-B14F-4D97-AF65-F5344CB8AC3E}">
        <p14:creationId xmlns:p14="http://schemas.microsoft.com/office/powerpoint/2010/main" val="3981625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903767" y="1392865"/>
            <a:ext cx="7145080" cy="4040372"/>
          </a:xfrm>
          <a:ln>
            <a:noFill/>
          </a:ln>
        </p:spPr>
        <p:txBody>
          <a:bodyPr/>
          <a:lstStyle/>
          <a:p>
            <a:pPr algn="l"/>
            <a:r>
              <a:rPr lang="sk-SK" sz="2000" dirty="0" smtClean="0">
                <a:latin typeface="Arial Narrow" panose="020B0606020202030204" pitchFamily="34" charset="0"/>
                <a:cs typeface="Arial" pitchFamily="34" charset="0"/>
              </a:rPr>
              <a:t>Obsah:</a:t>
            </a:r>
            <a:br>
              <a:rPr lang="sk-SK" sz="2000" dirty="0" smtClean="0">
                <a:latin typeface="Arial Narrow" panose="020B0606020202030204" pitchFamily="34" charset="0"/>
                <a:cs typeface="Arial" pitchFamily="34" charset="0"/>
              </a:rPr>
            </a:br>
            <a:r>
              <a:rPr lang="sk-SK" sz="2000" dirty="0" smtClean="0">
                <a:latin typeface="Arial Narrow" panose="020B0606020202030204" pitchFamily="34" charset="0"/>
                <a:cs typeface="Arial" pitchFamily="34" charset="0"/>
              </a:rPr>
              <a:t>1. Cieľ prezentácie</a:t>
            </a:r>
            <a:br>
              <a:rPr lang="sk-SK" sz="2000" dirty="0" smtClean="0">
                <a:latin typeface="Arial Narrow" panose="020B0606020202030204" pitchFamily="34" charset="0"/>
                <a:cs typeface="Arial" pitchFamily="34" charset="0"/>
              </a:rPr>
            </a:br>
            <a:r>
              <a:rPr lang="sk-SK" sz="2000" dirty="0" smtClean="0">
                <a:latin typeface="Arial Narrow" panose="020B0606020202030204" pitchFamily="34" charset="0"/>
                <a:cs typeface="Arial" pitchFamily="34" charset="0"/>
              </a:rPr>
              <a:t>2. </a:t>
            </a:r>
            <a:r>
              <a:rPr lang="sk-SK" sz="2000" dirty="0">
                <a:latin typeface="Arial Narrow" panose="020B0606020202030204" pitchFamily="34" charset="0"/>
                <a:cs typeface="Arial" pitchFamily="34" charset="0"/>
              </a:rPr>
              <a:t>Legislatívna úprava ERP </a:t>
            </a:r>
            <a:r>
              <a:rPr lang="sk-SK" sz="2000" dirty="0" smtClean="0">
                <a:latin typeface="Arial Narrow" panose="020B0606020202030204" pitchFamily="34" charset="0"/>
                <a:cs typeface="Arial" pitchFamily="34" charset="0"/>
              </a:rPr>
              <a:t/>
            </a:r>
            <a:br>
              <a:rPr lang="sk-SK" sz="2000" dirty="0" smtClean="0">
                <a:latin typeface="Arial Narrow" panose="020B0606020202030204" pitchFamily="34" charset="0"/>
                <a:cs typeface="Arial" pitchFamily="34" charset="0"/>
              </a:rPr>
            </a:br>
            <a:r>
              <a:rPr lang="sk-SK" sz="2000" dirty="0" smtClean="0">
                <a:latin typeface="Arial Narrow" panose="020B0606020202030204" pitchFamily="34" charset="0"/>
                <a:cs typeface="Arial" pitchFamily="34" charset="0"/>
              </a:rPr>
              <a:t>3. Dôvody </a:t>
            </a:r>
            <a:r>
              <a:rPr lang="sk-SK" sz="2000" dirty="0">
                <a:latin typeface="Arial Narrow" panose="020B0606020202030204" pitchFamily="34" charset="0"/>
                <a:cs typeface="Arial" pitchFamily="34" charset="0"/>
              </a:rPr>
              <a:t>zavedenia národnej </a:t>
            </a:r>
            <a:r>
              <a:rPr lang="sk-SK" sz="2000" dirty="0" err="1">
                <a:latin typeface="Arial Narrow" panose="020B0606020202030204" pitchFamily="34" charset="0"/>
                <a:cs typeface="Arial" pitchFamily="34" charset="0"/>
              </a:rPr>
              <a:t>bločkovej</a:t>
            </a:r>
            <a:r>
              <a:rPr lang="sk-SK" sz="2000" dirty="0">
                <a:latin typeface="Arial Narrow" panose="020B0606020202030204" pitchFamily="34" charset="0"/>
                <a:cs typeface="Arial" pitchFamily="34" charset="0"/>
              </a:rPr>
              <a:t> lotérie</a:t>
            </a:r>
            <a:r>
              <a:rPr lang="sk-SK" sz="2000" dirty="0" smtClean="0">
                <a:latin typeface="Arial Narrow" panose="020B0606020202030204" pitchFamily="34" charset="0"/>
                <a:cs typeface="Arial" pitchFamily="34" charset="0"/>
              </a:rPr>
              <a:t/>
            </a:r>
            <a:br>
              <a:rPr lang="sk-SK" sz="2000" dirty="0" smtClean="0">
                <a:latin typeface="Arial Narrow" panose="020B0606020202030204" pitchFamily="34" charset="0"/>
                <a:cs typeface="Arial" pitchFamily="34" charset="0"/>
              </a:rPr>
            </a:br>
            <a:r>
              <a:rPr lang="sk-SK" sz="2000" dirty="0" smtClean="0">
                <a:latin typeface="Arial Narrow" panose="020B0606020202030204" pitchFamily="34" charset="0"/>
                <a:cs typeface="Arial" pitchFamily="34" charset="0"/>
              </a:rPr>
              <a:t>4. Technické zabezpečenie projektu „národná </a:t>
            </a:r>
            <a:r>
              <a:rPr lang="sk-SK" sz="2000" dirty="0" err="1" smtClean="0">
                <a:latin typeface="Arial Narrow" panose="020B0606020202030204" pitchFamily="34" charset="0"/>
                <a:cs typeface="Arial" pitchFamily="34" charset="0"/>
              </a:rPr>
              <a:t>bločková</a:t>
            </a:r>
            <a:r>
              <a:rPr lang="sk-SK" sz="2000" dirty="0" smtClean="0">
                <a:latin typeface="Arial Narrow" panose="020B0606020202030204" pitchFamily="34" charset="0"/>
                <a:cs typeface="Arial" pitchFamily="34" charset="0"/>
              </a:rPr>
              <a:t> lotéria“</a:t>
            </a:r>
            <a:br>
              <a:rPr lang="sk-SK" sz="2000" dirty="0" smtClean="0">
                <a:latin typeface="Arial Narrow" panose="020B0606020202030204" pitchFamily="34" charset="0"/>
                <a:cs typeface="Arial" pitchFamily="34" charset="0"/>
              </a:rPr>
            </a:br>
            <a:r>
              <a:rPr lang="sk-SK" sz="2000" dirty="0" smtClean="0">
                <a:latin typeface="Arial Narrow" panose="020B0606020202030204" pitchFamily="34" charset="0"/>
                <a:cs typeface="Arial" pitchFamily="34" charset="0"/>
              </a:rPr>
              <a:t>6. Kontrolná činnosť</a:t>
            </a:r>
            <a:br>
              <a:rPr lang="sk-SK" sz="2000" dirty="0" smtClean="0">
                <a:latin typeface="Arial Narrow" panose="020B0606020202030204" pitchFamily="34" charset="0"/>
                <a:cs typeface="Arial" pitchFamily="34" charset="0"/>
              </a:rPr>
            </a:br>
            <a:r>
              <a:rPr lang="sk-SK" sz="2000" dirty="0" smtClean="0">
                <a:latin typeface="Arial Narrow" panose="020B0606020202030204" pitchFamily="34" charset="0"/>
                <a:cs typeface="Arial" pitchFamily="34" charset="0"/>
              </a:rPr>
              <a:t>7. Dopad NBL na príjmy ŠR</a:t>
            </a:r>
            <a:br>
              <a:rPr lang="sk-SK" sz="2000" dirty="0" smtClean="0">
                <a:latin typeface="Arial Narrow" panose="020B0606020202030204" pitchFamily="34" charset="0"/>
                <a:cs typeface="Arial" pitchFamily="34" charset="0"/>
              </a:rPr>
            </a:br>
            <a:endParaRPr lang="sk-SK" sz="2000" dirty="0" smtClean="0">
              <a:solidFill>
                <a:srgbClr val="FF0000"/>
              </a:solidFill>
              <a:latin typeface="Arial Narrow" pitchFamily="34" charset="0"/>
            </a:endParaRPr>
          </a:p>
        </p:txBody>
      </p:sp>
      <p:pic>
        <p:nvPicPr>
          <p:cNvPr id="1028" name="Picture 4" descr="https://lh3.ggpht.com/kDDNVB-5pOihU0r27idOOxKGTKfZKqH-Yzg7xrN6UikFZdmT6O4dUEaSyXaWxS6vqEc=w300">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31" y="5683107"/>
            <a:ext cx="1048885" cy="10488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firmy.transparency.sk/img/firms2012/subjects/tipo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273" y="5839747"/>
            <a:ext cx="1471207" cy="73560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itevent.sk/cloud/images/logo-min-financii.pn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15485" y="5826660"/>
            <a:ext cx="1924050" cy="666751"/>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D:\Users\00005089\Desktop\Prezentácie\logo_fs\Znak FS - malý.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1250" y="446567"/>
            <a:ext cx="862898" cy="110110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C:\Users\wolf.DYNAMIC\Desktop\Moje Dokumenty\NBL\Bloček 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46698" y="-1"/>
            <a:ext cx="4688958" cy="2615609"/>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71541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114455" y="136415"/>
            <a:ext cx="7838160" cy="1384042"/>
          </a:xfrm>
        </p:spPr>
        <p:txBody>
          <a:bodyPr/>
          <a:lstStyle/>
          <a:p>
            <a:pPr eaLnBrk="1" hangingPunct="1"/>
            <a:r>
              <a:rPr lang="sk-SK" sz="30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Certifikácia v podmienkach FR SR </a:t>
            </a:r>
          </a:p>
        </p:txBody>
      </p:sp>
      <p:sp>
        <p:nvSpPr>
          <p:cNvPr id="9219" name="Content Placeholder 2"/>
          <p:cNvSpPr>
            <a:spLocks noGrp="1"/>
          </p:cNvSpPr>
          <p:nvPr>
            <p:ph idx="1"/>
          </p:nvPr>
        </p:nvSpPr>
        <p:spPr>
          <a:xfrm>
            <a:off x="85061" y="1352006"/>
            <a:ext cx="8867554" cy="5209954"/>
          </a:xfrm>
        </p:spPr>
        <p:txBody>
          <a:bodyPr/>
          <a:lstStyle/>
          <a:p>
            <a:pPr eaLnBrk="1" hangingPunct="1"/>
            <a:endParaRPr lang="sk-SK" sz="2300" dirty="0" smtClean="0">
              <a:latin typeface="Arial" panose="020B0604020202020204" pitchFamily="34" charset="0"/>
              <a:cs typeface="Arial" panose="020B0604020202020204" pitchFamily="34" charset="0"/>
            </a:endParaRPr>
          </a:p>
          <a:p>
            <a:pPr algn="just"/>
            <a:r>
              <a:rPr lang="sk-SK" sz="2000" dirty="0" smtClean="0">
                <a:latin typeface="Arial Narrow" panose="020B0606020202030204" pitchFamily="34" charset="0"/>
                <a:cs typeface="Arial" panose="020B0604020202020204" pitchFamily="34" charset="0"/>
              </a:rPr>
              <a:t>S účinnosťou od 01.04.2015 bude vykonávať certifikáciu ERP Colný úrad Bratislava.</a:t>
            </a:r>
          </a:p>
          <a:p>
            <a:pPr algn="just"/>
            <a:r>
              <a:rPr lang="sk-SK" sz="2000" dirty="0" smtClean="0">
                <a:latin typeface="Arial Narrow" panose="020B0606020202030204" pitchFamily="34" charset="0"/>
                <a:cs typeface="Arial" panose="020B0604020202020204" pitchFamily="34" charset="0"/>
              </a:rPr>
              <a:t>Colný úrad Bratislava zriadi špecializované pracovisko, ktoré bude v podmienkach finančnej správy posudzovať splnenie požiadaviek na ERP podľa zákona o ERP.</a:t>
            </a:r>
          </a:p>
          <a:p>
            <a:pPr algn="just"/>
            <a:r>
              <a:rPr lang="sk-SK" sz="2000" dirty="0" smtClean="0">
                <a:latin typeface="Arial Narrow" panose="020B0606020202030204" pitchFamily="34" charset="0"/>
                <a:cs typeface="Arial" panose="020B0604020202020204" pitchFamily="34" charset="0"/>
              </a:rPr>
              <a:t>Potreba vypracovania vyhlášky, ktorá ustanoví rozsah predkladaných dokladov pri certifikácii.</a:t>
            </a:r>
          </a:p>
          <a:p>
            <a:pPr algn="just"/>
            <a:r>
              <a:rPr lang="sk-SK" sz="2000" dirty="0" smtClean="0">
                <a:latin typeface="Arial Narrow" panose="020B0606020202030204" pitchFamily="34" charset="0"/>
                <a:cs typeface="Arial" panose="020B0604020202020204" pitchFamily="34" charset="0"/>
              </a:rPr>
              <a:t>Po vykonaní certifikácie zostáva certifikovaná ERP colnému úradu, ako vzorová ERP.</a:t>
            </a:r>
          </a:p>
          <a:p>
            <a:pPr algn="just"/>
            <a:r>
              <a:rPr lang="sk-SK" sz="2000" dirty="0" smtClean="0">
                <a:latin typeface="Arial Narrow" panose="020B0606020202030204" pitchFamily="34" charset="0"/>
                <a:cs typeface="Arial" panose="020B0604020202020204" pitchFamily="34" charset="0"/>
              </a:rPr>
              <a:t>Pracovisko bude vykonávať nielen certifikáciu, ale bude aj preskúmavať, či došlo k zásahu do </a:t>
            </a:r>
            <a:r>
              <a:rPr lang="sk-SK" sz="2000" dirty="0" err="1" smtClean="0">
                <a:latin typeface="Arial Narrow" panose="020B0606020202030204" pitchFamily="34" charset="0"/>
                <a:cs typeface="Arial" panose="020B0604020202020204" pitchFamily="34" charset="0"/>
              </a:rPr>
              <a:t>fiskálnej</a:t>
            </a:r>
            <a:r>
              <a:rPr lang="sk-SK" sz="2000" dirty="0" smtClean="0">
                <a:latin typeface="Arial Narrow" panose="020B0606020202030204" pitchFamily="34" charset="0"/>
                <a:cs typeface="Arial" panose="020B0604020202020204" pitchFamily="34" charset="0"/>
              </a:rPr>
              <a:t> pamäte.</a:t>
            </a:r>
          </a:p>
          <a:p>
            <a:pPr algn="just"/>
            <a:r>
              <a:rPr lang="sk-SK" sz="2000" dirty="0" smtClean="0">
                <a:latin typeface="Arial Narrow" panose="020B0606020202030204" pitchFamily="34" charset="0"/>
                <a:cs typeface="Arial" panose="020B0604020202020204" pitchFamily="34" charset="0"/>
              </a:rPr>
              <a:t>Výsledok preskúmania bude podkladom pre ďalšie konanie príslušného colného úradu alebo daňového úradu. </a:t>
            </a:r>
            <a:r>
              <a:rPr lang="sk-SK" sz="2000" b="1" dirty="0" smtClean="0">
                <a:latin typeface="Arial Narrow" panose="020B0606020202030204" pitchFamily="34" charset="0"/>
                <a:cs typeface="Arial" panose="020B0604020202020204" pitchFamily="34" charset="0"/>
              </a:rPr>
              <a:t>      </a:t>
            </a:r>
            <a:endParaRPr lang="sk-SK" sz="1600" dirty="0" smtClean="0">
              <a:latin typeface="Arial" panose="020B0604020202020204" pitchFamily="34" charset="0"/>
              <a:cs typeface="Arial" panose="020B0604020202020204" pitchFamily="34" charset="0"/>
            </a:endParaRP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20</a:t>
            </a:fld>
            <a:endParaRPr lang="en-US"/>
          </a:p>
        </p:txBody>
      </p:sp>
    </p:spTree>
    <p:extLst>
      <p:ext uri="{BB962C8B-B14F-4D97-AF65-F5344CB8AC3E}">
        <p14:creationId xmlns:p14="http://schemas.microsoft.com/office/powerpoint/2010/main" val="29410382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114455" y="136415"/>
            <a:ext cx="5605322" cy="1384042"/>
          </a:xfrm>
        </p:spPr>
        <p:txBody>
          <a:bodyPr/>
          <a:lstStyle/>
          <a:p>
            <a:pPr eaLnBrk="1" hangingPunct="1"/>
            <a:r>
              <a:rPr lang="sk-SK" sz="30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Príprava na on-line komunikáciu ERP s FR SR </a:t>
            </a:r>
          </a:p>
        </p:txBody>
      </p:sp>
      <p:sp>
        <p:nvSpPr>
          <p:cNvPr id="9219" name="Content Placeholder 2"/>
          <p:cNvSpPr>
            <a:spLocks noGrp="1"/>
          </p:cNvSpPr>
          <p:nvPr>
            <p:ph idx="1"/>
          </p:nvPr>
        </p:nvSpPr>
        <p:spPr>
          <a:xfrm>
            <a:off x="85061" y="1352006"/>
            <a:ext cx="8867554" cy="5209954"/>
          </a:xfrm>
        </p:spPr>
        <p:txBody>
          <a:bodyPr/>
          <a:lstStyle/>
          <a:p>
            <a:pPr eaLnBrk="1" hangingPunct="1"/>
            <a:endParaRPr lang="sk-SK" sz="2300" dirty="0" smtClean="0">
              <a:latin typeface="Arial" panose="020B0604020202020204" pitchFamily="34" charset="0"/>
              <a:cs typeface="Arial" panose="020B0604020202020204" pitchFamily="34" charset="0"/>
            </a:endParaRPr>
          </a:p>
          <a:p>
            <a:pPr algn="just"/>
            <a:r>
              <a:rPr lang="sk-SK" sz="2000" dirty="0" smtClean="0">
                <a:latin typeface="Arial Narrow" panose="020B0606020202030204" pitchFamily="34" charset="0"/>
                <a:cs typeface="Arial" panose="020B0604020202020204" pitchFamily="34" charset="0"/>
              </a:rPr>
              <a:t>Základným právnym predpisom upravujúcim všeobecné podmienky komunikácie ERP s FR SR bude vyhláška MF SR ( v súčasnosti vo </a:t>
            </a:r>
            <a:r>
              <a:rPr lang="sk-SK" sz="2000" dirty="0" err="1" smtClean="0">
                <a:latin typeface="Arial Narrow" panose="020B0606020202030204" pitchFamily="34" charset="0"/>
                <a:cs typeface="Arial" panose="020B0604020202020204" pitchFamily="34" charset="0"/>
              </a:rPr>
              <a:t>vnútrorezortnom</a:t>
            </a:r>
            <a:r>
              <a:rPr lang="sk-SK" sz="2000" dirty="0" smtClean="0">
                <a:latin typeface="Arial Narrow" panose="020B0606020202030204" pitchFamily="34" charset="0"/>
                <a:cs typeface="Arial" panose="020B0604020202020204" pitchFamily="34" charset="0"/>
              </a:rPr>
              <a:t> pripomienkovom konaní).</a:t>
            </a:r>
          </a:p>
          <a:p>
            <a:pPr marL="0" indent="0" algn="just">
              <a:buNone/>
            </a:pPr>
            <a:endParaRPr lang="sk-SK" sz="2000" dirty="0" smtClean="0">
              <a:latin typeface="Arial Narrow" panose="020B0606020202030204" pitchFamily="34" charset="0"/>
              <a:cs typeface="Arial" panose="020B0604020202020204" pitchFamily="34" charset="0"/>
            </a:endParaRPr>
          </a:p>
          <a:p>
            <a:pPr algn="just"/>
            <a:r>
              <a:rPr lang="sk-SK" sz="2000" dirty="0" smtClean="0">
                <a:latin typeface="Arial Narrow" panose="020B0606020202030204" pitchFamily="34" charset="0"/>
                <a:cs typeface="Arial" panose="020B0604020202020204" pitchFamily="34" charset="0"/>
              </a:rPr>
              <a:t>S účinnosťou od 01.01.2015 bude možné uviesť na trh len takú ERP, ktorá bude schopná v budúcnosti on-line komunikovať s FR SR. </a:t>
            </a:r>
            <a:r>
              <a:rPr lang="sk-SK" sz="2000" b="1" dirty="0" smtClean="0">
                <a:latin typeface="Arial Narrow" panose="020B0606020202030204" pitchFamily="34" charset="0"/>
                <a:cs typeface="Arial" panose="020B0604020202020204" pitchFamily="34" charset="0"/>
              </a:rPr>
              <a:t>    </a:t>
            </a:r>
            <a:endParaRPr lang="sk-SK" sz="1600" dirty="0" smtClean="0">
              <a:latin typeface="Arial" panose="020B0604020202020204" pitchFamily="34" charset="0"/>
              <a:cs typeface="Arial" panose="020B0604020202020204" pitchFamily="34" charset="0"/>
            </a:endParaRP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21</a:t>
            </a:fld>
            <a:endParaRPr lang="en-US"/>
          </a:p>
        </p:txBody>
      </p:sp>
    </p:spTree>
    <p:extLst>
      <p:ext uri="{BB962C8B-B14F-4D97-AF65-F5344CB8AC3E}">
        <p14:creationId xmlns:p14="http://schemas.microsoft.com/office/powerpoint/2010/main" val="29410382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254643" y="274638"/>
            <a:ext cx="6134986" cy="1128860"/>
          </a:xfrm>
        </p:spPr>
        <p:txBody>
          <a:bodyPr/>
          <a:lstStyle/>
          <a:p>
            <a:r>
              <a:rPr lang="sk-SK" sz="30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Opatrenia prijaté FR SR za účelom evidovania tržieb v ERP</a:t>
            </a:r>
            <a:endParaRPr lang="sk-SK" sz="3000" b="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 useBgFill="1">
        <p:nvSpPr>
          <p:cNvPr id="3" name="Zástupný symbol obsahu 2"/>
          <p:cNvSpPr>
            <a:spLocks noGrp="1"/>
          </p:cNvSpPr>
          <p:nvPr>
            <p:ph idx="1"/>
          </p:nvPr>
        </p:nvSpPr>
        <p:spPr>
          <a:xfrm>
            <a:off x="289419" y="1403497"/>
            <a:ext cx="8705725" cy="5178055"/>
          </a:xfrm>
        </p:spPr>
        <p:txBody>
          <a:bodyPr/>
          <a:lstStyle/>
          <a:p>
            <a:endParaRPr lang="sk-SK" sz="2300" dirty="0" smtClean="0">
              <a:latin typeface="Arial" pitchFamily="34" charset="0"/>
              <a:cs typeface="Arial" pitchFamily="34" charset="0"/>
            </a:endParaRPr>
          </a:p>
          <a:p>
            <a:r>
              <a:rPr lang="sk-SK" sz="2000" dirty="0" smtClean="0">
                <a:latin typeface="Arial Narrow" panose="020B0606020202030204" pitchFamily="34" charset="0"/>
                <a:cs typeface="Arial" pitchFamily="34" charset="0"/>
              </a:rPr>
              <a:t>Národná </a:t>
            </a:r>
            <a:r>
              <a:rPr lang="sk-SK" sz="2000" dirty="0" err="1" smtClean="0">
                <a:latin typeface="Arial Narrow" panose="020B0606020202030204" pitchFamily="34" charset="0"/>
                <a:cs typeface="Arial" pitchFamily="34" charset="0"/>
              </a:rPr>
              <a:t>bločková</a:t>
            </a:r>
            <a:r>
              <a:rPr lang="sk-SK" sz="2000" dirty="0" smtClean="0">
                <a:latin typeface="Arial Narrow" panose="020B0606020202030204" pitchFamily="34" charset="0"/>
                <a:cs typeface="Arial" pitchFamily="34" charset="0"/>
              </a:rPr>
              <a:t> lotéria (NBL)</a:t>
            </a:r>
          </a:p>
          <a:p>
            <a:r>
              <a:rPr lang="sk-SK" sz="2000" dirty="0" smtClean="0">
                <a:latin typeface="Arial Narrow" panose="020B0606020202030204" pitchFamily="34" charset="0"/>
                <a:cs typeface="Arial" pitchFamily="34" charset="0"/>
              </a:rPr>
              <a:t>Zriadenie schránky „pokladnica“</a:t>
            </a:r>
          </a:p>
          <a:p>
            <a:r>
              <a:rPr lang="sk-SK" sz="2000" dirty="0" smtClean="0">
                <a:latin typeface="Arial Narrow" panose="020B0606020202030204" pitchFamily="34" charset="0"/>
                <a:cs typeface="Arial" pitchFamily="34" charset="0"/>
              </a:rPr>
              <a:t>Zriadenia schránky „trhové miesta“</a:t>
            </a:r>
          </a:p>
          <a:p>
            <a:pPr algn="just"/>
            <a:r>
              <a:rPr lang="sk-SK" sz="2000" dirty="0" smtClean="0">
                <a:latin typeface="Arial Narrow" panose="020B0606020202030204" pitchFamily="34" charset="0"/>
                <a:cs typeface="Arial" pitchFamily="34" charset="0"/>
              </a:rPr>
              <a:t>Zapojenie všetkých zamestnancov FR SR do kontrolnej činnosti</a:t>
            </a:r>
            <a:endParaRPr lang="sk-SK" sz="2300" dirty="0" smtClean="0">
              <a:latin typeface="Arial" pitchFamily="34" charset="0"/>
              <a:cs typeface="Arial" pitchFamily="34" charset="0"/>
            </a:endParaRPr>
          </a:p>
        </p:txBody>
      </p:sp>
      <p:pic>
        <p:nvPicPr>
          <p:cNvPr id="7"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Users\00005089\Desktop\Prezentácie\Obrázky k prezentáciám\freeroll-poker-strateg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3934" y="0"/>
            <a:ext cx="1850065" cy="1850065"/>
          </a:xfrm>
          <a:prstGeom prst="rect">
            <a:avLst/>
          </a:prstGeom>
          <a:noFill/>
          <a:extLst>
            <a:ext uri="{909E8E84-426E-40DD-AFC4-6F175D3DCCD1}">
              <a14:hiddenFill xmlns:a14="http://schemas.microsoft.com/office/drawing/2010/main">
                <a:solidFill>
                  <a:srgbClr val="FFFFFF"/>
                </a:solidFill>
              </a14:hiddenFill>
            </a:ext>
          </a:extLst>
        </p:spPr>
      </p:pic>
      <p:sp>
        <p:nvSpPr>
          <p:cNvPr id="4" name="Zástupný symbol čísla snímky 3"/>
          <p:cNvSpPr>
            <a:spLocks noGrp="1"/>
          </p:cNvSpPr>
          <p:nvPr>
            <p:ph type="sldNum" sz="quarter" idx="12"/>
          </p:nvPr>
        </p:nvSpPr>
        <p:spPr/>
        <p:txBody>
          <a:bodyPr/>
          <a:lstStyle/>
          <a:p>
            <a:pPr>
              <a:defRPr/>
            </a:pPr>
            <a:fld id="{6643451E-05D5-4DFF-937B-47BD94BFB246}" type="slidenum">
              <a:rPr lang="en-US" smtClean="0"/>
              <a:pPr>
                <a:defRPr/>
              </a:pPr>
              <a:t>22</a:t>
            </a:fld>
            <a:endParaRPr lang="en-US"/>
          </a:p>
        </p:txBody>
      </p:sp>
    </p:spTree>
    <p:extLst>
      <p:ext uri="{BB962C8B-B14F-4D97-AF65-F5344CB8AC3E}">
        <p14:creationId xmlns:p14="http://schemas.microsoft.com/office/powerpoint/2010/main" val="22628316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254643" y="274638"/>
            <a:ext cx="6134986" cy="1128860"/>
          </a:xfrm>
        </p:spPr>
        <p:txBody>
          <a:bodyPr/>
          <a:lstStyle/>
          <a:p>
            <a:r>
              <a:rPr lang="sk-SK" sz="3200" b="1" dirty="0">
                <a:solidFill>
                  <a:srgbClr val="FF0000"/>
                </a:solidFill>
                <a:latin typeface="Arial" pitchFamily="34" charset="0"/>
                <a:cs typeface="Arial" pitchFamily="34" charset="0"/>
              </a:rPr>
              <a:t>Dôvody zavedenia </a:t>
            </a:r>
            <a:r>
              <a:rPr lang="sk-SK" sz="3200" b="1" dirty="0" smtClean="0">
                <a:solidFill>
                  <a:srgbClr val="FF0000"/>
                </a:solidFill>
                <a:latin typeface="Arial" pitchFamily="34" charset="0"/>
                <a:cs typeface="Arial" pitchFamily="34" charset="0"/>
              </a:rPr>
              <a:t>NBL</a:t>
            </a:r>
            <a:endParaRPr lang="sk-SK" sz="3000" b="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 useBgFill="1">
        <p:nvSpPr>
          <p:cNvPr id="3" name="Zástupný symbol obsahu 2"/>
          <p:cNvSpPr>
            <a:spLocks noGrp="1"/>
          </p:cNvSpPr>
          <p:nvPr>
            <p:ph idx="1"/>
          </p:nvPr>
        </p:nvSpPr>
        <p:spPr>
          <a:xfrm>
            <a:off x="289419" y="1403497"/>
            <a:ext cx="8705725" cy="5178055"/>
          </a:xfrm>
        </p:spPr>
        <p:txBody>
          <a:bodyPr/>
          <a:lstStyle/>
          <a:p>
            <a:pPr marL="0" indent="0">
              <a:buNone/>
            </a:pPr>
            <a:endParaRPr lang="sk-SK" sz="2300" dirty="0" smtClean="0">
              <a:latin typeface="Arial" pitchFamily="34" charset="0"/>
              <a:cs typeface="Arial" pitchFamily="34" charset="0"/>
            </a:endParaRPr>
          </a:p>
          <a:p>
            <a:r>
              <a:rPr lang="sk-SK" sz="2000" dirty="0" smtClean="0">
                <a:latin typeface="Arial Narrow" panose="020B0606020202030204" pitchFamily="34" charset="0"/>
                <a:cs typeface="Arial" pitchFamily="34" charset="0"/>
              </a:rPr>
              <a:t>zintenzívnenie boja proti daňovým podvodom a únikom</a:t>
            </a:r>
          </a:p>
          <a:p>
            <a:pPr lvl="1" indent="-342900">
              <a:buFont typeface="Wingdings" pitchFamily="2" charset="2"/>
              <a:buChar char="Ø"/>
            </a:pPr>
            <a:r>
              <a:rPr lang="sk-SK" sz="2000" dirty="0">
                <a:latin typeface="Arial Narrow" panose="020B0606020202030204" pitchFamily="34" charset="0"/>
                <a:cs typeface="Arial" pitchFamily="34" charset="0"/>
              </a:rPr>
              <a:t>n</a:t>
            </a:r>
            <a:r>
              <a:rPr lang="sk-SK" sz="2000" dirty="0" smtClean="0">
                <a:latin typeface="Arial Narrow" panose="020B0606020202030204" pitchFamily="34" charset="0"/>
                <a:cs typeface="Arial" pitchFamily="34" charset="0"/>
              </a:rPr>
              <a:t>árast príjmov štátneho rozpočtu</a:t>
            </a:r>
          </a:p>
          <a:p>
            <a:r>
              <a:rPr lang="sk-SK" sz="2000" dirty="0" smtClean="0">
                <a:latin typeface="Arial Narrow" panose="020B0606020202030204" pitchFamily="34" charset="0"/>
                <a:cs typeface="Arial" pitchFamily="34" charset="0"/>
              </a:rPr>
              <a:t>pozitívna motivácia obyvateľstva </a:t>
            </a:r>
          </a:p>
          <a:p>
            <a:pPr lvl="1">
              <a:buFont typeface="Wingdings" pitchFamily="2" charset="2"/>
              <a:buChar char="Ø"/>
            </a:pPr>
            <a:r>
              <a:rPr lang="sk-SK" sz="2000" dirty="0">
                <a:latin typeface="Arial Narrow" panose="020B0606020202030204" pitchFamily="34" charset="0"/>
                <a:cs typeface="Arial" pitchFamily="34" charset="0"/>
              </a:rPr>
              <a:t>n</a:t>
            </a:r>
            <a:r>
              <a:rPr lang="sk-SK" sz="2000" dirty="0" smtClean="0">
                <a:latin typeface="Arial Narrow" panose="020B0606020202030204" pitchFamily="34" charset="0"/>
                <a:cs typeface="Arial" pitchFamily="34" charset="0"/>
              </a:rPr>
              <a:t>ástroj šírenia daňovej osvety </a:t>
            </a:r>
          </a:p>
          <a:p>
            <a:pPr lvl="1">
              <a:buFont typeface="Wingdings" pitchFamily="2" charset="2"/>
              <a:buChar char="Ø"/>
            </a:pPr>
            <a:r>
              <a:rPr lang="sk-SK" sz="2000" dirty="0">
                <a:latin typeface="Arial Narrow" panose="020B0606020202030204" pitchFamily="34" charset="0"/>
                <a:cs typeface="Arial" pitchFamily="34" charset="0"/>
              </a:rPr>
              <a:t>p</a:t>
            </a:r>
            <a:r>
              <a:rPr lang="sk-SK" sz="2000" dirty="0" smtClean="0">
                <a:latin typeface="Arial Narrow" panose="020B0606020202030204" pitchFamily="34" charset="0"/>
                <a:cs typeface="Arial" pitchFamily="34" charset="0"/>
              </a:rPr>
              <a:t>opularizovanie poctivého platenia daní</a:t>
            </a:r>
          </a:p>
          <a:p>
            <a:pPr lvl="1">
              <a:buFont typeface="Wingdings" pitchFamily="2" charset="2"/>
              <a:buChar char="Ø"/>
            </a:pPr>
            <a:r>
              <a:rPr lang="sk-SK" sz="2000" dirty="0">
                <a:latin typeface="Arial Narrow" panose="020B0606020202030204" pitchFamily="34" charset="0"/>
                <a:cs typeface="Arial" pitchFamily="34" charset="0"/>
              </a:rPr>
              <a:t>m</a:t>
            </a:r>
            <a:r>
              <a:rPr lang="sk-SK" sz="2000" dirty="0" smtClean="0">
                <a:latin typeface="Arial Narrow" panose="020B0606020202030204" pitchFamily="34" charset="0"/>
                <a:cs typeface="Arial" pitchFamily="34" charset="0"/>
              </a:rPr>
              <a:t>otivácia na prevzatie pokladničného dokladu</a:t>
            </a:r>
          </a:p>
          <a:p>
            <a:pPr lvl="1">
              <a:buFont typeface="Wingdings" pitchFamily="2" charset="2"/>
              <a:buChar char="Ø"/>
            </a:pPr>
            <a:r>
              <a:rPr lang="sk-SK" sz="2000" dirty="0">
                <a:latin typeface="Arial Narrow" panose="020B0606020202030204" pitchFamily="34" charset="0"/>
                <a:cs typeface="Arial" pitchFamily="34" charset="0"/>
              </a:rPr>
              <a:t>n</a:t>
            </a:r>
            <a:r>
              <a:rPr lang="sk-SK" sz="2000" dirty="0" smtClean="0">
                <a:latin typeface="Arial Narrow" panose="020B0606020202030204" pitchFamily="34" charset="0"/>
                <a:cs typeface="Arial" pitchFamily="34" charset="0"/>
              </a:rPr>
              <a:t>amiesto represie možnosť výhry výmenou za štandardné správanie v obchodnom styku</a:t>
            </a:r>
          </a:p>
          <a:p>
            <a:r>
              <a:rPr lang="sk-SK" sz="2000" dirty="0" smtClean="0">
                <a:latin typeface="Arial Narrow" panose="020B0606020202030204" pitchFamily="34" charset="0"/>
                <a:cs typeface="Arial" pitchFamily="34" charset="0"/>
              </a:rPr>
              <a:t>pozitívna motivácia trhu</a:t>
            </a:r>
          </a:p>
          <a:p>
            <a:pPr lvl="1" indent="-342900">
              <a:buFont typeface="Wingdings" pitchFamily="2" charset="2"/>
              <a:buChar char="Ø"/>
            </a:pPr>
            <a:r>
              <a:rPr lang="sk-SK" sz="2000" dirty="0">
                <a:latin typeface="Arial Narrow" panose="020B0606020202030204" pitchFamily="34" charset="0"/>
                <a:cs typeface="Arial" pitchFamily="34" charset="0"/>
              </a:rPr>
              <a:t>d</a:t>
            </a:r>
            <a:r>
              <a:rPr lang="sk-SK" sz="2000" dirty="0" smtClean="0">
                <a:latin typeface="Arial Narrow" panose="020B0606020202030204" pitchFamily="34" charset="0"/>
                <a:cs typeface="Arial" pitchFamily="34" charset="0"/>
              </a:rPr>
              <a:t>održiavanie štandardov poctivého podnikania</a:t>
            </a:r>
            <a:endParaRPr lang="sk-SK" sz="2000" dirty="0">
              <a:latin typeface="Arial Narrow" panose="020B0606020202030204" pitchFamily="34" charset="0"/>
              <a:cs typeface="Arial" pitchFamily="34" charset="0"/>
            </a:endParaRPr>
          </a:p>
          <a:p>
            <a:endParaRPr lang="sk-SK" sz="2300" dirty="0" smtClean="0">
              <a:latin typeface="Arial" pitchFamily="34" charset="0"/>
              <a:cs typeface="Arial" pitchFamily="34" charset="0"/>
            </a:endParaRPr>
          </a:p>
        </p:txBody>
      </p:sp>
      <p:pic>
        <p:nvPicPr>
          <p:cNvPr id="7"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Users\00005089\Desktop\Prezentácie\Obrázky k prezentáciám\freeroll-poker-strateg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3934" y="0"/>
            <a:ext cx="1850065" cy="1850065"/>
          </a:xfrm>
          <a:prstGeom prst="rect">
            <a:avLst/>
          </a:prstGeom>
          <a:noFill/>
          <a:extLst>
            <a:ext uri="{909E8E84-426E-40DD-AFC4-6F175D3DCCD1}">
              <a14:hiddenFill xmlns:a14="http://schemas.microsoft.com/office/drawing/2010/main">
                <a:solidFill>
                  <a:srgbClr val="FFFFFF"/>
                </a:solidFill>
              </a14:hiddenFill>
            </a:ext>
          </a:extLst>
        </p:spPr>
      </p:pic>
      <p:sp>
        <p:nvSpPr>
          <p:cNvPr id="4" name="Zástupný symbol čísla snímky 3"/>
          <p:cNvSpPr>
            <a:spLocks noGrp="1"/>
          </p:cNvSpPr>
          <p:nvPr>
            <p:ph type="sldNum" sz="quarter" idx="12"/>
          </p:nvPr>
        </p:nvSpPr>
        <p:spPr/>
        <p:txBody>
          <a:bodyPr/>
          <a:lstStyle/>
          <a:p>
            <a:pPr>
              <a:defRPr/>
            </a:pPr>
            <a:fld id="{6643451E-05D5-4DFF-937B-47BD94BFB246}" type="slidenum">
              <a:rPr lang="en-US" smtClean="0"/>
              <a:pPr>
                <a:defRPr/>
              </a:pPr>
              <a:t>23</a:t>
            </a:fld>
            <a:endParaRPr lang="en-US"/>
          </a:p>
        </p:txBody>
      </p:sp>
    </p:spTree>
    <p:extLst>
      <p:ext uri="{BB962C8B-B14F-4D97-AF65-F5344CB8AC3E}">
        <p14:creationId xmlns:p14="http://schemas.microsoft.com/office/powerpoint/2010/main" val="5337590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3000" b="1" dirty="0">
                <a:solidFill>
                  <a:srgbClr val="FF0000"/>
                </a:solidFill>
                <a:latin typeface="Arial" panose="020B0604020202020204" pitchFamily="34" charset="0"/>
                <a:cs typeface="Arial" panose="020B0604020202020204" pitchFamily="34" charset="0"/>
              </a:rPr>
              <a:t>Technické</a:t>
            </a:r>
            <a:r>
              <a:rPr lang="sk-SK" sz="3000" dirty="0" smtClean="0">
                <a:latin typeface="Arial" panose="020B0604020202020204" pitchFamily="34" charset="0"/>
                <a:cs typeface="Arial" panose="020B0604020202020204" pitchFamily="34" charset="0"/>
              </a:rPr>
              <a:t> </a:t>
            </a:r>
            <a:r>
              <a:rPr lang="sk-SK" sz="3000" b="1" dirty="0">
                <a:solidFill>
                  <a:srgbClr val="FF0000"/>
                </a:solidFill>
                <a:latin typeface="Arial" panose="020B0604020202020204" pitchFamily="34" charset="0"/>
                <a:cs typeface="Arial" panose="020B0604020202020204" pitchFamily="34" charset="0"/>
              </a:rPr>
              <a:t>zabezpečenie projektu</a:t>
            </a:r>
          </a:p>
        </p:txBody>
      </p:sp>
      <p:sp>
        <p:nvSpPr>
          <p:cNvPr id="3" name="Zástupný symbol obsahu 2"/>
          <p:cNvSpPr>
            <a:spLocks noGrp="1"/>
          </p:cNvSpPr>
          <p:nvPr>
            <p:ph idx="1"/>
          </p:nvPr>
        </p:nvSpPr>
        <p:spPr/>
        <p:txBody>
          <a:bodyPr/>
          <a:lstStyle/>
          <a:p>
            <a:pPr marL="0" indent="0">
              <a:buNone/>
            </a:pPr>
            <a:r>
              <a:rPr lang="sk-SK" sz="2000" b="1" dirty="0" smtClean="0">
                <a:latin typeface="Arial Narrow" panose="020B0606020202030204" pitchFamily="34" charset="0"/>
              </a:rPr>
              <a:t>Spustenie NBL dňa 16.9.2013</a:t>
            </a:r>
          </a:p>
          <a:p>
            <a:pPr marL="0" indent="0">
              <a:buNone/>
            </a:pPr>
            <a:endParaRPr lang="sk-SK" sz="2000" dirty="0">
              <a:latin typeface="Arial Narrow" panose="020B0606020202030204" pitchFamily="34" charset="0"/>
            </a:endParaRPr>
          </a:p>
          <a:p>
            <a:r>
              <a:rPr lang="sk-SK" sz="2000" dirty="0" smtClean="0">
                <a:latin typeface="Arial Narrow" panose="020B0606020202030204" pitchFamily="34" charset="0"/>
              </a:rPr>
              <a:t>Technická implementácia zahŕňa:</a:t>
            </a:r>
            <a:endParaRPr lang="sk-SK" sz="2000" dirty="0">
              <a:latin typeface="Arial Narrow" panose="020B0606020202030204" pitchFamily="34" charset="0"/>
            </a:endParaRPr>
          </a:p>
          <a:p>
            <a:pPr marL="0" indent="0">
              <a:buNone/>
            </a:pPr>
            <a:r>
              <a:rPr lang="sk-SK" sz="2000" dirty="0">
                <a:latin typeface="Arial Narrow" panose="020B0606020202030204" pitchFamily="34" charset="0"/>
              </a:rPr>
              <a:t>          - webové rozhranie</a:t>
            </a:r>
          </a:p>
          <a:p>
            <a:pPr marL="0" indent="0">
              <a:buNone/>
            </a:pPr>
            <a:r>
              <a:rPr lang="sk-SK" sz="2000" dirty="0">
                <a:latin typeface="Arial Narrow" panose="020B0606020202030204" pitchFamily="34" charset="0"/>
              </a:rPr>
              <a:t>          - databázovú aplikáciu</a:t>
            </a:r>
          </a:p>
          <a:p>
            <a:pPr marL="0" indent="0">
              <a:buNone/>
            </a:pPr>
            <a:r>
              <a:rPr lang="sk-SK" sz="2000" dirty="0">
                <a:latin typeface="Arial Narrow" panose="020B0606020202030204" pitchFamily="34" charset="0"/>
              </a:rPr>
              <a:t>          - mobilné aplikácie</a:t>
            </a:r>
          </a:p>
          <a:p>
            <a:pPr marL="0" indent="0">
              <a:buNone/>
            </a:pPr>
            <a:r>
              <a:rPr lang="sk-SK" sz="2000" dirty="0">
                <a:latin typeface="Arial Narrow" panose="020B0606020202030204" pitchFamily="34" charset="0"/>
              </a:rPr>
              <a:t>          - software pre terminály v zberniach</a:t>
            </a:r>
          </a:p>
          <a:p>
            <a:pPr marL="0" indent="0">
              <a:buNone/>
            </a:pPr>
            <a:r>
              <a:rPr lang="sk-SK" sz="2000" dirty="0">
                <a:latin typeface="Arial Narrow" panose="020B0606020202030204" pitchFamily="34" charset="0"/>
              </a:rPr>
              <a:t>          - aplikáciu pre SMS registrovanie bločkov</a:t>
            </a:r>
          </a:p>
          <a:p>
            <a:pPr marL="0" indent="0">
              <a:buNone/>
            </a:pPr>
            <a:r>
              <a:rPr lang="sk-SK" sz="2000" dirty="0">
                <a:latin typeface="Arial Narrow" panose="020B0606020202030204" pitchFamily="34" charset="0"/>
              </a:rPr>
              <a:t>          - registráciu domén a bezpečnostný projekt a certifikáciu</a:t>
            </a:r>
          </a:p>
          <a:p>
            <a:endParaRPr lang="sk-SK" sz="2000" dirty="0" smtClean="0">
              <a:latin typeface="Arial Narrow" panose="020B0606020202030204" pitchFamily="34" charset="0"/>
            </a:endParaRPr>
          </a:p>
          <a:p>
            <a:endParaRPr lang="sk-SK" sz="2000" dirty="0" smtClean="0">
              <a:latin typeface="Arial Narrow" panose="020B0606020202030204" pitchFamily="34" charset="0"/>
            </a:endParaRPr>
          </a:p>
          <a:p>
            <a:pPr marL="0" indent="0">
              <a:buNone/>
            </a:pPr>
            <a:r>
              <a:rPr lang="sk-SK" sz="2000" dirty="0">
                <a:latin typeface="Arial Narrow" panose="020B0606020202030204" pitchFamily="34" charset="0"/>
              </a:rPr>
              <a:t> </a:t>
            </a:r>
            <a:r>
              <a:rPr lang="sk-SK" sz="2000" dirty="0" smtClean="0">
                <a:latin typeface="Arial Narrow" panose="020B0606020202030204" pitchFamily="34" charset="0"/>
              </a:rPr>
              <a:t>      </a:t>
            </a:r>
          </a:p>
          <a:p>
            <a:pPr marL="0" indent="0">
              <a:buNone/>
            </a:pPr>
            <a:endParaRPr lang="sk-SK" sz="2000" dirty="0" smtClean="0">
              <a:latin typeface="Arial Narrow" panose="020B0606020202030204" pitchFamily="34" charset="0"/>
            </a:endParaRP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6" name="Zástupný symbol čísla snímky 5"/>
          <p:cNvSpPr>
            <a:spLocks noGrp="1"/>
          </p:cNvSpPr>
          <p:nvPr>
            <p:ph type="sldNum" sz="quarter" idx="12"/>
          </p:nvPr>
        </p:nvSpPr>
        <p:spPr/>
        <p:txBody>
          <a:bodyPr/>
          <a:lstStyle/>
          <a:p>
            <a:pPr>
              <a:defRPr/>
            </a:pPr>
            <a:fld id="{6643451E-05D5-4DFF-937B-47BD94BFB246}" type="slidenum">
              <a:rPr lang="en-US" smtClean="0"/>
              <a:pPr>
                <a:defRPr/>
              </a:pPr>
              <a:t>24</a:t>
            </a:fld>
            <a:endParaRPr lang="en-US"/>
          </a:p>
        </p:txBody>
      </p:sp>
    </p:spTree>
    <p:extLst>
      <p:ext uri="{BB962C8B-B14F-4D97-AF65-F5344CB8AC3E}">
        <p14:creationId xmlns:p14="http://schemas.microsoft.com/office/powerpoint/2010/main" val="15302902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3000" b="1" dirty="0">
                <a:solidFill>
                  <a:srgbClr val="FF0000"/>
                </a:solidFill>
                <a:latin typeface="Arial" panose="020B0604020202020204" pitchFamily="34" charset="0"/>
                <a:cs typeface="Arial" panose="020B0604020202020204" pitchFamily="34" charset="0"/>
              </a:rPr>
              <a:t>Technické zabezpečenie projektu</a:t>
            </a:r>
          </a:p>
        </p:txBody>
      </p:sp>
      <p:sp>
        <p:nvSpPr>
          <p:cNvPr id="3" name="Zástupný symbol obsahu 2"/>
          <p:cNvSpPr>
            <a:spLocks noGrp="1"/>
          </p:cNvSpPr>
          <p:nvPr>
            <p:ph idx="1"/>
          </p:nvPr>
        </p:nvSpPr>
        <p:spPr/>
        <p:txBody>
          <a:bodyPr/>
          <a:lstStyle/>
          <a:p>
            <a:pPr marL="0" indent="0">
              <a:buNone/>
            </a:pPr>
            <a:r>
              <a:rPr lang="sk-SK" sz="2000" b="1" dirty="0" smtClean="0">
                <a:latin typeface="Arial Narrow" panose="020B0606020202030204" pitchFamily="34" charset="0"/>
              </a:rPr>
              <a:t>Registrácia hráčov do NBL:</a:t>
            </a:r>
          </a:p>
          <a:p>
            <a:pPr marL="0" indent="0">
              <a:buNone/>
            </a:pPr>
            <a:endParaRPr lang="sk-SK" sz="2000" dirty="0">
              <a:latin typeface="Arial Narrow" panose="020B0606020202030204" pitchFamily="34" charset="0"/>
              <a:cs typeface="Arial" panose="020B0604020202020204" pitchFamily="34" charset="0"/>
            </a:endParaRPr>
          </a:p>
          <a:p>
            <a:r>
              <a:rPr lang="sk-SK" sz="2000" dirty="0" smtClean="0">
                <a:latin typeface="Arial Narrow" panose="020B0606020202030204" pitchFamily="34" charset="0"/>
                <a:cs typeface="Arial" panose="020B0604020202020204" pitchFamily="34" charset="0"/>
              </a:rPr>
              <a:t>Zberné miesta spoločnosti TIPOS, a. s. (viac ako 2500 miest po celom Slovensku)</a:t>
            </a:r>
            <a:endParaRPr lang="sk-SK" sz="2000" dirty="0">
              <a:latin typeface="Arial Narrow" panose="020B0606020202030204" pitchFamily="34" charset="0"/>
              <a:cs typeface="Arial" panose="020B0604020202020204" pitchFamily="34" charset="0"/>
            </a:endParaRPr>
          </a:p>
          <a:p>
            <a:r>
              <a:rPr lang="sk-SK" sz="2000" dirty="0">
                <a:latin typeface="Arial Narrow" panose="020B0606020202030204" pitchFamily="34" charset="0"/>
                <a:cs typeface="Arial" panose="020B0604020202020204" pitchFamily="34" charset="0"/>
              </a:rPr>
              <a:t>Internetová stránka </a:t>
            </a:r>
            <a:r>
              <a:rPr lang="sk-SK" sz="2000" dirty="0" err="1" smtClean="0">
                <a:latin typeface="Arial Narrow" panose="020B0606020202030204" pitchFamily="34" charset="0"/>
                <a:cs typeface="Arial" panose="020B0604020202020204" pitchFamily="34" charset="0"/>
                <a:hlinkClick r:id="rId2"/>
              </a:rPr>
              <a:t>www.narodnablockovaloteria.sk</a:t>
            </a:r>
            <a:endParaRPr lang="sk-SK" sz="2000" dirty="0">
              <a:latin typeface="Arial Narrow" panose="020B0606020202030204" pitchFamily="34" charset="0"/>
              <a:cs typeface="Arial" panose="020B0604020202020204" pitchFamily="34" charset="0"/>
            </a:endParaRPr>
          </a:p>
          <a:p>
            <a:r>
              <a:rPr lang="sk-SK" sz="2000" dirty="0">
                <a:latin typeface="Arial Narrow" panose="020B0606020202030204" pitchFamily="34" charset="0"/>
                <a:cs typeface="Arial" panose="020B0604020202020204" pitchFamily="34" charset="0"/>
              </a:rPr>
              <a:t>Mobilné aplikácie (</a:t>
            </a:r>
            <a:r>
              <a:rPr lang="sk-SK" sz="2000" dirty="0" err="1">
                <a:latin typeface="Arial Narrow" panose="020B0606020202030204" pitchFamily="34" charset="0"/>
                <a:cs typeface="Arial" panose="020B0604020202020204" pitchFamily="34" charset="0"/>
              </a:rPr>
              <a:t>Android</a:t>
            </a:r>
            <a:r>
              <a:rPr lang="sk-SK" sz="2000" dirty="0">
                <a:latin typeface="Arial Narrow" panose="020B0606020202030204" pitchFamily="34" charset="0"/>
                <a:cs typeface="Arial" panose="020B0604020202020204" pitchFamily="34" charset="0"/>
              </a:rPr>
              <a:t>, Apple, Windows Mobile)</a:t>
            </a:r>
          </a:p>
          <a:p>
            <a:r>
              <a:rPr lang="sk-SK" sz="2000" dirty="0">
                <a:latin typeface="Arial Narrow" panose="020B0606020202030204" pitchFamily="34" charset="0"/>
                <a:cs typeface="Arial" panose="020B0604020202020204" pitchFamily="34" charset="0"/>
              </a:rPr>
              <a:t>SMS správa na číslo 7777</a:t>
            </a:r>
          </a:p>
          <a:p>
            <a:r>
              <a:rPr lang="sk-SK" sz="2000" dirty="0">
                <a:latin typeface="Arial Narrow" panose="020B0606020202030204" pitchFamily="34" charset="0"/>
                <a:cs typeface="Arial" panose="020B0604020202020204" pitchFamily="34" charset="0"/>
              </a:rPr>
              <a:t>On-line alebo </a:t>
            </a:r>
            <a:r>
              <a:rPr lang="sk-SK" sz="2000" dirty="0" err="1">
                <a:latin typeface="Arial Narrow" panose="020B0606020202030204" pitchFamily="34" charset="0"/>
                <a:cs typeface="Arial" panose="020B0604020202020204" pitchFamily="34" charset="0"/>
              </a:rPr>
              <a:t>off-line</a:t>
            </a:r>
            <a:r>
              <a:rPr lang="sk-SK" sz="2000" dirty="0">
                <a:latin typeface="Arial Narrow" panose="020B0606020202030204" pitchFamily="34" charset="0"/>
                <a:cs typeface="Arial" panose="020B0604020202020204" pitchFamily="34" charset="0"/>
              </a:rPr>
              <a:t> prepojenie centrálneho systému </a:t>
            </a:r>
            <a:r>
              <a:rPr lang="sk-SK" sz="2000" dirty="0" err="1">
                <a:latin typeface="Arial Narrow" panose="020B0606020202030204" pitchFamily="34" charset="0"/>
                <a:cs typeface="Arial" panose="020B0604020202020204" pitchFamily="34" charset="0"/>
              </a:rPr>
              <a:t>TIPOSu</a:t>
            </a:r>
            <a:r>
              <a:rPr lang="sk-SK" sz="2000" dirty="0">
                <a:latin typeface="Arial Narrow" panose="020B0606020202030204" pitchFamily="34" charset="0"/>
                <a:cs typeface="Arial" panose="020B0604020202020204" pitchFamily="34" charset="0"/>
              </a:rPr>
              <a:t> a prevádzkovateľa ERP alebo siete ERP </a:t>
            </a:r>
            <a:r>
              <a:rPr lang="sk-SK" sz="2000" dirty="0" smtClean="0">
                <a:latin typeface="Arial Narrow" panose="020B0606020202030204" pitchFamily="34" charset="0"/>
                <a:cs typeface="Arial" panose="020B0604020202020204" pitchFamily="34" charset="0"/>
              </a:rPr>
              <a:t>partnerských predajní</a:t>
            </a:r>
            <a:endParaRPr lang="sk-SK" sz="2000" dirty="0">
              <a:latin typeface="Arial Narrow" panose="020B0606020202030204" pitchFamily="34" charset="0"/>
              <a:cs typeface="Arial" panose="020B0604020202020204" pitchFamily="34" charset="0"/>
            </a:endParaRPr>
          </a:p>
          <a:p>
            <a:r>
              <a:rPr lang="sk-SK" sz="2000" dirty="0">
                <a:latin typeface="Arial Narrow" panose="020B0606020202030204" pitchFamily="34" charset="0"/>
                <a:cs typeface="Arial" panose="020B0604020202020204" pitchFamily="34" charset="0"/>
              </a:rPr>
              <a:t>Partnerské predajne (ŠEVT, CBA, COOP Jednota, </a:t>
            </a:r>
            <a:r>
              <a:rPr lang="sk-SK" sz="2000" dirty="0" err="1">
                <a:latin typeface="Arial Narrow" panose="020B0606020202030204" pitchFamily="34" charset="0"/>
                <a:cs typeface="Arial" panose="020B0604020202020204" pitchFamily="34" charset="0"/>
              </a:rPr>
              <a:t>FaxCopy</a:t>
            </a:r>
            <a:r>
              <a:rPr lang="sk-SK" sz="2000" dirty="0">
                <a:latin typeface="Arial Narrow" panose="020B0606020202030204" pitchFamily="34" charset="0"/>
                <a:cs typeface="Arial" panose="020B0604020202020204" pitchFamily="34" charset="0"/>
              </a:rPr>
              <a:t>, TESCO, </a:t>
            </a:r>
            <a:r>
              <a:rPr lang="sk-SK" sz="2000" dirty="0" err="1">
                <a:latin typeface="Arial Narrow" panose="020B0606020202030204" pitchFamily="34" charset="0"/>
                <a:cs typeface="Arial" panose="020B0604020202020204" pitchFamily="34" charset="0"/>
              </a:rPr>
              <a:t>Milk</a:t>
            </a:r>
            <a:r>
              <a:rPr lang="sk-SK" sz="2000" dirty="0">
                <a:latin typeface="Arial Narrow" panose="020B0606020202030204" pitchFamily="34" charset="0"/>
                <a:cs typeface="Arial" panose="020B0604020202020204" pitchFamily="34" charset="0"/>
              </a:rPr>
              <a:t> </a:t>
            </a:r>
            <a:r>
              <a:rPr lang="sk-SK" sz="2000" dirty="0" err="1">
                <a:latin typeface="Arial Narrow" panose="020B0606020202030204" pitchFamily="34" charset="0"/>
                <a:cs typeface="Arial" panose="020B0604020202020204" pitchFamily="34" charset="0"/>
              </a:rPr>
              <a:t>Agro</a:t>
            </a:r>
            <a:r>
              <a:rPr lang="sk-SK" sz="2000" dirty="0">
                <a:latin typeface="Arial Narrow" panose="020B0606020202030204" pitchFamily="34" charset="0"/>
                <a:cs typeface="Arial" panose="020B0604020202020204" pitchFamily="34" charset="0"/>
              </a:rPr>
              <a:t>, ...)</a:t>
            </a:r>
          </a:p>
          <a:p>
            <a:endParaRPr lang="sk-SK" sz="2000" dirty="0">
              <a:latin typeface="Arial Narrow" panose="020B0606020202030204" pitchFamily="34" charset="0"/>
            </a:endParaRPr>
          </a:p>
          <a:p>
            <a:pPr marL="0" indent="0">
              <a:buNone/>
            </a:pPr>
            <a:endParaRPr lang="sk-SK" dirty="0"/>
          </a:p>
        </p:txBody>
      </p:sp>
      <p:pic>
        <p:nvPicPr>
          <p:cNvPr id="4" name="Picture 9" descr="D:\Users\00005089\Desktop\Prezentácie\logo_fs\Znak FS - malý.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5" name="Zástupný symbol čísla snímky 4"/>
          <p:cNvSpPr>
            <a:spLocks noGrp="1"/>
          </p:cNvSpPr>
          <p:nvPr>
            <p:ph type="sldNum" sz="quarter" idx="12"/>
          </p:nvPr>
        </p:nvSpPr>
        <p:spPr/>
        <p:txBody>
          <a:bodyPr/>
          <a:lstStyle/>
          <a:p>
            <a:pPr>
              <a:defRPr/>
            </a:pPr>
            <a:fld id="{6643451E-05D5-4DFF-937B-47BD94BFB246}" type="slidenum">
              <a:rPr lang="en-US" smtClean="0"/>
              <a:pPr>
                <a:defRPr/>
              </a:pPr>
              <a:t>25</a:t>
            </a:fld>
            <a:endParaRPr lang="en-US"/>
          </a:p>
        </p:txBody>
      </p:sp>
    </p:spTree>
    <p:extLst>
      <p:ext uri="{BB962C8B-B14F-4D97-AF65-F5344CB8AC3E}">
        <p14:creationId xmlns:p14="http://schemas.microsoft.com/office/powerpoint/2010/main" val="27114242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2800" b="1" dirty="0">
                <a:solidFill>
                  <a:srgbClr val="FF0000"/>
                </a:solidFill>
                <a:latin typeface="Arial" panose="020B0604020202020204" pitchFamily="34" charset="0"/>
                <a:cs typeface="Arial" panose="020B0604020202020204" pitchFamily="34" charset="0"/>
              </a:rPr>
              <a:t>Technické zabezpečenie  projektu</a:t>
            </a:r>
            <a:endParaRPr lang="sk-SK" sz="2800" dirty="0"/>
          </a:p>
        </p:txBody>
      </p:sp>
      <p:sp>
        <p:nvSpPr>
          <p:cNvPr id="3" name="Zástupný symbol obsahu 2"/>
          <p:cNvSpPr>
            <a:spLocks noGrp="1"/>
          </p:cNvSpPr>
          <p:nvPr>
            <p:ph idx="1"/>
          </p:nvPr>
        </p:nvSpPr>
        <p:spPr/>
        <p:txBody>
          <a:bodyPr/>
          <a:lstStyle/>
          <a:p>
            <a:pPr marL="0" indent="0">
              <a:buNone/>
            </a:pPr>
            <a:r>
              <a:rPr lang="sk-SK" sz="2000" b="1" dirty="0">
                <a:latin typeface="Arial Narrow" panose="020B0606020202030204" pitchFamily="34" charset="0"/>
              </a:rPr>
              <a:t>Podmienky registrácie pokladničných dokladov:</a:t>
            </a:r>
          </a:p>
          <a:p>
            <a:r>
              <a:rPr lang="sk-SK" sz="2000" dirty="0">
                <a:latin typeface="Arial Narrow" panose="020B0606020202030204" pitchFamily="34" charset="0"/>
              </a:rPr>
              <a:t>Pokladničný doklad registrovaný do lotérie musí byť </a:t>
            </a:r>
            <a:r>
              <a:rPr lang="sk-SK" sz="2000" b="1" dirty="0">
                <a:latin typeface="Arial Narrow" panose="020B0606020202030204" pitchFamily="34" charset="0"/>
              </a:rPr>
              <a:t>PLATNÝM dokladom </a:t>
            </a:r>
            <a:r>
              <a:rPr lang="sk-SK" sz="2000" dirty="0">
                <a:latin typeface="Arial Narrow" panose="020B0606020202030204" pitchFamily="34" charset="0"/>
              </a:rPr>
              <a:t>v zmysle zákona o používaní elektronickej registračnej pokladnice </a:t>
            </a:r>
          </a:p>
          <a:p>
            <a:r>
              <a:rPr lang="sk-SK" sz="2000" dirty="0">
                <a:latin typeface="Arial Narrow" panose="020B0606020202030204" pitchFamily="34" charset="0"/>
              </a:rPr>
              <a:t>Pokladničný doklad registrovaný do lotérie nesmie byť starší ako 2 mesiace </a:t>
            </a:r>
          </a:p>
          <a:p>
            <a:r>
              <a:rPr lang="sk-SK" sz="2000" dirty="0">
                <a:latin typeface="Arial Narrow" panose="020B0606020202030204" pitchFamily="34" charset="0"/>
              </a:rPr>
              <a:t>Pokladničný doklad registrovaný do lotérie musí obsahovať </a:t>
            </a:r>
            <a:r>
              <a:rPr lang="sk-SK" sz="2000" b="1" dirty="0">
                <a:latin typeface="Arial Narrow" panose="020B0606020202030204" pitchFamily="34" charset="0"/>
              </a:rPr>
              <a:t>hodnotu nákupu najmenej 1 €</a:t>
            </a:r>
          </a:p>
          <a:p>
            <a:r>
              <a:rPr lang="sk-SK" sz="2000" b="1" dirty="0" err="1">
                <a:latin typeface="Arial Narrow" panose="020B0606020202030204" pitchFamily="34" charset="0"/>
              </a:rPr>
              <a:t>Natipovanie</a:t>
            </a:r>
            <a:r>
              <a:rPr lang="sk-SK" sz="2000" b="1" dirty="0">
                <a:latin typeface="Arial Narrow" panose="020B0606020202030204" pitchFamily="34" charset="0"/>
              </a:rPr>
              <a:t> 4 údajov z pokladničného dokladu:</a:t>
            </a:r>
          </a:p>
          <a:p>
            <a:pPr marL="0" indent="0">
              <a:buNone/>
            </a:pPr>
            <a:r>
              <a:rPr lang="sk-SK" sz="2000" dirty="0">
                <a:latin typeface="Arial Narrow" panose="020B0606020202030204" pitchFamily="34" charset="0"/>
              </a:rPr>
              <a:t>      * Daňový kód pokladnice - DKP ERP</a:t>
            </a:r>
          </a:p>
          <a:p>
            <a:pPr marL="0" indent="0">
              <a:buNone/>
            </a:pPr>
            <a:r>
              <a:rPr lang="sk-SK" sz="2000" dirty="0">
                <a:latin typeface="Arial Narrow" panose="020B0606020202030204" pitchFamily="34" charset="0"/>
              </a:rPr>
              <a:t>      * dátum</a:t>
            </a:r>
          </a:p>
          <a:p>
            <a:pPr marL="0" indent="0">
              <a:buNone/>
            </a:pPr>
            <a:r>
              <a:rPr lang="sk-SK" sz="2000" dirty="0">
                <a:latin typeface="Arial Narrow" panose="020B0606020202030204" pitchFamily="34" charset="0"/>
              </a:rPr>
              <a:t>      * čas</a:t>
            </a:r>
          </a:p>
          <a:p>
            <a:pPr marL="0" indent="0">
              <a:buNone/>
            </a:pPr>
            <a:r>
              <a:rPr lang="sk-SK" sz="2000" dirty="0">
                <a:latin typeface="Arial Narrow" panose="020B0606020202030204" pitchFamily="34" charset="0"/>
              </a:rPr>
              <a:t>      * suma</a:t>
            </a:r>
          </a:p>
          <a:p>
            <a:endParaRPr lang="sk-SK" dirty="0"/>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img.cas.sk/img/4/bigArticle/1837929_blocek-blockova-loteria-obchod-nakup-nakupovanie-doklad-ucet-ucty-vydavky-ilustracne.jpg?time=1380650697&amp;hash=694bfb39b273f4e1ca3ed714fcfcf75c">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9054" y="4460808"/>
            <a:ext cx="3214946" cy="2237703"/>
          </a:xfrm>
          <a:prstGeom prst="rect">
            <a:avLst/>
          </a:prstGeom>
          <a:noFill/>
          <a:extLst>
            <a:ext uri="{909E8E84-426E-40DD-AFC4-6F175D3DCCD1}">
              <a14:hiddenFill xmlns:a14="http://schemas.microsoft.com/office/drawing/2010/main">
                <a:solidFill>
                  <a:srgbClr val="FFFFFF"/>
                </a:solidFill>
              </a14:hiddenFill>
            </a:ext>
          </a:extLst>
        </p:spPr>
      </p:pic>
      <p:sp>
        <p:nvSpPr>
          <p:cNvPr id="6" name="Zástupný symbol čísla snímky 5"/>
          <p:cNvSpPr>
            <a:spLocks noGrp="1"/>
          </p:cNvSpPr>
          <p:nvPr>
            <p:ph type="sldNum" sz="quarter" idx="12"/>
          </p:nvPr>
        </p:nvSpPr>
        <p:spPr/>
        <p:txBody>
          <a:bodyPr/>
          <a:lstStyle/>
          <a:p>
            <a:pPr>
              <a:defRPr/>
            </a:pPr>
            <a:fld id="{6643451E-05D5-4DFF-937B-47BD94BFB246}" type="slidenum">
              <a:rPr lang="en-US" smtClean="0"/>
              <a:pPr>
                <a:defRPr/>
              </a:pPr>
              <a:t>26</a:t>
            </a:fld>
            <a:endParaRPr lang="en-US"/>
          </a:p>
        </p:txBody>
      </p:sp>
    </p:spTree>
    <p:extLst>
      <p:ext uri="{BB962C8B-B14F-4D97-AF65-F5344CB8AC3E}">
        <p14:creationId xmlns:p14="http://schemas.microsoft.com/office/powerpoint/2010/main" val="39903621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2800" b="1" dirty="0">
                <a:solidFill>
                  <a:srgbClr val="FF0000"/>
                </a:solidFill>
                <a:latin typeface="Arial" panose="020B0604020202020204" pitchFamily="34" charset="0"/>
                <a:cs typeface="Arial" panose="020B0604020202020204" pitchFamily="34" charset="0"/>
              </a:rPr>
              <a:t>Technické zabezpečenie projektu</a:t>
            </a:r>
            <a:endParaRPr lang="sk-SK" sz="2800" b="1" dirty="0"/>
          </a:p>
        </p:txBody>
      </p:sp>
      <p:sp>
        <p:nvSpPr>
          <p:cNvPr id="3" name="Zástupný symbol obsahu 2"/>
          <p:cNvSpPr>
            <a:spLocks noGrp="1"/>
          </p:cNvSpPr>
          <p:nvPr>
            <p:ph idx="1"/>
          </p:nvPr>
        </p:nvSpPr>
        <p:spPr/>
        <p:txBody>
          <a:bodyPr/>
          <a:lstStyle/>
          <a:p>
            <a:endParaRPr lang="sk-SK" sz="2000" dirty="0" smtClean="0">
              <a:latin typeface="Arial Narrow" panose="020B0606020202030204" pitchFamily="34" charset="0"/>
            </a:endParaRPr>
          </a:p>
          <a:p>
            <a:r>
              <a:rPr lang="sk-SK" sz="2000" dirty="0" smtClean="0">
                <a:latin typeface="Arial Narrow" panose="020B0606020202030204" pitchFamily="34" charset="0"/>
              </a:rPr>
              <a:t>Dennodenné zasielanie údajov o DKP ERP  z registra FS do spol. TIPOS a.s.</a:t>
            </a:r>
          </a:p>
          <a:p>
            <a:r>
              <a:rPr lang="sk-SK" sz="2000" dirty="0" smtClean="0">
                <a:latin typeface="Arial Narrow" panose="020B0606020202030204" pitchFamily="34" charset="0"/>
              </a:rPr>
              <a:t>Po vyžrebovaní zostava výherných údajov z PD  zasielaná  na .ftp adresu na serveri FS SR</a:t>
            </a:r>
          </a:p>
          <a:p>
            <a:r>
              <a:rPr lang="sk-SK" sz="2000" dirty="0" smtClean="0">
                <a:latin typeface="Arial Narrow" panose="020B0606020202030204" pitchFamily="34" charset="0"/>
              </a:rPr>
              <a:t>Následne zostava s výhernými údajmi zasielaná na validáciu vecnej správnosti údajov z PD na DÚ a CÚ</a:t>
            </a:r>
          </a:p>
          <a:p>
            <a:r>
              <a:rPr lang="sk-SK" sz="2000" dirty="0" smtClean="0">
                <a:latin typeface="Arial Narrow" panose="020B0606020202030204" pitchFamily="34" charset="0"/>
              </a:rPr>
              <a:t>Validácia (vecná alebo administratívna) údajov z PD zo strany FS SR:</a:t>
            </a:r>
          </a:p>
          <a:p>
            <a:pPr marL="0" indent="0">
              <a:buNone/>
            </a:pPr>
            <a:r>
              <a:rPr lang="sk-SK" sz="2000" dirty="0" smtClean="0">
                <a:latin typeface="Arial Narrow" panose="020B0606020202030204" pitchFamily="34" charset="0"/>
              </a:rPr>
              <a:t>       </a:t>
            </a:r>
            <a:r>
              <a:rPr lang="sk-SK" sz="2000" dirty="0">
                <a:latin typeface="Arial Narrow" panose="020B0606020202030204" pitchFamily="34" charset="0"/>
              </a:rPr>
              <a:t>- „žrebovanie NBL“ realizovaná do 48 hodín</a:t>
            </a:r>
          </a:p>
          <a:p>
            <a:pPr marL="0" indent="0">
              <a:buNone/>
            </a:pPr>
            <a:r>
              <a:rPr lang="sk-SK" sz="2000" dirty="0">
                <a:latin typeface="Arial Narrow" panose="020B0606020202030204" pitchFamily="34" charset="0"/>
              </a:rPr>
              <a:t>       - „TV šanca“ do 10 </a:t>
            </a:r>
            <a:r>
              <a:rPr lang="sk-SK" sz="2000" dirty="0" smtClean="0">
                <a:latin typeface="Arial Narrow" panose="020B0606020202030204" pitchFamily="34" charset="0"/>
              </a:rPr>
              <a:t>dní</a:t>
            </a:r>
            <a:endParaRPr lang="sk-SK" sz="2000" dirty="0">
              <a:latin typeface="Arial Narrow" panose="020B0606020202030204" pitchFamily="34" charset="0"/>
            </a:endParaRPr>
          </a:p>
          <a:p>
            <a:r>
              <a:rPr lang="sk-SK" sz="2000" dirty="0" smtClean="0">
                <a:latin typeface="Arial Narrow" panose="020B0606020202030204" pitchFamily="34" charset="0"/>
              </a:rPr>
              <a:t>Validačný protokol z vykonaných validácií zasielaný FS SR spol. TIPOS a. s.</a:t>
            </a:r>
          </a:p>
          <a:p>
            <a:pPr marL="0" indent="0">
              <a:buNone/>
            </a:pPr>
            <a:endParaRPr lang="sk-SK" sz="2000" dirty="0">
              <a:latin typeface="Arial Narrow" panose="020B0606020202030204" pitchFamily="34" charset="0"/>
            </a:endParaRP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5" name="Zástupný symbol čísla snímky 4"/>
          <p:cNvSpPr>
            <a:spLocks noGrp="1"/>
          </p:cNvSpPr>
          <p:nvPr>
            <p:ph type="sldNum" sz="quarter" idx="12"/>
          </p:nvPr>
        </p:nvSpPr>
        <p:spPr/>
        <p:txBody>
          <a:bodyPr/>
          <a:lstStyle/>
          <a:p>
            <a:pPr>
              <a:defRPr/>
            </a:pPr>
            <a:fld id="{6643451E-05D5-4DFF-937B-47BD94BFB246}" type="slidenum">
              <a:rPr lang="en-US" smtClean="0"/>
              <a:pPr>
                <a:defRPr/>
              </a:pPr>
              <a:t>27</a:t>
            </a:fld>
            <a:endParaRPr lang="en-US"/>
          </a:p>
        </p:txBody>
      </p:sp>
    </p:spTree>
    <p:extLst>
      <p:ext uri="{BB962C8B-B14F-4D97-AF65-F5344CB8AC3E}">
        <p14:creationId xmlns:p14="http://schemas.microsoft.com/office/powerpoint/2010/main" val="23956391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114455" y="136415"/>
            <a:ext cx="5605322" cy="1384042"/>
          </a:xfrm>
        </p:spPr>
        <p:txBody>
          <a:bodyPr/>
          <a:lstStyle/>
          <a:p>
            <a:pPr eaLnBrk="1" hangingPunct="1"/>
            <a:r>
              <a:rPr lang="sk-SK" sz="30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Herný plán</a:t>
            </a:r>
          </a:p>
        </p:txBody>
      </p:sp>
      <p:sp>
        <p:nvSpPr>
          <p:cNvPr id="9219" name="Content Placeholder 2"/>
          <p:cNvSpPr>
            <a:spLocks noGrp="1"/>
          </p:cNvSpPr>
          <p:nvPr>
            <p:ph idx="1"/>
          </p:nvPr>
        </p:nvSpPr>
        <p:spPr>
          <a:xfrm>
            <a:off x="85061" y="1352006"/>
            <a:ext cx="8867554" cy="5209954"/>
          </a:xfrm>
        </p:spPr>
        <p:txBody>
          <a:bodyPr/>
          <a:lstStyle/>
          <a:p>
            <a:pPr eaLnBrk="1" hangingPunct="1"/>
            <a:endParaRPr lang="sk-SK" sz="2300" dirty="0" smtClean="0">
              <a:latin typeface="Arial" panose="020B0604020202020204" pitchFamily="34" charset="0"/>
              <a:cs typeface="Arial" panose="020B0604020202020204" pitchFamily="34" charset="0"/>
            </a:endParaRPr>
          </a:p>
          <a:p>
            <a:pPr marL="0" indent="0" eaLnBrk="1" hangingPunct="1">
              <a:buNone/>
            </a:pPr>
            <a:r>
              <a:rPr lang="sk-SK" sz="2000" dirty="0" smtClean="0">
                <a:latin typeface="Arial Narrow" panose="020B0606020202030204" pitchFamily="34" charset="0"/>
                <a:cs typeface="Arial" panose="020B0604020202020204" pitchFamily="34" charset="0"/>
              </a:rPr>
              <a:t>     </a:t>
            </a:r>
            <a:r>
              <a:rPr lang="sk-SK" sz="2000" b="1" dirty="0" smtClean="0">
                <a:latin typeface="Arial Narrow" panose="020B0606020202030204" pitchFamily="34" charset="0"/>
                <a:cs typeface="Arial" panose="020B0604020202020204" pitchFamily="34" charset="0"/>
              </a:rPr>
              <a:t> Od 01.10.2014 - zmena v Hernom pláne Národnej </a:t>
            </a:r>
            <a:r>
              <a:rPr lang="sk-SK" sz="2000" b="1" dirty="0" err="1" smtClean="0">
                <a:latin typeface="Arial Narrow" panose="020B0606020202030204" pitchFamily="34" charset="0"/>
                <a:cs typeface="Arial" panose="020B0604020202020204" pitchFamily="34" charset="0"/>
              </a:rPr>
              <a:t>bločkovej</a:t>
            </a:r>
            <a:r>
              <a:rPr lang="sk-SK" sz="2000" b="1" dirty="0" smtClean="0">
                <a:latin typeface="Arial Narrow" panose="020B0606020202030204" pitchFamily="34" charset="0"/>
                <a:cs typeface="Arial" panose="020B0604020202020204" pitchFamily="34" charset="0"/>
              </a:rPr>
              <a:t> lotérie</a:t>
            </a:r>
          </a:p>
          <a:p>
            <a:pPr marL="0" indent="0" eaLnBrk="1" hangingPunct="1">
              <a:buNone/>
            </a:pPr>
            <a:r>
              <a:rPr lang="sk-SK" sz="2000" dirty="0" smtClean="0">
                <a:latin typeface="Arial Narrow" panose="020B0606020202030204" pitchFamily="34" charset="0"/>
                <a:cs typeface="Arial" panose="020B0604020202020204" pitchFamily="34" charset="0"/>
              </a:rPr>
              <a:t> </a:t>
            </a:r>
          </a:p>
          <a:p>
            <a:pPr eaLnBrk="1" hangingPunct="1"/>
            <a:r>
              <a:rPr lang="sk-SK" sz="2000" dirty="0" smtClean="0">
                <a:latin typeface="Arial Narrow" panose="020B0606020202030204" pitchFamily="34" charset="0"/>
              </a:rPr>
              <a:t>Žrebovanie </a:t>
            </a:r>
            <a:r>
              <a:rPr lang="sk-SK" sz="2000" dirty="0">
                <a:latin typeface="Arial Narrow" panose="020B0606020202030204" pitchFamily="34" charset="0"/>
              </a:rPr>
              <a:t>Národnej </a:t>
            </a:r>
            <a:r>
              <a:rPr lang="sk-SK" sz="2000" dirty="0" err="1">
                <a:latin typeface="Arial Narrow" panose="020B0606020202030204" pitchFamily="34" charset="0"/>
              </a:rPr>
              <a:t>bločkovej</a:t>
            </a:r>
            <a:r>
              <a:rPr lang="sk-SK" sz="2000" dirty="0">
                <a:latin typeface="Arial Narrow" panose="020B0606020202030204" pitchFamily="34" charset="0"/>
              </a:rPr>
              <a:t> lotérie</a:t>
            </a:r>
          </a:p>
          <a:p>
            <a:pPr lvl="2" hangingPunct="0"/>
            <a:r>
              <a:rPr lang="sk-SK" sz="1600" dirty="0">
                <a:latin typeface="Arial Narrow" panose="020B0606020202030204" pitchFamily="34" charset="0"/>
              </a:rPr>
              <a:t>žrebovanie spravidla každý 7 dní</a:t>
            </a:r>
          </a:p>
          <a:p>
            <a:pPr lvl="2" hangingPunct="0"/>
            <a:r>
              <a:rPr lang="sk-SK" sz="1600" dirty="0">
                <a:latin typeface="Arial Narrow" panose="020B0606020202030204" pitchFamily="34" charset="0"/>
              </a:rPr>
              <a:t>žrebuje sa 101 výhercov + 50 náhradníkov</a:t>
            </a:r>
          </a:p>
          <a:p>
            <a:pPr lvl="2" hangingPunct="0"/>
            <a:r>
              <a:rPr lang="sk-SK" sz="1600" dirty="0">
                <a:latin typeface="Arial Narrow" panose="020B0606020202030204" pitchFamily="34" charset="0"/>
              </a:rPr>
              <a:t>101 výherných poradí</a:t>
            </a:r>
          </a:p>
          <a:p>
            <a:pPr lvl="2" hangingPunct="0"/>
            <a:r>
              <a:rPr lang="sk-SK" sz="1600" dirty="0">
                <a:latin typeface="Arial Narrow" panose="020B0606020202030204" pitchFamily="34" charset="0"/>
              </a:rPr>
              <a:t>celková suma určená na výhry pre jedno žrebovanie je cca 20.000€ </a:t>
            </a:r>
            <a:r>
              <a:rPr lang="sk-SK" sz="1600" dirty="0" smtClean="0">
                <a:latin typeface="Arial Narrow" panose="020B0606020202030204" pitchFamily="34" charset="0"/>
              </a:rPr>
              <a:t> (</a:t>
            </a:r>
            <a:r>
              <a:rPr lang="sk-SK" sz="1600" dirty="0" err="1" smtClean="0">
                <a:latin typeface="Arial Narrow" panose="020B0606020202030204" pitchFamily="34" charset="0"/>
              </a:rPr>
              <a:t>jackpot</a:t>
            </a:r>
            <a:r>
              <a:rPr lang="sk-SK" sz="1600" dirty="0" smtClean="0">
                <a:latin typeface="Arial Narrow" panose="020B0606020202030204" pitchFamily="34" charset="0"/>
              </a:rPr>
              <a:t> + </a:t>
            </a:r>
            <a:r>
              <a:rPr lang="sk-SK" sz="1600" dirty="0">
                <a:latin typeface="Arial Narrow" panose="020B0606020202030204" pitchFamily="34" charset="0"/>
              </a:rPr>
              <a:t>100 x 100€</a:t>
            </a:r>
            <a:r>
              <a:rPr lang="sk-SK" sz="1600" dirty="0" smtClean="0">
                <a:latin typeface="Arial Narrow" panose="020B0606020202030204" pitchFamily="34" charset="0"/>
              </a:rPr>
              <a:t>)</a:t>
            </a:r>
            <a:endParaRPr lang="sk-SK" sz="2000" dirty="0" smtClean="0">
              <a:latin typeface="Arial Narrow" panose="020B0606020202030204" pitchFamily="34" charset="0"/>
              <a:cs typeface="Arial" panose="020B0604020202020204" pitchFamily="34" charset="0"/>
            </a:endParaRPr>
          </a:p>
          <a:p>
            <a:pPr eaLnBrk="1" hangingPunct="1"/>
            <a:r>
              <a:rPr lang="sk-SK" sz="2000" dirty="0" smtClean="0">
                <a:latin typeface="Arial Narrow" panose="020B0606020202030204" pitchFamily="34" charset="0"/>
                <a:cs typeface="Arial" panose="020B0604020202020204" pitchFamily="34" charset="0"/>
              </a:rPr>
              <a:t>Tretia šanca sa zmenila na „TV šanca“ </a:t>
            </a:r>
            <a:endParaRPr lang="sk-SK" sz="1600" dirty="0">
              <a:latin typeface="Arial Narrow" panose="020B0606020202030204" pitchFamily="34" charset="0"/>
            </a:endParaRPr>
          </a:p>
          <a:p>
            <a:pPr lvl="2" hangingPunct="0"/>
            <a:r>
              <a:rPr lang="sk-SK" sz="1600" dirty="0">
                <a:latin typeface="Arial Narrow" panose="020B0606020202030204" pitchFamily="34" charset="0"/>
              </a:rPr>
              <a:t>žrebuje sa spravidla každých 28 dní</a:t>
            </a:r>
          </a:p>
          <a:p>
            <a:pPr lvl="2" hangingPunct="0"/>
            <a:r>
              <a:rPr lang="sk-SK" sz="1600" dirty="0">
                <a:latin typeface="Arial Narrow" panose="020B0606020202030204" pitchFamily="34" charset="0"/>
              </a:rPr>
              <a:t>žrebuje sa 80 účastníkov TV hry + 40 náhradníkov (TV hra nového formátu, výroba 4 x za mesiac, vysielanie každý pracovný deň)</a:t>
            </a:r>
          </a:p>
          <a:p>
            <a:r>
              <a:rPr lang="sk-SK" sz="2000" dirty="0" smtClean="0">
                <a:latin typeface="Arial Narrow" panose="020B0606020202030204" pitchFamily="34" charset="0"/>
              </a:rPr>
              <a:t>Vyhráva </a:t>
            </a:r>
            <a:r>
              <a:rPr lang="sk-SK" sz="2000" dirty="0">
                <a:latin typeface="Arial Narrow" panose="020B0606020202030204" pitchFamily="34" charset="0"/>
              </a:rPr>
              <a:t>každý týždeň 1 výherca / účastník TV hry (výhra 3.000€)</a:t>
            </a:r>
            <a:endParaRPr lang="sk-SK" sz="2000" dirty="0" smtClean="0">
              <a:latin typeface="Arial Narrow" panose="020B0606020202030204" pitchFamily="34" charset="0"/>
              <a:cs typeface="Arial" panose="020B0604020202020204" pitchFamily="34" charset="0"/>
            </a:endParaRPr>
          </a:p>
          <a:p>
            <a:pPr marL="0" indent="0" eaLnBrk="1" hangingPunct="1">
              <a:buNone/>
            </a:pPr>
            <a:endParaRPr lang="sk-SK" sz="1600" dirty="0" smtClean="0">
              <a:latin typeface="Arial" panose="020B0604020202020204" pitchFamily="34" charset="0"/>
              <a:cs typeface="Arial" panose="020B0604020202020204" pitchFamily="34" charset="0"/>
            </a:endParaRP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28</a:t>
            </a:fld>
            <a:endParaRPr lang="en-US"/>
          </a:p>
        </p:txBody>
      </p:sp>
    </p:spTree>
    <p:extLst>
      <p:ext uri="{BB962C8B-B14F-4D97-AF65-F5344CB8AC3E}">
        <p14:creationId xmlns:p14="http://schemas.microsoft.com/office/powerpoint/2010/main" val="12111098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201479" y="274638"/>
            <a:ext cx="7166344" cy="1143000"/>
          </a:xfrm>
        </p:spPr>
        <p:txBody>
          <a:bodyPr/>
          <a:lstStyle/>
          <a:p>
            <a:pPr eaLnBrk="1" hangingPunct="1"/>
            <a:r>
              <a:rPr lang="sk-SK" sz="30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Schránka pokladnica</a:t>
            </a: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3205" y="95693"/>
            <a:ext cx="696609" cy="88864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3" name="Zástupný symbol obsahu 2"/>
          <p:cNvSpPr>
            <a:spLocks noGrp="1"/>
          </p:cNvSpPr>
          <p:nvPr>
            <p:ph idx="1"/>
          </p:nvPr>
        </p:nvSpPr>
        <p:spPr>
          <a:xfrm>
            <a:off x="457200" y="1480477"/>
            <a:ext cx="8229600" cy="3908274"/>
          </a:xfrm>
        </p:spPr>
        <p:txBody>
          <a:bodyPr/>
          <a:lstStyle/>
          <a:p>
            <a:r>
              <a:rPr lang="sk-SK" sz="2000" dirty="0">
                <a:solidFill>
                  <a:prstClr val="black"/>
                </a:solidFill>
                <a:latin typeface="Arial Narrow" panose="020B0606020202030204" pitchFamily="34" charset="0"/>
                <a:cs typeface="+mj-cs"/>
              </a:rPr>
              <a:t>FS zriadila schránku pre podnety od občanov </a:t>
            </a:r>
            <a:r>
              <a:rPr lang="sk-SK" sz="2000" dirty="0" err="1" smtClean="0">
                <a:solidFill>
                  <a:prstClr val="black"/>
                </a:solidFill>
                <a:latin typeface="Arial Narrow" panose="020B0606020202030204" pitchFamily="34" charset="0"/>
                <a:cs typeface="+mj-cs"/>
                <a:hlinkClick r:id="rId3"/>
              </a:rPr>
              <a:t>pokladnica@financnasprava.sk</a:t>
            </a:r>
            <a:r>
              <a:rPr lang="sk-SK" sz="2000" dirty="0" smtClean="0">
                <a:solidFill>
                  <a:prstClr val="black"/>
                </a:solidFill>
                <a:latin typeface="Arial Narrow" panose="020B0606020202030204" pitchFamily="34" charset="0"/>
                <a:cs typeface="+mj-cs"/>
              </a:rPr>
              <a:t> dňa 13.03.2013:</a:t>
            </a:r>
            <a:r>
              <a:rPr lang="sk-SK" sz="2000" dirty="0">
                <a:solidFill>
                  <a:prstClr val="black"/>
                </a:solidFill>
                <a:latin typeface="Arial Narrow" panose="020B0606020202030204" pitchFamily="34" charset="0"/>
                <a:cs typeface="+mj-cs"/>
              </a:rPr>
              <a:t> </a:t>
            </a:r>
            <a:endParaRPr lang="sk-SK" sz="2000" dirty="0" smtClean="0">
              <a:solidFill>
                <a:prstClr val="black"/>
              </a:solidFill>
              <a:latin typeface="Arial Narrow" panose="020B0606020202030204" pitchFamily="34" charset="0"/>
              <a:cs typeface="+mj-cs"/>
            </a:endParaRPr>
          </a:p>
          <a:p>
            <a:pPr marL="0" indent="0">
              <a:buNone/>
            </a:pPr>
            <a:endParaRPr lang="sk-SK" sz="2000" dirty="0" smtClean="0">
              <a:solidFill>
                <a:prstClr val="black"/>
              </a:solidFill>
              <a:latin typeface="Arial Narrow" panose="020B0606020202030204" pitchFamily="34" charset="0"/>
              <a:cs typeface="+mj-cs"/>
            </a:endParaRPr>
          </a:p>
          <a:p>
            <a:pPr algn="just">
              <a:buFontTx/>
              <a:buChar char="-"/>
            </a:pPr>
            <a:r>
              <a:rPr lang="sk-SK" sz="2000" dirty="0" smtClean="0">
                <a:solidFill>
                  <a:prstClr val="black"/>
                </a:solidFill>
                <a:latin typeface="Arial Narrow" panose="020B0606020202030204" pitchFamily="34" charset="0"/>
                <a:cs typeface="+mj-cs"/>
              </a:rPr>
              <a:t>FS </a:t>
            </a:r>
            <a:r>
              <a:rPr lang="sk-SK" sz="2000" dirty="0">
                <a:solidFill>
                  <a:prstClr val="black"/>
                </a:solidFill>
                <a:latin typeface="Arial Narrow" panose="020B0606020202030204" pitchFamily="34" charset="0"/>
                <a:cs typeface="+mj-cs"/>
              </a:rPr>
              <a:t>postupne preveruje všetky podnety, prioritne preveruje vyžrebované PD za </a:t>
            </a:r>
            <a:r>
              <a:rPr lang="sk-SK" sz="2000" dirty="0" smtClean="0">
                <a:solidFill>
                  <a:prstClr val="black"/>
                </a:solidFill>
                <a:latin typeface="Arial Narrow" panose="020B0606020202030204" pitchFamily="34" charset="0"/>
                <a:cs typeface="+mj-cs"/>
              </a:rPr>
              <a:t>  </a:t>
            </a:r>
          </a:p>
          <a:p>
            <a:pPr marL="0" indent="0">
              <a:buNone/>
            </a:pPr>
            <a:r>
              <a:rPr lang="sk-SK" sz="2000" dirty="0" smtClean="0">
                <a:solidFill>
                  <a:prstClr val="black"/>
                </a:solidFill>
                <a:latin typeface="Arial Narrow" panose="020B0606020202030204" pitchFamily="34" charset="0"/>
                <a:cs typeface="+mj-cs"/>
              </a:rPr>
              <a:t>      účelom </a:t>
            </a:r>
            <a:r>
              <a:rPr lang="sk-SK" sz="2000" dirty="0">
                <a:solidFill>
                  <a:prstClr val="black"/>
                </a:solidFill>
                <a:latin typeface="Arial Narrow" panose="020B0606020202030204" pitchFamily="34" charset="0"/>
                <a:cs typeface="+mj-cs"/>
              </a:rPr>
              <a:t>vyplatenia výhry </a:t>
            </a:r>
            <a:r>
              <a:rPr lang="sk-SK" sz="2000" dirty="0" smtClean="0">
                <a:solidFill>
                  <a:prstClr val="black"/>
                </a:solidFill>
                <a:latin typeface="Arial Narrow" panose="020B0606020202030204" pitchFamily="34" charset="0"/>
                <a:cs typeface="+mj-cs"/>
              </a:rPr>
              <a:t>výhercom</a:t>
            </a:r>
            <a:r>
              <a:rPr lang="sk-SK" sz="2000" dirty="0">
                <a:solidFill>
                  <a:prstClr val="black"/>
                </a:solidFill>
                <a:latin typeface="Arial Narrow" panose="020B0606020202030204" pitchFamily="34" charset="0"/>
                <a:cs typeface="+mj-cs"/>
              </a:rPr>
              <a:t/>
            </a:r>
            <a:br>
              <a:rPr lang="sk-SK" sz="2000" dirty="0">
                <a:solidFill>
                  <a:prstClr val="black"/>
                </a:solidFill>
                <a:latin typeface="Arial Narrow" panose="020B0606020202030204" pitchFamily="34" charset="0"/>
                <a:cs typeface="+mj-cs"/>
              </a:rPr>
            </a:br>
            <a:r>
              <a:rPr lang="sk-SK" sz="2000" dirty="0">
                <a:solidFill>
                  <a:prstClr val="black"/>
                </a:solidFill>
                <a:latin typeface="Arial Narrow" panose="020B0606020202030204" pitchFamily="34" charset="0"/>
                <a:cs typeface="+mj-cs"/>
              </a:rPr>
              <a:t>- </a:t>
            </a:r>
            <a:r>
              <a:rPr lang="sk-SK" sz="2000" dirty="0" smtClean="0">
                <a:solidFill>
                  <a:prstClr val="black"/>
                </a:solidFill>
                <a:latin typeface="Arial Narrow" panose="020B0606020202030204" pitchFamily="34" charset="0"/>
                <a:cs typeface="+mj-cs"/>
              </a:rPr>
              <a:t>    FS </a:t>
            </a:r>
            <a:r>
              <a:rPr lang="sk-SK" sz="2000" dirty="0">
                <a:solidFill>
                  <a:prstClr val="black"/>
                </a:solidFill>
                <a:latin typeface="Arial Narrow" panose="020B0606020202030204" pitchFamily="34" charset="0"/>
                <a:cs typeface="+mj-cs"/>
              </a:rPr>
              <a:t>konštatuje zvýšenie efektivity kontrol - zamestnanci FS cielene kontrolujú </a:t>
            </a:r>
            <a:endParaRPr lang="sk-SK" sz="2000" dirty="0" smtClean="0">
              <a:solidFill>
                <a:prstClr val="black"/>
              </a:solidFill>
              <a:latin typeface="Arial Narrow" panose="020B0606020202030204" pitchFamily="34" charset="0"/>
              <a:cs typeface="+mj-cs"/>
            </a:endParaRPr>
          </a:p>
          <a:p>
            <a:pPr marL="0" indent="0">
              <a:buNone/>
            </a:pPr>
            <a:r>
              <a:rPr lang="sk-SK" sz="2000" dirty="0">
                <a:solidFill>
                  <a:prstClr val="black"/>
                </a:solidFill>
                <a:latin typeface="Arial Narrow" panose="020B0606020202030204" pitchFamily="34" charset="0"/>
                <a:cs typeface="+mj-cs"/>
              </a:rPr>
              <a:t> </a:t>
            </a:r>
            <a:r>
              <a:rPr lang="sk-SK" sz="2000" dirty="0" smtClean="0">
                <a:solidFill>
                  <a:prstClr val="black"/>
                </a:solidFill>
                <a:latin typeface="Arial Narrow" panose="020B0606020202030204" pitchFamily="34" charset="0"/>
                <a:cs typeface="+mj-cs"/>
              </a:rPr>
              <a:t>     prevádzky</a:t>
            </a:r>
            <a:r>
              <a:rPr lang="sk-SK" sz="2000" dirty="0">
                <a:solidFill>
                  <a:prstClr val="black"/>
                </a:solidFill>
                <a:latin typeface="Arial Narrow" panose="020B0606020202030204" pitchFamily="34" charset="0"/>
                <a:cs typeface="+mj-cs"/>
              </a:rPr>
              <a:t>, ktoré im boli nahlásené ako rizikové</a:t>
            </a:r>
            <a:br>
              <a:rPr lang="sk-SK" sz="2000" dirty="0">
                <a:solidFill>
                  <a:prstClr val="black"/>
                </a:solidFill>
                <a:latin typeface="Arial Narrow" panose="020B0606020202030204" pitchFamily="34" charset="0"/>
                <a:cs typeface="+mj-cs"/>
              </a:rPr>
            </a:br>
            <a:r>
              <a:rPr lang="sk-SK" sz="2000" dirty="0">
                <a:solidFill>
                  <a:prstClr val="black"/>
                </a:solidFill>
                <a:latin typeface="Arial Narrow" panose="020B0606020202030204" pitchFamily="34" charset="0"/>
                <a:cs typeface="+mj-cs"/>
              </a:rPr>
              <a:t>- </a:t>
            </a:r>
            <a:r>
              <a:rPr lang="sk-SK" sz="2000" dirty="0" smtClean="0">
                <a:solidFill>
                  <a:prstClr val="black"/>
                </a:solidFill>
                <a:latin typeface="Arial Narrow" panose="020B0606020202030204" pitchFamily="34" charset="0"/>
                <a:cs typeface="+mj-cs"/>
              </a:rPr>
              <a:t>    FS </a:t>
            </a:r>
            <a:r>
              <a:rPr lang="sk-SK" sz="2000" dirty="0">
                <a:solidFill>
                  <a:prstClr val="black"/>
                </a:solidFill>
                <a:latin typeface="Arial Narrow" panose="020B0606020202030204" pitchFamily="34" charset="0"/>
                <a:cs typeface="+mj-cs"/>
              </a:rPr>
              <a:t>konštatuje nepriamy efekt  národnej </a:t>
            </a:r>
            <a:r>
              <a:rPr lang="sk-SK" sz="2000" dirty="0" err="1">
                <a:solidFill>
                  <a:prstClr val="black"/>
                </a:solidFill>
                <a:latin typeface="Arial Narrow" panose="020B0606020202030204" pitchFamily="34" charset="0"/>
                <a:cs typeface="+mj-cs"/>
              </a:rPr>
              <a:t>bločkovej</a:t>
            </a:r>
            <a:r>
              <a:rPr lang="sk-SK" sz="2000" dirty="0">
                <a:solidFill>
                  <a:prstClr val="black"/>
                </a:solidFill>
                <a:latin typeface="Arial Narrow" panose="020B0606020202030204" pitchFamily="34" charset="0"/>
                <a:cs typeface="+mj-cs"/>
              </a:rPr>
              <a:t> lotérie – nepriama kontrola </a:t>
            </a:r>
            <a:r>
              <a:rPr lang="sk-SK" sz="2000" dirty="0" smtClean="0">
                <a:solidFill>
                  <a:prstClr val="black"/>
                </a:solidFill>
                <a:latin typeface="Arial Narrow" panose="020B0606020202030204" pitchFamily="34" charset="0"/>
                <a:cs typeface="+mj-cs"/>
              </a:rPr>
              <a:t> </a:t>
            </a:r>
          </a:p>
          <a:p>
            <a:pPr marL="0" indent="0">
              <a:buNone/>
            </a:pPr>
            <a:r>
              <a:rPr lang="sk-SK" sz="2000" dirty="0">
                <a:solidFill>
                  <a:prstClr val="black"/>
                </a:solidFill>
                <a:latin typeface="Arial Narrow" panose="020B0606020202030204" pitchFamily="34" charset="0"/>
                <a:cs typeface="+mj-cs"/>
              </a:rPr>
              <a:t> </a:t>
            </a:r>
            <a:r>
              <a:rPr lang="sk-SK" sz="2000" dirty="0" smtClean="0">
                <a:solidFill>
                  <a:prstClr val="black"/>
                </a:solidFill>
                <a:latin typeface="Arial Narrow" panose="020B0606020202030204" pitchFamily="34" charset="0"/>
                <a:cs typeface="+mj-cs"/>
              </a:rPr>
              <a:t>     podnikateľov </a:t>
            </a:r>
            <a:r>
              <a:rPr lang="sk-SK" sz="2000" dirty="0">
                <a:solidFill>
                  <a:prstClr val="black"/>
                </a:solidFill>
                <a:latin typeface="Arial Narrow" panose="020B0606020202030204" pitchFamily="34" charset="0"/>
                <a:cs typeface="+mj-cs"/>
              </a:rPr>
              <a:t>evidovať cez ERP tržby za predaný tovar a poskytnuté </a:t>
            </a:r>
            <a:r>
              <a:rPr lang="sk-SK" sz="2000" dirty="0" smtClean="0">
                <a:solidFill>
                  <a:prstClr val="black"/>
                </a:solidFill>
                <a:latin typeface="Arial Narrow" panose="020B0606020202030204" pitchFamily="34" charset="0"/>
                <a:cs typeface="+mj-cs"/>
              </a:rPr>
              <a:t>služby </a:t>
            </a:r>
            <a:r>
              <a:rPr lang="sk-SK" sz="2000" dirty="0">
                <a:solidFill>
                  <a:prstClr val="black"/>
                </a:solidFill>
                <a:latin typeface="Arial Narrow" panose="020B0606020202030204" pitchFamily="34" charset="0"/>
                <a:cs typeface="+mj-cs"/>
              </a:rPr>
              <a:t>zo </a:t>
            </a:r>
            <a:endParaRPr lang="sk-SK" sz="2000" dirty="0" smtClean="0">
              <a:solidFill>
                <a:prstClr val="black"/>
              </a:solidFill>
              <a:latin typeface="Arial Narrow" panose="020B0606020202030204" pitchFamily="34" charset="0"/>
              <a:cs typeface="+mj-cs"/>
            </a:endParaRPr>
          </a:p>
          <a:p>
            <a:pPr marL="0" indent="0">
              <a:buNone/>
            </a:pPr>
            <a:r>
              <a:rPr lang="sk-SK" sz="2000" dirty="0">
                <a:solidFill>
                  <a:prstClr val="black"/>
                </a:solidFill>
                <a:latin typeface="Arial Narrow" panose="020B0606020202030204" pitchFamily="34" charset="0"/>
                <a:cs typeface="+mj-cs"/>
              </a:rPr>
              <a:t> </a:t>
            </a:r>
            <a:r>
              <a:rPr lang="sk-SK" sz="2000" dirty="0" smtClean="0">
                <a:solidFill>
                  <a:prstClr val="black"/>
                </a:solidFill>
                <a:latin typeface="Arial Narrow" panose="020B0606020202030204" pitchFamily="34" charset="0"/>
                <a:cs typeface="+mj-cs"/>
              </a:rPr>
              <a:t>     strany </a:t>
            </a:r>
            <a:r>
              <a:rPr lang="sk-SK" sz="2000" dirty="0">
                <a:solidFill>
                  <a:prstClr val="black"/>
                </a:solidFill>
                <a:latin typeface="Arial Narrow" panose="020B0606020202030204" pitchFamily="34" charset="0"/>
                <a:cs typeface="+mj-cs"/>
              </a:rPr>
              <a:t>občanov</a:t>
            </a:r>
            <a:br>
              <a:rPr lang="sk-SK" sz="2000" dirty="0">
                <a:solidFill>
                  <a:prstClr val="black"/>
                </a:solidFill>
                <a:latin typeface="Arial Narrow" panose="020B0606020202030204" pitchFamily="34" charset="0"/>
                <a:cs typeface="+mj-cs"/>
              </a:rPr>
            </a:br>
            <a:endParaRPr lang="sk-SK" sz="2000" dirty="0">
              <a:latin typeface="Arial Narrow" panose="020B0606020202030204" pitchFamily="34" charset="0"/>
            </a:endParaRPr>
          </a:p>
        </p:txBody>
      </p:sp>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29</a:t>
            </a:fld>
            <a:endParaRPr lang="en-US"/>
          </a:p>
        </p:txBody>
      </p:sp>
    </p:spTree>
    <p:extLst>
      <p:ext uri="{BB962C8B-B14F-4D97-AF65-F5344CB8AC3E}">
        <p14:creationId xmlns:p14="http://schemas.microsoft.com/office/powerpoint/2010/main" val="36551999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584251" y="403899"/>
            <a:ext cx="4625163" cy="948107"/>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sk-SK" sz="30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Cieľ prezentácie</a:t>
            </a:r>
            <a:endParaRPr lang="sk-SK" sz="3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219" name="Content Placeholder 2"/>
          <p:cNvSpPr>
            <a:spLocks noGrp="1"/>
          </p:cNvSpPr>
          <p:nvPr>
            <p:ph idx="1"/>
          </p:nvPr>
        </p:nvSpPr>
        <p:spPr>
          <a:xfrm>
            <a:off x="85061" y="1352006"/>
            <a:ext cx="8867554" cy="5209954"/>
          </a:xfrm>
        </p:spPr>
        <p:txBody>
          <a:bodyPr/>
          <a:lstStyle/>
          <a:p>
            <a:pPr marL="0" indent="0" eaLnBrk="1" hangingPunct="1">
              <a:buNone/>
              <a:defRPr/>
            </a:pPr>
            <a:endParaRPr lang="sk-SK" sz="2400" dirty="0"/>
          </a:p>
          <a:p>
            <a:pPr marL="0" indent="0">
              <a:buNone/>
              <a:defRPr/>
            </a:pPr>
            <a:r>
              <a:rPr lang="sk-SK" sz="2000" dirty="0" smtClean="0">
                <a:latin typeface="Arial Narrow" panose="020B0606020202030204" pitchFamily="34" charset="0"/>
                <a:cs typeface="Arial" panose="020B0604020202020204" pitchFamily="34" charset="0"/>
              </a:rPr>
              <a:t>Cieľom prezentácie je ukázať ucelený pohľad na:</a:t>
            </a:r>
          </a:p>
          <a:p>
            <a:pPr>
              <a:buFontTx/>
              <a:buChar char="-"/>
              <a:defRPr/>
            </a:pPr>
            <a:r>
              <a:rPr lang="sk-SK" sz="2000" dirty="0" smtClean="0">
                <a:latin typeface="Arial Narrow" panose="020B0606020202030204" pitchFamily="34" charset="0"/>
                <a:cs typeface="Arial" panose="020B0604020202020204" pitchFamily="34" charset="0"/>
              </a:rPr>
              <a:t>Zavedenie elektronickej kontroly tržieb ako súčasť boja s daňovými únikmi, </a:t>
            </a:r>
          </a:p>
          <a:p>
            <a:pPr algn="just">
              <a:buFontTx/>
              <a:buChar char="-"/>
              <a:defRPr/>
            </a:pPr>
            <a:r>
              <a:rPr lang="sk-SK" sz="2000" dirty="0" smtClean="0">
                <a:latin typeface="Arial Narrow" panose="020B0606020202030204" pitchFamily="34" charset="0"/>
                <a:cs typeface="Arial" panose="020B0604020202020204" pitchFamily="34" charset="0"/>
              </a:rPr>
              <a:t>Zákon č. 289/2008 Z. z. o používaní elektronickej registračnej pokladnice </a:t>
            </a:r>
            <a:r>
              <a:rPr lang="sk-SK" sz="2000" dirty="0">
                <a:latin typeface="Arial Narrow" panose="020B0606020202030204" pitchFamily="34" charset="0"/>
              </a:rPr>
              <a:t>a doplnení zákona Slovenskej národnej rady č. 511/1992 Zb. o správe daní a poplatkov a o zmenách v sústave územných finančných orgánov v znení neskorších predpisov v znení neskorších </a:t>
            </a:r>
            <a:r>
              <a:rPr lang="sk-SK" sz="2000" dirty="0" smtClean="0">
                <a:latin typeface="Arial Narrow" panose="020B0606020202030204" pitchFamily="34" charset="0"/>
              </a:rPr>
              <a:t>predpisov.</a:t>
            </a:r>
          </a:p>
          <a:p>
            <a:pPr algn="just">
              <a:buFontTx/>
              <a:buChar char="-"/>
              <a:defRPr/>
            </a:pPr>
            <a:r>
              <a:rPr lang="sk-SK" sz="2000" dirty="0" smtClean="0">
                <a:latin typeface="Arial Narrow" panose="020B0606020202030204" pitchFamily="34" charset="0"/>
                <a:cs typeface="Arial" panose="020B0604020202020204" pitchFamily="34" charset="0"/>
              </a:rPr>
              <a:t>Navrhovaná právna úprava s účinnosťou od 01.01.2015 a 01.04.2015.</a:t>
            </a:r>
          </a:p>
          <a:p>
            <a:pPr algn="just">
              <a:buFontTx/>
              <a:buChar char="-"/>
              <a:defRPr/>
            </a:pPr>
            <a:r>
              <a:rPr lang="sk-SK" sz="2000" dirty="0" smtClean="0">
                <a:latin typeface="Arial Narrow" panose="020B0606020202030204" pitchFamily="34" charset="0"/>
                <a:cs typeface="Arial" panose="020B0604020202020204" pitchFamily="34" charset="0"/>
              </a:rPr>
              <a:t>Opatrenia prijaté FR SR za účelom zabezpečenia evidovania tržieb v ERP  </a:t>
            </a: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3</a:t>
            </a:fld>
            <a:endParaRPr lang="en-US"/>
          </a:p>
        </p:txBody>
      </p:sp>
    </p:spTree>
    <p:extLst>
      <p:ext uri="{BB962C8B-B14F-4D97-AF65-F5344CB8AC3E}">
        <p14:creationId xmlns:p14="http://schemas.microsoft.com/office/powerpoint/2010/main" val="30764059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201479" y="274638"/>
            <a:ext cx="7166344" cy="618497"/>
          </a:xfrm>
        </p:spPr>
        <p:txBody>
          <a:bodyPr/>
          <a:lstStyle/>
          <a:p>
            <a:pPr eaLnBrk="1" hangingPunct="1"/>
            <a:r>
              <a:rPr lang="sk-SK" sz="28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Počet podnetov v schránke pokladnice</a:t>
            </a: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3205" y="95693"/>
            <a:ext cx="696609" cy="88864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3" name="Zástupný symbol obsahu 2"/>
          <p:cNvSpPr>
            <a:spLocks noGrp="1"/>
          </p:cNvSpPr>
          <p:nvPr>
            <p:ph idx="1"/>
          </p:nvPr>
        </p:nvSpPr>
        <p:spPr>
          <a:xfrm>
            <a:off x="457200" y="984340"/>
            <a:ext cx="8229600" cy="635402"/>
          </a:xfrm>
        </p:spPr>
        <p:txBody>
          <a:bodyPr/>
          <a:lstStyle/>
          <a:p>
            <a:pPr marL="0" lvl="0" indent="0" algn="ctr" defTabSz="914400" eaLnBrk="1" fontAlgn="auto" hangingPunct="1">
              <a:spcBef>
                <a:spcPts val="0"/>
              </a:spcBef>
              <a:spcAft>
                <a:spcPts val="0"/>
              </a:spcAft>
              <a:buNone/>
            </a:pPr>
            <a:r>
              <a:rPr lang="sk-SK" sz="2000" dirty="0">
                <a:solidFill>
                  <a:prstClr val="black"/>
                </a:solidFill>
                <a:latin typeface="Arial Narrow" panose="020B0606020202030204" pitchFamily="34" charset="0"/>
                <a:ea typeface="+mn-ea"/>
                <a:cs typeface="Arial" pitchFamily="34" charset="0"/>
              </a:rPr>
              <a:t>FS eviduje od spustenia schránky pokladnica v marci 2013 ku dňu </a:t>
            </a:r>
            <a:r>
              <a:rPr lang="sk-SK" sz="2000" dirty="0" smtClean="0">
                <a:solidFill>
                  <a:prstClr val="black"/>
                </a:solidFill>
                <a:latin typeface="Arial Narrow" panose="020B0606020202030204" pitchFamily="34" charset="0"/>
                <a:ea typeface="+mn-ea"/>
                <a:cs typeface="Arial" pitchFamily="34" charset="0"/>
              </a:rPr>
              <a:t>30.09.2014  </a:t>
            </a:r>
          </a:p>
          <a:p>
            <a:pPr marL="0" lvl="0" indent="0" algn="ctr" defTabSz="914400" eaLnBrk="1" fontAlgn="auto" hangingPunct="1">
              <a:spcBef>
                <a:spcPts val="0"/>
              </a:spcBef>
              <a:spcAft>
                <a:spcPts val="0"/>
              </a:spcAft>
              <a:buNone/>
            </a:pPr>
            <a:r>
              <a:rPr lang="sk-SK" sz="2000" dirty="0" smtClean="0">
                <a:solidFill>
                  <a:prstClr val="black"/>
                </a:solidFill>
                <a:latin typeface="Arial Narrow" panose="020B0606020202030204" pitchFamily="34" charset="0"/>
                <a:ea typeface="+mn-ea"/>
                <a:cs typeface="Arial" pitchFamily="34" charset="0"/>
              </a:rPr>
              <a:t>7493 </a:t>
            </a:r>
            <a:r>
              <a:rPr lang="sk-SK" sz="2000" dirty="0">
                <a:solidFill>
                  <a:prstClr val="black"/>
                </a:solidFill>
                <a:latin typeface="Arial Narrow" panose="020B0606020202030204" pitchFamily="34" charset="0"/>
                <a:ea typeface="+mn-ea"/>
                <a:cs typeface="Arial" pitchFamily="34" charset="0"/>
              </a:rPr>
              <a:t>podnetov.</a:t>
            </a:r>
            <a:br>
              <a:rPr lang="sk-SK" sz="2000" dirty="0">
                <a:solidFill>
                  <a:prstClr val="black"/>
                </a:solidFill>
                <a:latin typeface="Arial Narrow" panose="020B0606020202030204" pitchFamily="34" charset="0"/>
                <a:ea typeface="+mn-ea"/>
                <a:cs typeface="Arial" pitchFamily="34" charset="0"/>
              </a:rPr>
            </a:br>
            <a:endParaRPr lang="sk-SK" sz="2000" dirty="0">
              <a:solidFill>
                <a:prstClr val="black"/>
              </a:solidFill>
              <a:latin typeface="Arial Narrow" panose="020B0606020202030204" pitchFamily="34" charset="0"/>
              <a:ea typeface="+mn-ea"/>
            </a:endParaRPr>
          </a:p>
        </p:txBody>
      </p:sp>
      <p:graphicFrame>
        <p:nvGraphicFramePr>
          <p:cNvPr id="5" name="Tabuľka 4"/>
          <p:cNvGraphicFramePr>
            <a:graphicFrameLocks noGrp="1"/>
          </p:cNvGraphicFramePr>
          <p:nvPr>
            <p:extLst>
              <p:ext uri="{D42A27DB-BD31-4B8C-83A1-F6EECF244321}">
                <p14:modId xmlns:p14="http://schemas.microsoft.com/office/powerpoint/2010/main" val="176653550"/>
              </p:ext>
            </p:extLst>
          </p:nvPr>
        </p:nvGraphicFramePr>
        <p:xfrm>
          <a:off x="651509" y="1619742"/>
          <a:ext cx="2065792" cy="4751319"/>
        </p:xfrm>
        <a:graphic>
          <a:graphicData uri="http://schemas.openxmlformats.org/drawingml/2006/table">
            <a:tbl>
              <a:tblPr/>
              <a:tblGrid>
                <a:gridCol w="1040709"/>
                <a:gridCol w="1025083"/>
              </a:tblGrid>
              <a:tr h="234749">
                <a:tc>
                  <a:txBody>
                    <a:bodyPr/>
                    <a:lstStyle/>
                    <a:p>
                      <a:pPr algn="ctr" fontAlgn="b"/>
                      <a:r>
                        <a:rPr lang="sk-SK" sz="1400" b="1" i="0" u="none" strike="noStrike" dirty="0">
                          <a:solidFill>
                            <a:srgbClr val="000000"/>
                          </a:solidFill>
                          <a:effectLst/>
                          <a:latin typeface="Arial Narrow"/>
                        </a:rPr>
                        <a:t>Obdobie</a:t>
                      </a:r>
                    </a:p>
                  </a:txBody>
                  <a:tcPr marL="9390" marR="9390" marT="93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sk-SK" sz="1400" b="1" i="0" u="none" strike="noStrike">
                          <a:solidFill>
                            <a:srgbClr val="000000"/>
                          </a:solidFill>
                          <a:effectLst/>
                          <a:latin typeface="Arial Narrow"/>
                        </a:rPr>
                        <a:t>Počet</a:t>
                      </a:r>
                    </a:p>
                  </a:txBody>
                  <a:tcPr marL="9390" marR="9390" marT="939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dirty="0">
                          <a:solidFill>
                            <a:srgbClr val="000000"/>
                          </a:solidFill>
                          <a:effectLst/>
                          <a:latin typeface="Arial Narrow"/>
                        </a:rPr>
                        <a:t>03/2013</a:t>
                      </a:r>
                    </a:p>
                  </a:txBody>
                  <a:tcPr marL="9390" marR="9390" marT="93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1</a:t>
                      </a:r>
                    </a:p>
                  </a:txBody>
                  <a:tcPr marL="9390" marR="9390" marT="939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dirty="0">
                          <a:solidFill>
                            <a:srgbClr val="000000"/>
                          </a:solidFill>
                          <a:effectLst/>
                          <a:latin typeface="Arial Narrow"/>
                        </a:rPr>
                        <a:t>04/2013</a:t>
                      </a:r>
                    </a:p>
                  </a:txBody>
                  <a:tcPr marL="9390" marR="9390" marT="93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11</a:t>
                      </a:r>
                    </a:p>
                  </a:txBody>
                  <a:tcPr marL="9390" marR="9390" marT="939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dirty="0">
                          <a:solidFill>
                            <a:srgbClr val="000000"/>
                          </a:solidFill>
                          <a:effectLst/>
                          <a:latin typeface="Arial Narrow"/>
                        </a:rPr>
                        <a:t>05/2013</a:t>
                      </a:r>
                    </a:p>
                  </a:txBody>
                  <a:tcPr marL="9390" marR="9390" marT="93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64</a:t>
                      </a:r>
                    </a:p>
                  </a:txBody>
                  <a:tcPr marL="9390" marR="9390" marT="939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a:solidFill>
                            <a:srgbClr val="000000"/>
                          </a:solidFill>
                          <a:effectLst/>
                          <a:latin typeface="Arial Narrow"/>
                        </a:rPr>
                        <a:t>06/2013</a:t>
                      </a:r>
                    </a:p>
                  </a:txBody>
                  <a:tcPr marL="9390" marR="9390" marT="93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26</a:t>
                      </a:r>
                    </a:p>
                  </a:txBody>
                  <a:tcPr marL="9390" marR="9390" marT="939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a:solidFill>
                            <a:srgbClr val="000000"/>
                          </a:solidFill>
                          <a:effectLst/>
                          <a:latin typeface="Arial Narrow"/>
                        </a:rPr>
                        <a:t>07/2013</a:t>
                      </a:r>
                    </a:p>
                  </a:txBody>
                  <a:tcPr marL="9390" marR="9390" marT="93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77</a:t>
                      </a:r>
                    </a:p>
                  </a:txBody>
                  <a:tcPr marL="9390" marR="9390" marT="939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a:solidFill>
                            <a:srgbClr val="000000"/>
                          </a:solidFill>
                          <a:effectLst/>
                          <a:latin typeface="Arial Narrow"/>
                        </a:rPr>
                        <a:t>08/2013</a:t>
                      </a:r>
                    </a:p>
                  </a:txBody>
                  <a:tcPr marL="9390" marR="9390" marT="93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119</a:t>
                      </a:r>
                    </a:p>
                  </a:txBody>
                  <a:tcPr marL="9390" marR="9390" marT="939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a:solidFill>
                            <a:srgbClr val="000000"/>
                          </a:solidFill>
                          <a:effectLst/>
                          <a:latin typeface="Arial Narrow"/>
                        </a:rPr>
                        <a:t>09/2013</a:t>
                      </a:r>
                    </a:p>
                  </a:txBody>
                  <a:tcPr marL="9390" marR="9390" marT="93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1250</a:t>
                      </a:r>
                    </a:p>
                  </a:txBody>
                  <a:tcPr marL="9390" marR="9390" marT="939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a:solidFill>
                            <a:srgbClr val="000000"/>
                          </a:solidFill>
                          <a:effectLst/>
                          <a:latin typeface="Arial Narrow"/>
                        </a:rPr>
                        <a:t>10/2013</a:t>
                      </a:r>
                    </a:p>
                  </a:txBody>
                  <a:tcPr marL="9390" marR="9390" marT="93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1483</a:t>
                      </a:r>
                    </a:p>
                  </a:txBody>
                  <a:tcPr marL="9390" marR="9390" marT="939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a:solidFill>
                            <a:srgbClr val="000000"/>
                          </a:solidFill>
                          <a:effectLst/>
                          <a:latin typeface="Arial Narrow"/>
                        </a:rPr>
                        <a:t>11/2013</a:t>
                      </a:r>
                    </a:p>
                  </a:txBody>
                  <a:tcPr marL="9390" marR="9390" marT="93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874</a:t>
                      </a:r>
                    </a:p>
                  </a:txBody>
                  <a:tcPr marL="9390" marR="9390" marT="939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a:solidFill>
                            <a:srgbClr val="000000"/>
                          </a:solidFill>
                          <a:effectLst/>
                          <a:latin typeface="Arial Narrow"/>
                        </a:rPr>
                        <a:t>12/2013</a:t>
                      </a:r>
                    </a:p>
                  </a:txBody>
                  <a:tcPr marL="9390" marR="9390" marT="93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618</a:t>
                      </a:r>
                    </a:p>
                  </a:txBody>
                  <a:tcPr marL="9390" marR="9390" marT="939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a:solidFill>
                            <a:srgbClr val="000000"/>
                          </a:solidFill>
                          <a:effectLst/>
                          <a:latin typeface="Arial Narrow"/>
                        </a:rPr>
                        <a:t>01/2014</a:t>
                      </a:r>
                    </a:p>
                  </a:txBody>
                  <a:tcPr marL="9390" marR="9390" marT="93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457</a:t>
                      </a:r>
                    </a:p>
                  </a:txBody>
                  <a:tcPr marL="9390" marR="9390" marT="939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a:solidFill>
                            <a:srgbClr val="000000"/>
                          </a:solidFill>
                          <a:effectLst/>
                          <a:latin typeface="Arial Narrow"/>
                        </a:rPr>
                        <a:t>02/2014</a:t>
                      </a:r>
                    </a:p>
                  </a:txBody>
                  <a:tcPr marL="9390" marR="9390" marT="93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392</a:t>
                      </a:r>
                    </a:p>
                  </a:txBody>
                  <a:tcPr marL="9390" marR="9390" marT="939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a:solidFill>
                            <a:srgbClr val="000000"/>
                          </a:solidFill>
                          <a:effectLst/>
                          <a:latin typeface="Arial Narrow"/>
                        </a:rPr>
                        <a:t>03/2014</a:t>
                      </a:r>
                    </a:p>
                  </a:txBody>
                  <a:tcPr marL="9390" marR="9390" marT="93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370</a:t>
                      </a:r>
                    </a:p>
                  </a:txBody>
                  <a:tcPr marL="9390" marR="9390" marT="939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a:solidFill>
                            <a:srgbClr val="000000"/>
                          </a:solidFill>
                          <a:effectLst/>
                          <a:latin typeface="Arial Narrow"/>
                        </a:rPr>
                        <a:t>04/2014</a:t>
                      </a:r>
                    </a:p>
                  </a:txBody>
                  <a:tcPr marL="9390" marR="9390" marT="93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321</a:t>
                      </a:r>
                    </a:p>
                  </a:txBody>
                  <a:tcPr marL="9390" marR="9390" marT="93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a:solidFill>
                            <a:srgbClr val="000000"/>
                          </a:solidFill>
                          <a:effectLst/>
                          <a:latin typeface="Arial Narrow"/>
                        </a:rPr>
                        <a:t>05/2014</a:t>
                      </a:r>
                    </a:p>
                  </a:txBody>
                  <a:tcPr marL="9390" marR="9390" marT="93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289</a:t>
                      </a:r>
                    </a:p>
                  </a:txBody>
                  <a:tcPr marL="9390" marR="9390" marT="93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a:solidFill>
                            <a:srgbClr val="000000"/>
                          </a:solidFill>
                          <a:effectLst/>
                          <a:latin typeface="Arial Narrow"/>
                        </a:rPr>
                        <a:t>06/2014</a:t>
                      </a:r>
                    </a:p>
                  </a:txBody>
                  <a:tcPr marL="9390" marR="9390" marT="93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213</a:t>
                      </a:r>
                    </a:p>
                  </a:txBody>
                  <a:tcPr marL="9390" marR="9390" marT="93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a:solidFill>
                            <a:srgbClr val="000000"/>
                          </a:solidFill>
                          <a:effectLst/>
                          <a:latin typeface="Arial Narrow"/>
                        </a:rPr>
                        <a:t>07/2014</a:t>
                      </a:r>
                    </a:p>
                  </a:txBody>
                  <a:tcPr marL="9390" marR="9390" marT="93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314</a:t>
                      </a:r>
                    </a:p>
                  </a:txBody>
                  <a:tcPr marL="9390" marR="9390" marT="93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a:solidFill>
                            <a:srgbClr val="000000"/>
                          </a:solidFill>
                          <a:effectLst/>
                          <a:latin typeface="Arial Narrow"/>
                        </a:rPr>
                        <a:t>08/2014</a:t>
                      </a:r>
                    </a:p>
                  </a:txBody>
                  <a:tcPr marL="9390" marR="9390" marT="93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a:solidFill>
                            <a:srgbClr val="000000"/>
                          </a:solidFill>
                          <a:effectLst/>
                          <a:latin typeface="Arial Narrow"/>
                        </a:rPr>
                        <a:t>349</a:t>
                      </a:r>
                    </a:p>
                  </a:txBody>
                  <a:tcPr marL="9390" marR="9390" marT="93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5359">
                <a:tc>
                  <a:txBody>
                    <a:bodyPr/>
                    <a:lstStyle/>
                    <a:p>
                      <a:pPr algn="ctr" fontAlgn="b"/>
                      <a:r>
                        <a:rPr lang="sk-SK" sz="1400" b="0" i="0" u="none" strike="noStrike" dirty="0" smtClean="0">
                          <a:solidFill>
                            <a:srgbClr val="000000"/>
                          </a:solidFill>
                          <a:effectLst/>
                          <a:latin typeface="Arial Narrow"/>
                        </a:rPr>
                        <a:t>09/2014</a:t>
                      </a:r>
                      <a:endParaRPr lang="sk-SK" sz="1400" b="0" i="0" u="none" strike="noStrike" dirty="0">
                        <a:solidFill>
                          <a:srgbClr val="000000"/>
                        </a:solidFill>
                        <a:effectLst/>
                        <a:latin typeface="Arial Narrow"/>
                      </a:endParaRPr>
                    </a:p>
                  </a:txBody>
                  <a:tcPr marL="9390" marR="9390" marT="93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k-SK" sz="1400" b="0" i="0" u="none" strike="noStrike" dirty="0" smtClean="0">
                          <a:solidFill>
                            <a:srgbClr val="000000"/>
                          </a:solidFill>
                          <a:effectLst/>
                          <a:latin typeface="Arial Narrow"/>
                        </a:rPr>
                        <a:t>218</a:t>
                      </a:r>
                      <a:endParaRPr lang="sk-SK" sz="1400" b="0" i="0" u="none" strike="noStrike" dirty="0">
                        <a:solidFill>
                          <a:srgbClr val="000000"/>
                        </a:solidFill>
                        <a:effectLst/>
                        <a:latin typeface="Arial Narrow"/>
                      </a:endParaRPr>
                    </a:p>
                  </a:txBody>
                  <a:tcPr marL="9390" marR="9390" marT="93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4749">
                <a:tc>
                  <a:txBody>
                    <a:bodyPr/>
                    <a:lstStyle/>
                    <a:p>
                      <a:pPr algn="ctr" fontAlgn="b"/>
                      <a:r>
                        <a:rPr lang="sk-SK" sz="1400" b="1" i="0" u="none" strike="noStrike">
                          <a:solidFill>
                            <a:srgbClr val="000000"/>
                          </a:solidFill>
                          <a:effectLst/>
                          <a:latin typeface="Arial Narrow"/>
                        </a:rPr>
                        <a:t>Spolu </a:t>
                      </a:r>
                    </a:p>
                  </a:txBody>
                  <a:tcPr marL="9390" marR="9390" marT="93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sk-SK" sz="1400" b="1" i="0" u="none" strike="noStrike" dirty="0" smtClean="0">
                          <a:solidFill>
                            <a:srgbClr val="000000"/>
                          </a:solidFill>
                          <a:effectLst/>
                          <a:latin typeface="Arial Narrow"/>
                        </a:rPr>
                        <a:t>7446</a:t>
                      </a:r>
                      <a:endParaRPr lang="sk-SK" sz="1400" b="1" i="0" u="none" strike="noStrike" dirty="0">
                        <a:solidFill>
                          <a:srgbClr val="000000"/>
                        </a:solidFill>
                        <a:effectLst/>
                        <a:latin typeface="Arial Narrow"/>
                      </a:endParaRPr>
                    </a:p>
                  </a:txBody>
                  <a:tcPr marL="9390" marR="9390" marT="939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30</a:t>
            </a:fld>
            <a:endParaRPr lang="en-US"/>
          </a:p>
        </p:txBody>
      </p:sp>
      <p:graphicFrame>
        <p:nvGraphicFramePr>
          <p:cNvPr id="9" name="Graf 8"/>
          <p:cNvGraphicFramePr>
            <a:graphicFrameLocks/>
          </p:cNvGraphicFramePr>
          <p:nvPr>
            <p:extLst>
              <p:ext uri="{D42A27DB-BD31-4B8C-83A1-F6EECF244321}">
                <p14:modId xmlns:p14="http://schemas.microsoft.com/office/powerpoint/2010/main" val="2685124907"/>
              </p:ext>
            </p:extLst>
          </p:nvPr>
        </p:nvGraphicFramePr>
        <p:xfrm>
          <a:off x="3795823" y="2725479"/>
          <a:ext cx="4572000" cy="2895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501752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201479" y="274638"/>
            <a:ext cx="7166344" cy="1143000"/>
          </a:xfrm>
        </p:spPr>
        <p:txBody>
          <a:bodyPr/>
          <a:lstStyle/>
          <a:p>
            <a:pPr eaLnBrk="1" hangingPunct="1"/>
            <a:r>
              <a:rPr lang="sk-SK" sz="30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Schránka pokladnica a NBL</a:t>
            </a:r>
          </a:p>
        </p:txBody>
      </p:sp>
      <p:pic>
        <p:nvPicPr>
          <p:cNvPr id="4" name="Picture 9" descr="D:\Users\00005089\Desktop\Prezentácie\logo_fs\Znak FS - malý.jp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03205" y="95693"/>
            <a:ext cx="696609" cy="88864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3" name="Zástupný symbol obsahu 2"/>
          <p:cNvSpPr>
            <a:spLocks noGrp="1"/>
          </p:cNvSpPr>
          <p:nvPr>
            <p:ph idx="1"/>
          </p:nvPr>
        </p:nvSpPr>
        <p:spPr>
          <a:xfrm>
            <a:off x="457200" y="1480477"/>
            <a:ext cx="8229600" cy="3908274"/>
          </a:xfrm>
        </p:spPr>
        <p:txBody>
          <a:bodyPr/>
          <a:lstStyle/>
          <a:p>
            <a:pPr marL="0" indent="0">
              <a:buNone/>
            </a:pPr>
            <a:endParaRPr lang="sk-SK" sz="2000" dirty="0">
              <a:latin typeface="Arial Narrow" panose="020B0606020202030204" pitchFamily="34" charset="0"/>
            </a:endParaRPr>
          </a:p>
        </p:txBody>
      </p:sp>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31</a:t>
            </a:fld>
            <a:endParaRPr lang="en-US"/>
          </a:p>
        </p:txBody>
      </p:sp>
      <p:graphicFrame>
        <p:nvGraphicFramePr>
          <p:cNvPr id="6" name="Objekt 5"/>
          <p:cNvGraphicFramePr>
            <a:graphicFrameLocks noChangeAspect="1"/>
          </p:cNvGraphicFramePr>
          <p:nvPr>
            <p:extLst>
              <p:ext uri="{D42A27DB-BD31-4B8C-83A1-F6EECF244321}">
                <p14:modId xmlns:p14="http://schemas.microsoft.com/office/powerpoint/2010/main" val="1247685401"/>
              </p:ext>
            </p:extLst>
          </p:nvPr>
        </p:nvGraphicFramePr>
        <p:xfrm>
          <a:off x="457200" y="1339702"/>
          <a:ext cx="8229600" cy="4901610"/>
        </p:xfrm>
        <a:graphic>
          <a:graphicData uri="http://schemas.openxmlformats.org/presentationml/2006/ole">
            <mc:AlternateContent xmlns:mc="http://schemas.openxmlformats.org/markup-compatibility/2006">
              <mc:Choice xmlns:v="urn:schemas-microsoft-com:vml" Requires="v">
                <p:oleObj spid="_x0000_s2064" name="Pracovný hárok" r:id="rId5" imgW="12011008" imgH="6496006" progId="Excel.Sheet.12">
                  <p:embed/>
                </p:oleObj>
              </mc:Choice>
              <mc:Fallback>
                <p:oleObj name="Pracovný hárok" r:id="rId5" imgW="12011008" imgH="6496006" progId="Excel.Sheet.12">
                  <p:embed/>
                  <p:pic>
                    <p:nvPicPr>
                      <p:cNvPr id="0" name=""/>
                      <p:cNvPicPr/>
                      <p:nvPr/>
                    </p:nvPicPr>
                    <p:blipFill>
                      <a:blip r:embed="rId6"/>
                      <a:stretch>
                        <a:fillRect/>
                      </a:stretch>
                    </p:blipFill>
                    <p:spPr>
                      <a:xfrm>
                        <a:off x="457200" y="1339702"/>
                        <a:ext cx="8229600" cy="4901610"/>
                      </a:xfrm>
                      <a:prstGeom prst="rect">
                        <a:avLst/>
                      </a:prstGeom>
                    </p:spPr>
                  </p:pic>
                </p:oleObj>
              </mc:Fallback>
            </mc:AlternateContent>
          </a:graphicData>
        </a:graphic>
      </p:graphicFrame>
    </p:spTree>
    <p:extLst>
      <p:ext uri="{BB962C8B-B14F-4D97-AF65-F5344CB8AC3E}">
        <p14:creationId xmlns:p14="http://schemas.microsoft.com/office/powerpoint/2010/main" val="8381168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201479" y="274638"/>
            <a:ext cx="7166344" cy="618497"/>
          </a:xfrm>
        </p:spPr>
        <p:txBody>
          <a:bodyPr/>
          <a:lstStyle/>
          <a:p>
            <a:pPr eaLnBrk="1" hangingPunct="1"/>
            <a:r>
              <a:rPr lang="sk-SK" sz="30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Schránka „Trhové miesta“</a:t>
            </a: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3205" y="95693"/>
            <a:ext cx="696609" cy="888647"/>
          </a:xfrm>
          <a:prstGeom prst="rect">
            <a:avLst/>
          </a:prstGeom>
          <a:noFill/>
          <a:extLst>
            <a:ext uri="{909E8E84-426E-40DD-AFC4-6F175D3DCCD1}">
              <a14:hiddenFill xmlns:a14="http://schemas.microsoft.com/office/drawing/2010/main">
                <a:solidFill>
                  <a:srgbClr val="FFFFFF"/>
                </a:solidFill>
              </a14:hiddenFill>
            </a:ext>
          </a:extLst>
        </p:spPr>
      </p:pic>
      <p:sp>
        <p:nvSpPr>
          <p:cNvPr id="3" name="Zástupný symbol obsahu 2"/>
          <p:cNvSpPr>
            <a:spLocks noGrp="1"/>
          </p:cNvSpPr>
          <p:nvPr>
            <p:ph idx="1"/>
          </p:nvPr>
        </p:nvSpPr>
        <p:spPr>
          <a:xfrm>
            <a:off x="457200" y="984340"/>
            <a:ext cx="8229600" cy="635402"/>
          </a:xfrm>
        </p:spPr>
        <p:txBody>
          <a:bodyPr/>
          <a:lstStyle/>
          <a:p>
            <a:pPr marL="0" lvl="0" indent="0" algn="ctr" defTabSz="914400" eaLnBrk="1" fontAlgn="auto" hangingPunct="1">
              <a:spcBef>
                <a:spcPts val="0"/>
              </a:spcBef>
              <a:spcAft>
                <a:spcPts val="0"/>
              </a:spcAft>
              <a:buNone/>
            </a:pPr>
            <a:r>
              <a:rPr lang="sk-SK" sz="2000" dirty="0">
                <a:solidFill>
                  <a:prstClr val="black"/>
                </a:solidFill>
                <a:latin typeface="Arial Narrow" panose="020B0606020202030204" pitchFamily="34" charset="0"/>
                <a:ea typeface="+mn-ea"/>
                <a:cs typeface="Arial" pitchFamily="34" charset="0"/>
              </a:rPr>
              <a:t/>
            </a:r>
            <a:br>
              <a:rPr lang="sk-SK" sz="2000" dirty="0">
                <a:solidFill>
                  <a:prstClr val="black"/>
                </a:solidFill>
                <a:latin typeface="Arial Narrow" panose="020B0606020202030204" pitchFamily="34" charset="0"/>
                <a:ea typeface="+mn-ea"/>
                <a:cs typeface="Arial" pitchFamily="34" charset="0"/>
              </a:rPr>
            </a:br>
            <a:endParaRPr lang="sk-SK" sz="2000" dirty="0">
              <a:solidFill>
                <a:prstClr val="black"/>
              </a:solidFill>
              <a:latin typeface="Arial Narrow" panose="020B0606020202030204" pitchFamily="34" charset="0"/>
              <a:ea typeface="+mn-ea"/>
            </a:endParaRPr>
          </a:p>
        </p:txBody>
      </p:sp>
      <p:sp>
        <p:nvSpPr>
          <p:cNvPr id="5" name="Obdĺžnik 4"/>
          <p:cNvSpPr/>
          <p:nvPr/>
        </p:nvSpPr>
        <p:spPr>
          <a:xfrm>
            <a:off x="457200" y="2031946"/>
            <a:ext cx="8420986" cy="3139321"/>
          </a:xfrm>
          <a:prstGeom prst="rect">
            <a:avLst/>
          </a:prstGeom>
        </p:spPr>
        <p:txBody>
          <a:bodyPr wrap="square">
            <a:spAutoFit/>
          </a:bodyPr>
          <a:lstStyle/>
          <a:p>
            <a:pPr algn="just"/>
            <a:r>
              <a:rPr lang="sk-SK" dirty="0" smtClean="0">
                <a:solidFill>
                  <a:prstClr val="black"/>
                </a:solidFill>
                <a:latin typeface="Arial Narrow" panose="020B0606020202030204" pitchFamily="34" charset="0"/>
              </a:rPr>
              <a:t>FS </a:t>
            </a:r>
            <a:r>
              <a:rPr lang="sk-SK" dirty="0">
                <a:solidFill>
                  <a:prstClr val="black"/>
                </a:solidFill>
                <a:latin typeface="Arial Narrow" panose="020B0606020202030204" pitchFamily="34" charset="0"/>
              </a:rPr>
              <a:t>zriadila </a:t>
            </a:r>
            <a:r>
              <a:rPr lang="sk-SK" dirty="0" smtClean="0">
                <a:solidFill>
                  <a:prstClr val="black"/>
                </a:solidFill>
                <a:latin typeface="Arial Narrow" panose="020B0606020202030204" pitchFamily="34" charset="0"/>
              </a:rPr>
              <a:t>na základe zákona č. 178/1998 Z. z. o podmienkach predaja výrobkov a poskytovania služieb na trhových miestach a o zmene a doplnení zákona č. 455/1991 Zb. o živnostenskom podnikaní (živnostenský zákon) v znení </a:t>
            </a:r>
            <a:r>
              <a:rPr lang="sk-SK" dirty="0">
                <a:solidFill>
                  <a:prstClr val="black"/>
                </a:solidFill>
                <a:latin typeface="Arial Narrow" panose="020B0606020202030204" pitchFamily="34" charset="0"/>
              </a:rPr>
              <a:t>neskorších predpisov schránku </a:t>
            </a:r>
            <a:r>
              <a:rPr lang="sk-SK" dirty="0" smtClean="0">
                <a:solidFill>
                  <a:prstClr val="black"/>
                </a:solidFill>
                <a:latin typeface="Arial Narrow" panose="020B0606020202030204" pitchFamily="34" charset="0"/>
              </a:rPr>
              <a:t>„</a:t>
            </a:r>
            <a:r>
              <a:rPr lang="sk-SK" dirty="0" err="1" smtClean="0">
                <a:solidFill>
                  <a:prstClr val="black"/>
                </a:solidFill>
                <a:latin typeface="Arial Narrow" panose="020B0606020202030204" pitchFamily="34" charset="0"/>
              </a:rPr>
              <a:t>trhove.miesto@financnasprava.sk</a:t>
            </a:r>
            <a:r>
              <a:rPr lang="sk-SK" dirty="0" smtClean="0">
                <a:solidFill>
                  <a:prstClr val="black"/>
                </a:solidFill>
                <a:latin typeface="Arial Narrow" panose="020B0606020202030204" pitchFamily="34" charset="0"/>
              </a:rPr>
              <a:t>“.</a:t>
            </a:r>
            <a:r>
              <a:rPr lang="sk-SK" dirty="0">
                <a:solidFill>
                  <a:prstClr val="black"/>
                </a:solidFill>
                <a:latin typeface="Arial Narrow" panose="020B0606020202030204" pitchFamily="34" charset="0"/>
              </a:rPr>
              <a:t> </a:t>
            </a:r>
            <a:endParaRPr lang="sk-SK" dirty="0" smtClean="0">
              <a:solidFill>
                <a:prstClr val="black"/>
              </a:solidFill>
              <a:latin typeface="Arial Narrow" panose="020B0606020202030204" pitchFamily="34" charset="0"/>
            </a:endParaRPr>
          </a:p>
          <a:p>
            <a:endParaRPr lang="sk-SK" dirty="0">
              <a:solidFill>
                <a:prstClr val="black"/>
              </a:solidFill>
              <a:latin typeface="Arial Narrow" panose="020B0606020202030204" pitchFamily="34" charset="0"/>
            </a:endParaRPr>
          </a:p>
          <a:p>
            <a:pPr marL="285750" indent="-285750" algn="just">
              <a:buFont typeface="Arial" panose="020B0604020202020204" pitchFamily="34" charset="0"/>
              <a:buChar char="•"/>
            </a:pPr>
            <a:r>
              <a:rPr lang="sk-SK" dirty="0" smtClean="0">
                <a:solidFill>
                  <a:prstClr val="black"/>
                </a:solidFill>
                <a:latin typeface="Arial Narrow" panose="020B0606020202030204" pitchFamily="34" charset="0"/>
              </a:rPr>
              <a:t>O </a:t>
            </a:r>
            <a:r>
              <a:rPr lang="sk-SK" dirty="0">
                <a:solidFill>
                  <a:prstClr val="black"/>
                </a:solidFill>
                <a:latin typeface="Arial Narrow" panose="020B0606020202030204" pitchFamily="34" charset="0"/>
              </a:rPr>
              <a:t>vydaní povolenia na predaj výrobkov a poskytovanie služieb na trhovom mieste </a:t>
            </a:r>
            <a:r>
              <a:rPr lang="sk-SK" dirty="0" smtClean="0">
                <a:solidFill>
                  <a:prstClr val="black"/>
                </a:solidFill>
                <a:latin typeface="Arial Narrow" panose="020B0606020202030204" pitchFamily="34" charset="0"/>
              </a:rPr>
              <a:t>obec informuje FS, </a:t>
            </a:r>
          </a:p>
          <a:p>
            <a:pPr marL="285750" indent="-285750">
              <a:buFontTx/>
              <a:buChar char="-"/>
            </a:pPr>
            <a:endParaRPr lang="sk-SK" dirty="0">
              <a:solidFill>
                <a:prstClr val="black"/>
              </a:solidFill>
              <a:latin typeface="Arial Narrow" panose="020B0606020202030204" pitchFamily="34" charset="0"/>
            </a:endParaRPr>
          </a:p>
          <a:p>
            <a:pPr marL="285750" indent="-285750" algn="just">
              <a:buFont typeface="Arial" panose="020B0604020202020204" pitchFamily="34" charset="0"/>
              <a:buChar char="•"/>
            </a:pPr>
            <a:r>
              <a:rPr lang="sk-SK" dirty="0" smtClean="0">
                <a:solidFill>
                  <a:prstClr val="black"/>
                </a:solidFill>
                <a:latin typeface="Arial Narrow" panose="020B0606020202030204" pitchFamily="34" charset="0"/>
              </a:rPr>
              <a:t>FS sa po analýze zaslaných formulárov o povolení na zriadení trhového miesta vykonávajú cielené kontroly dodržiavania zákona č. 289/2008 Z. z., </a:t>
            </a:r>
          </a:p>
          <a:p>
            <a:endParaRPr lang="sk-SK" dirty="0" smtClean="0">
              <a:solidFill>
                <a:prstClr val="black"/>
              </a:solidFill>
              <a:latin typeface="Arial Narrow" panose="020B0606020202030204" pitchFamily="34" charset="0"/>
            </a:endParaRPr>
          </a:p>
        </p:txBody>
      </p:sp>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32</a:t>
            </a:fld>
            <a:endParaRPr lang="en-US"/>
          </a:p>
        </p:txBody>
      </p:sp>
    </p:spTree>
    <p:extLst>
      <p:ext uri="{BB962C8B-B14F-4D97-AF65-F5344CB8AC3E}">
        <p14:creationId xmlns:p14="http://schemas.microsoft.com/office/powerpoint/2010/main" val="11004489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201479" y="274638"/>
            <a:ext cx="7166344" cy="618497"/>
          </a:xfrm>
        </p:spPr>
        <p:txBody>
          <a:bodyPr/>
          <a:lstStyle/>
          <a:p>
            <a:r>
              <a:rPr lang="sk-SK" sz="2400" b="1" dirty="0">
                <a:solidFill>
                  <a:srgbClr val="FF0000"/>
                </a:solidFill>
                <a:effectLst>
                  <a:outerShdw blurRad="38100" dist="38100" dir="2700000" algn="tl">
                    <a:srgbClr val="000000">
                      <a:alpha val="43137"/>
                    </a:srgbClr>
                  </a:outerShdw>
                </a:effectLst>
                <a:latin typeface="Arial" pitchFamily="34" charset="0"/>
                <a:cs typeface="Arial" pitchFamily="34" charset="0"/>
              </a:rPr>
              <a:t>Schránka „Trhové miesta“</a:t>
            </a:r>
            <a:endParaRPr lang="sk-SK" sz="2400" b="1" dirty="0" smtClean="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3205" y="95693"/>
            <a:ext cx="696609" cy="888647"/>
          </a:xfrm>
          <a:prstGeom prst="rect">
            <a:avLst/>
          </a:prstGeom>
          <a:noFill/>
          <a:extLst>
            <a:ext uri="{909E8E84-426E-40DD-AFC4-6F175D3DCCD1}">
              <a14:hiddenFill xmlns:a14="http://schemas.microsoft.com/office/drawing/2010/main">
                <a:solidFill>
                  <a:srgbClr val="FFFFFF"/>
                </a:solidFill>
              </a14:hiddenFill>
            </a:ext>
          </a:extLst>
        </p:spPr>
      </p:pic>
      <p:sp>
        <p:nvSpPr>
          <p:cNvPr id="3" name="Zástupný symbol obsahu 2"/>
          <p:cNvSpPr>
            <a:spLocks noGrp="1"/>
          </p:cNvSpPr>
          <p:nvPr>
            <p:ph idx="1"/>
          </p:nvPr>
        </p:nvSpPr>
        <p:spPr>
          <a:xfrm>
            <a:off x="457200" y="984340"/>
            <a:ext cx="8229600" cy="635402"/>
          </a:xfrm>
        </p:spPr>
        <p:txBody>
          <a:bodyPr/>
          <a:lstStyle/>
          <a:p>
            <a:pPr marL="0" lvl="0" indent="0" algn="ctr" defTabSz="914400" fontAlgn="auto">
              <a:spcBef>
                <a:spcPts val="0"/>
              </a:spcBef>
              <a:spcAft>
                <a:spcPts val="0"/>
              </a:spcAft>
              <a:buNone/>
            </a:pPr>
            <a:r>
              <a:rPr lang="sk-SK" sz="2000" dirty="0">
                <a:solidFill>
                  <a:prstClr val="black"/>
                </a:solidFill>
                <a:latin typeface="Arial Narrow" panose="020B0606020202030204" pitchFamily="34" charset="0"/>
                <a:ea typeface="+mn-ea"/>
                <a:cs typeface="Arial" pitchFamily="34" charset="0"/>
              </a:rPr>
              <a:t>FS ku dňu </a:t>
            </a:r>
            <a:r>
              <a:rPr lang="sk-SK" sz="2000" dirty="0" smtClean="0">
                <a:solidFill>
                  <a:prstClr val="black"/>
                </a:solidFill>
                <a:latin typeface="Arial Narrow" panose="020B0606020202030204" pitchFamily="34" charset="0"/>
                <a:ea typeface="+mn-ea"/>
                <a:cs typeface="Arial" pitchFamily="34" charset="0"/>
              </a:rPr>
              <a:t>24.09.2014 eviduje </a:t>
            </a:r>
            <a:r>
              <a:rPr lang="sk-SK" sz="2000" b="1" dirty="0" smtClean="0">
                <a:solidFill>
                  <a:prstClr val="black"/>
                </a:solidFill>
                <a:latin typeface="Arial Narrow" panose="020B0606020202030204" pitchFamily="34" charset="0"/>
                <a:ea typeface="+mn-ea"/>
                <a:cs typeface="Arial" pitchFamily="34" charset="0"/>
              </a:rPr>
              <a:t>42 887 </a:t>
            </a:r>
            <a:r>
              <a:rPr lang="sk-SK" sz="2000" dirty="0" smtClean="0">
                <a:solidFill>
                  <a:prstClr val="black"/>
                </a:solidFill>
                <a:latin typeface="Arial Narrow" panose="020B0606020202030204" pitchFamily="34" charset="0"/>
                <a:ea typeface="+mn-ea"/>
                <a:cs typeface="Arial" pitchFamily="34" charset="0"/>
              </a:rPr>
              <a:t>oznámení zaslaných obcami do vytvorenej schránky  „Trhové miesto“.</a:t>
            </a:r>
          </a:p>
          <a:p>
            <a:pPr marL="0" lvl="0" indent="0" algn="ctr" defTabSz="914400" fontAlgn="auto">
              <a:spcBef>
                <a:spcPts val="0"/>
              </a:spcBef>
              <a:spcAft>
                <a:spcPts val="0"/>
              </a:spcAft>
              <a:buNone/>
            </a:pPr>
            <a:endParaRPr lang="sk-SK" sz="2000" dirty="0">
              <a:solidFill>
                <a:prstClr val="black"/>
              </a:solidFill>
              <a:latin typeface="Arial Narrow" panose="020B0606020202030204" pitchFamily="34" charset="0"/>
              <a:ea typeface="+mn-ea"/>
              <a:cs typeface="Arial" pitchFamily="34" charset="0"/>
            </a:endParaRPr>
          </a:p>
          <a:p>
            <a:pPr marL="0" lvl="0" indent="0" algn="ctr" defTabSz="914400" fontAlgn="auto">
              <a:spcBef>
                <a:spcPts val="0"/>
              </a:spcBef>
              <a:spcAft>
                <a:spcPts val="0"/>
              </a:spcAft>
              <a:buNone/>
            </a:pPr>
            <a:endParaRPr lang="sk-SK" sz="2000" dirty="0" smtClean="0">
              <a:solidFill>
                <a:prstClr val="black"/>
              </a:solidFill>
              <a:latin typeface="Arial Narrow" panose="020B0606020202030204" pitchFamily="34" charset="0"/>
              <a:ea typeface="+mn-ea"/>
              <a:cs typeface="Arial" pitchFamily="34" charset="0"/>
            </a:endParaRPr>
          </a:p>
          <a:p>
            <a:pPr marL="0" lvl="0" indent="0" algn="just" defTabSz="914400" fontAlgn="auto">
              <a:spcBef>
                <a:spcPts val="0"/>
              </a:spcBef>
              <a:spcAft>
                <a:spcPts val="0"/>
              </a:spcAft>
              <a:buNone/>
            </a:pPr>
            <a:r>
              <a:rPr lang="sk-SK" sz="2000" dirty="0" smtClean="0">
                <a:solidFill>
                  <a:prstClr val="black"/>
                </a:solidFill>
                <a:latin typeface="Arial Narrow" panose="020B0606020202030204" pitchFamily="34" charset="0"/>
                <a:ea typeface="+mn-ea"/>
                <a:cs typeface="Arial" pitchFamily="34" charset="0"/>
              </a:rPr>
              <a:t>V rámci zaslaných oznámení obcami CÚ a DÚ vykonali:</a:t>
            </a:r>
          </a:p>
          <a:p>
            <a:pPr marL="0" lvl="0" indent="0" algn="just" defTabSz="914400" fontAlgn="auto">
              <a:spcBef>
                <a:spcPts val="0"/>
              </a:spcBef>
              <a:spcAft>
                <a:spcPts val="0"/>
              </a:spcAft>
              <a:buNone/>
            </a:pPr>
            <a:endParaRPr lang="sk-SK" sz="2000" dirty="0" smtClean="0">
              <a:solidFill>
                <a:prstClr val="black"/>
              </a:solidFill>
              <a:latin typeface="Arial Narrow" panose="020B0606020202030204" pitchFamily="34" charset="0"/>
              <a:ea typeface="+mn-ea"/>
              <a:cs typeface="Arial" pitchFamily="34" charset="0"/>
            </a:endParaRPr>
          </a:p>
          <a:p>
            <a:pPr lvl="0" algn="just" defTabSz="914400" fontAlgn="auto">
              <a:spcBef>
                <a:spcPts val="0"/>
              </a:spcBef>
              <a:spcAft>
                <a:spcPts val="0"/>
              </a:spcAft>
              <a:buFont typeface="Arial" panose="020B0604020202020204" pitchFamily="34" charset="0"/>
              <a:buChar char="•"/>
            </a:pPr>
            <a:r>
              <a:rPr lang="sk-SK" sz="2000" dirty="0" smtClean="0">
                <a:solidFill>
                  <a:prstClr val="black"/>
                </a:solidFill>
                <a:latin typeface="Arial Narrow" panose="020B0606020202030204" pitchFamily="34" charset="0"/>
                <a:ea typeface="+mn-ea"/>
                <a:cs typeface="Arial" pitchFamily="34" charset="0"/>
              </a:rPr>
              <a:t>494 počet vykonaných kontrol, </a:t>
            </a:r>
          </a:p>
          <a:p>
            <a:pPr marL="0" lvl="0" indent="0" algn="just" defTabSz="914400" fontAlgn="auto">
              <a:spcBef>
                <a:spcPts val="0"/>
              </a:spcBef>
              <a:spcAft>
                <a:spcPts val="0"/>
              </a:spcAft>
              <a:buNone/>
            </a:pPr>
            <a:r>
              <a:rPr lang="sk-SK" sz="2000" dirty="0" smtClean="0">
                <a:solidFill>
                  <a:prstClr val="black"/>
                </a:solidFill>
                <a:latin typeface="Arial Narrow" panose="020B0606020202030204" pitchFamily="34" charset="0"/>
                <a:ea typeface="+mn-ea"/>
                <a:cs typeface="Arial" pitchFamily="34" charset="0"/>
              </a:rPr>
              <a:t> </a:t>
            </a:r>
          </a:p>
          <a:p>
            <a:pPr lvl="0" algn="just" defTabSz="914400" fontAlgn="auto">
              <a:spcBef>
                <a:spcPts val="0"/>
              </a:spcBef>
              <a:spcAft>
                <a:spcPts val="0"/>
              </a:spcAft>
              <a:buFont typeface="Arial" panose="020B0604020202020204" pitchFamily="34" charset="0"/>
              <a:buChar char="•"/>
            </a:pPr>
            <a:r>
              <a:rPr lang="sk-SK" sz="2000" dirty="0" smtClean="0">
                <a:solidFill>
                  <a:prstClr val="black"/>
                </a:solidFill>
                <a:latin typeface="Arial Narrow" panose="020B0606020202030204" pitchFamily="34" charset="0"/>
                <a:ea typeface="+mn-ea"/>
                <a:cs typeface="Arial" pitchFamily="34" charset="0"/>
              </a:rPr>
              <a:t>261 počet zistených podozrení z porušenia zákona, </a:t>
            </a:r>
          </a:p>
          <a:p>
            <a:pPr lvl="0" algn="just" defTabSz="914400" fontAlgn="auto">
              <a:spcBef>
                <a:spcPts val="0"/>
              </a:spcBef>
              <a:spcAft>
                <a:spcPts val="0"/>
              </a:spcAft>
              <a:buFontTx/>
              <a:buChar char="-"/>
            </a:pPr>
            <a:endParaRPr lang="sk-SK" sz="2000" dirty="0" smtClean="0">
              <a:solidFill>
                <a:prstClr val="black"/>
              </a:solidFill>
              <a:latin typeface="Arial Narrow" panose="020B0606020202030204" pitchFamily="34" charset="0"/>
              <a:ea typeface="+mn-ea"/>
              <a:cs typeface="Arial" pitchFamily="34" charset="0"/>
            </a:endParaRPr>
          </a:p>
          <a:p>
            <a:pPr lvl="0" algn="just" defTabSz="914400" fontAlgn="auto">
              <a:spcBef>
                <a:spcPts val="0"/>
              </a:spcBef>
              <a:spcAft>
                <a:spcPts val="0"/>
              </a:spcAft>
              <a:buFont typeface="Arial" panose="020B0604020202020204" pitchFamily="34" charset="0"/>
              <a:buChar char="•"/>
            </a:pPr>
            <a:r>
              <a:rPr lang="sk-SK" sz="2000" dirty="0" smtClean="0">
                <a:solidFill>
                  <a:prstClr val="black"/>
                </a:solidFill>
                <a:latin typeface="Arial Narrow" panose="020B0606020202030204" pitchFamily="34" charset="0"/>
                <a:ea typeface="+mn-ea"/>
                <a:cs typeface="Arial" pitchFamily="34" charset="0"/>
              </a:rPr>
              <a:t>48 346,- Eur suma uložená rozhodnutím na mieste,</a:t>
            </a:r>
          </a:p>
          <a:p>
            <a:pPr lvl="0" algn="just" defTabSz="914400" fontAlgn="auto">
              <a:spcBef>
                <a:spcPts val="0"/>
              </a:spcBef>
              <a:spcAft>
                <a:spcPts val="0"/>
              </a:spcAft>
              <a:buFontTx/>
              <a:buChar char="-"/>
            </a:pPr>
            <a:endParaRPr lang="sk-SK" sz="2000" dirty="0" smtClean="0">
              <a:solidFill>
                <a:prstClr val="black"/>
              </a:solidFill>
              <a:latin typeface="Arial Narrow" panose="020B0606020202030204" pitchFamily="34" charset="0"/>
              <a:ea typeface="+mn-ea"/>
              <a:cs typeface="Arial" pitchFamily="34" charset="0"/>
            </a:endParaRPr>
          </a:p>
          <a:p>
            <a:pPr lvl="0" algn="just" defTabSz="914400" fontAlgn="auto">
              <a:spcBef>
                <a:spcPts val="0"/>
              </a:spcBef>
              <a:spcAft>
                <a:spcPts val="0"/>
              </a:spcAft>
              <a:buFont typeface="Arial" panose="020B0604020202020204" pitchFamily="34" charset="0"/>
              <a:buChar char="•"/>
            </a:pPr>
            <a:r>
              <a:rPr lang="sk-SK" sz="2000" b="1" dirty="0" smtClean="0">
                <a:solidFill>
                  <a:prstClr val="black"/>
                </a:solidFill>
                <a:latin typeface="Arial Narrow" panose="020B0606020202030204" pitchFamily="34" charset="0"/>
                <a:ea typeface="+mn-ea"/>
                <a:cs typeface="Arial" pitchFamily="34" charset="0"/>
              </a:rPr>
              <a:t>52,83% </a:t>
            </a:r>
            <a:r>
              <a:rPr lang="sk-SK" sz="2000" dirty="0" smtClean="0">
                <a:solidFill>
                  <a:prstClr val="black"/>
                </a:solidFill>
                <a:latin typeface="Arial Narrow" panose="020B0606020202030204" pitchFamily="34" charset="0"/>
                <a:ea typeface="+mn-ea"/>
                <a:cs typeface="Arial" pitchFamily="34" charset="0"/>
              </a:rPr>
              <a:t>úspešnosť vykonaných kontrol. </a:t>
            </a:r>
          </a:p>
          <a:p>
            <a:pPr marL="0" lvl="0" indent="0" algn="ctr" defTabSz="914400" fontAlgn="auto">
              <a:spcBef>
                <a:spcPts val="0"/>
              </a:spcBef>
              <a:spcAft>
                <a:spcPts val="0"/>
              </a:spcAft>
              <a:buNone/>
            </a:pPr>
            <a:r>
              <a:rPr lang="sk-SK" sz="2000" dirty="0">
                <a:solidFill>
                  <a:prstClr val="black"/>
                </a:solidFill>
                <a:latin typeface="Arial Narrow" panose="020B0606020202030204" pitchFamily="34" charset="0"/>
                <a:ea typeface="+mn-ea"/>
                <a:cs typeface="Arial" pitchFamily="34" charset="0"/>
              </a:rPr>
              <a:t/>
            </a:r>
            <a:br>
              <a:rPr lang="sk-SK" sz="2000" dirty="0">
                <a:solidFill>
                  <a:prstClr val="black"/>
                </a:solidFill>
                <a:latin typeface="Arial Narrow" panose="020B0606020202030204" pitchFamily="34" charset="0"/>
                <a:ea typeface="+mn-ea"/>
                <a:cs typeface="Arial" pitchFamily="34" charset="0"/>
              </a:rPr>
            </a:br>
            <a:endParaRPr lang="sk-SK" sz="2000" dirty="0">
              <a:solidFill>
                <a:prstClr val="black"/>
              </a:solidFill>
              <a:latin typeface="Arial Narrow" panose="020B0606020202030204" pitchFamily="34" charset="0"/>
              <a:ea typeface="+mn-ea"/>
            </a:endParaRPr>
          </a:p>
        </p:txBody>
      </p:sp>
      <p:pic>
        <p:nvPicPr>
          <p:cNvPr id="5" name="Zástupný symbol obsahu 1"/>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909931" y="4886900"/>
            <a:ext cx="2915093" cy="1953113"/>
          </a:xfrm>
          <a:prstGeom prst="rect">
            <a:avLst/>
          </a:prstGeom>
          <a:noFill/>
          <a:ln w="9525">
            <a:noFill/>
            <a:miter lim="800000"/>
            <a:headEnd/>
            <a:tailEnd/>
          </a:ln>
        </p:spPr>
      </p:pic>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33</a:t>
            </a:fld>
            <a:endParaRPr lang="en-US"/>
          </a:p>
        </p:txBody>
      </p:sp>
    </p:spTree>
    <p:extLst>
      <p:ext uri="{BB962C8B-B14F-4D97-AF65-F5344CB8AC3E}">
        <p14:creationId xmlns:p14="http://schemas.microsoft.com/office/powerpoint/2010/main" val="27662286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201479" y="274638"/>
            <a:ext cx="7166344" cy="1143000"/>
          </a:xfrm>
        </p:spPr>
        <p:txBody>
          <a:bodyPr/>
          <a:lstStyle/>
          <a:p>
            <a:r>
              <a:rPr lang="sk-SK" sz="3000" b="1" dirty="0">
                <a:solidFill>
                  <a:srgbClr val="FF0000"/>
                </a:solidFill>
                <a:effectLst>
                  <a:outerShdw blurRad="38100" dist="38100" dir="2700000" algn="tl">
                    <a:srgbClr val="000000">
                      <a:alpha val="43137"/>
                    </a:srgbClr>
                  </a:outerShdw>
                </a:effectLst>
                <a:latin typeface="Arial" pitchFamily="34" charset="0"/>
                <a:cs typeface="Arial" pitchFamily="34" charset="0"/>
              </a:rPr>
              <a:t>Zapojenie zamestnancov finančnej správy do boja proti daňovým únikom</a:t>
            </a: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3205" y="95693"/>
            <a:ext cx="696609" cy="88864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3" name="Zástupný symbol obsahu 2"/>
          <p:cNvSpPr>
            <a:spLocks noGrp="1"/>
          </p:cNvSpPr>
          <p:nvPr>
            <p:ph idx="1"/>
          </p:nvPr>
        </p:nvSpPr>
        <p:spPr>
          <a:xfrm>
            <a:off x="457201" y="1417638"/>
            <a:ext cx="8229600" cy="4444409"/>
          </a:xfrm>
        </p:spPr>
        <p:txBody>
          <a:bodyPr/>
          <a:lstStyle/>
          <a:p>
            <a:endParaRPr lang="sk-SK" sz="2000" dirty="0" smtClean="0">
              <a:latin typeface="Arial Narrow" panose="020B0606020202030204" pitchFamily="34" charset="0"/>
            </a:endParaRPr>
          </a:p>
          <a:p>
            <a:pPr algn="just"/>
            <a:r>
              <a:rPr lang="sk-SK" sz="2000" dirty="0" smtClean="0">
                <a:latin typeface="Arial Narrow" panose="020B0606020202030204" pitchFamily="34" charset="0"/>
              </a:rPr>
              <a:t>Na </a:t>
            </a:r>
            <a:r>
              <a:rPr lang="sk-SK" sz="2000" dirty="0">
                <a:latin typeface="Arial Narrow" panose="020B0606020202030204" pitchFamily="34" charset="0"/>
              </a:rPr>
              <a:t>účely kontroly dodržiavania ustanovení zákona </a:t>
            </a:r>
            <a:r>
              <a:rPr lang="sk-SK" sz="2000" dirty="0" smtClean="0">
                <a:latin typeface="Arial Narrow" panose="020B0606020202030204" pitchFamily="34" charset="0"/>
              </a:rPr>
              <a:t>o ERP, </a:t>
            </a:r>
            <a:r>
              <a:rPr lang="sk-SK" sz="2000" dirty="0">
                <a:latin typeface="Arial Narrow" panose="020B0606020202030204" pitchFamily="34" charset="0"/>
              </a:rPr>
              <a:t>môžu byť v súlade s </a:t>
            </a:r>
            <a:r>
              <a:rPr lang="sk-SK" sz="2000" dirty="0" smtClean="0">
                <a:latin typeface="Arial Narrow" panose="020B0606020202030204" pitchFamily="34" charset="0"/>
              </a:rPr>
              <a:t>   17 </a:t>
            </a:r>
            <a:r>
              <a:rPr lang="sk-SK" sz="2000" dirty="0">
                <a:latin typeface="Arial Narrow" panose="020B0606020202030204" pitchFamily="34" charset="0"/>
              </a:rPr>
              <a:t>ods. 1 zákona o ERP využité aj pokladničné doklady alebo </a:t>
            </a:r>
            <a:r>
              <a:rPr lang="sk-SK" sz="2000" dirty="0" err="1">
                <a:latin typeface="Arial Narrow" panose="020B0606020202030204" pitchFamily="34" charset="0"/>
              </a:rPr>
              <a:t>paragóny</a:t>
            </a:r>
            <a:r>
              <a:rPr lang="sk-SK" sz="2000" dirty="0">
                <a:latin typeface="Arial Narrow" panose="020B0606020202030204" pitchFamily="34" charset="0"/>
              </a:rPr>
              <a:t> získané fyzickými osobami </a:t>
            </a:r>
            <a:r>
              <a:rPr lang="sk-SK" sz="2000" dirty="0" smtClean="0">
                <a:latin typeface="Arial Narrow" panose="020B0606020202030204" pitchFamily="34" charset="0"/>
              </a:rPr>
              <a:t>pri </a:t>
            </a:r>
            <a:r>
              <a:rPr lang="sk-SK" sz="2000" dirty="0">
                <a:latin typeface="Arial Narrow" panose="020B0606020202030204" pitchFamily="34" charset="0"/>
              </a:rPr>
              <a:t>súkromnom nákupe. </a:t>
            </a:r>
            <a:r>
              <a:rPr lang="sk-SK" sz="2000" b="1" dirty="0" smtClean="0">
                <a:latin typeface="Arial Narrow" panose="020B0606020202030204" pitchFamily="34" charset="0"/>
              </a:rPr>
              <a:t>    </a:t>
            </a:r>
            <a:endParaRPr lang="sk-SK" sz="2000" b="1" dirty="0">
              <a:latin typeface="Arial Narrow" panose="020B0606020202030204" pitchFamily="34" charset="0"/>
            </a:endParaRPr>
          </a:p>
          <a:p>
            <a:r>
              <a:rPr lang="sk-SK" sz="2000" dirty="0" smtClean="0">
                <a:latin typeface="Arial Narrow" panose="020B0606020202030204" pitchFamily="34" charset="0"/>
                <a:cs typeface="Arial" panose="020B0604020202020204" pitchFamily="34" charset="0"/>
              </a:rPr>
              <a:t>Tento projekt je aktuálny od 29.05.2014</a:t>
            </a:r>
            <a:endParaRPr lang="sk-SK" sz="2000" dirty="0">
              <a:latin typeface="Arial Narrow" panose="020B0606020202030204" pitchFamily="34" charset="0"/>
              <a:cs typeface="Arial" panose="020B0604020202020204" pitchFamily="34" charset="0"/>
            </a:endParaRPr>
          </a:p>
        </p:txBody>
      </p:sp>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34</a:t>
            </a:fld>
            <a:endParaRPr lang="en-US"/>
          </a:p>
        </p:txBody>
      </p:sp>
    </p:spTree>
    <p:extLst>
      <p:ext uri="{BB962C8B-B14F-4D97-AF65-F5344CB8AC3E}">
        <p14:creationId xmlns:p14="http://schemas.microsoft.com/office/powerpoint/2010/main" val="16170625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201479" y="274638"/>
            <a:ext cx="7166344" cy="1143000"/>
          </a:xfrm>
        </p:spPr>
        <p:txBody>
          <a:bodyPr/>
          <a:lstStyle/>
          <a:p>
            <a:r>
              <a:rPr lang="sk-SK" sz="3000" b="1" dirty="0">
                <a:solidFill>
                  <a:srgbClr val="FF0000"/>
                </a:solidFill>
                <a:effectLst>
                  <a:outerShdw blurRad="38100" dist="38100" dir="2700000" algn="tl">
                    <a:srgbClr val="000000">
                      <a:alpha val="43137"/>
                    </a:srgbClr>
                  </a:outerShdw>
                </a:effectLst>
                <a:latin typeface="Arial" pitchFamily="34" charset="0"/>
                <a:cs typeface="Arial" pitchFamily="34" charset="0"/>
              </a:rPr>
              <a:t>Zapojenie zamestnancov finančnej správy do boja proti daňovým únikom</a:t>
            </a: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3205" y="95693"/>
            <a:ext cx="696609" cy="88864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3" name="Zástupný symbol obsahu 2"/>
          <p:cNvSpPr>
            <a:spLocks noGrp="1"/>
          </p:cNvSpPr>
          <p:nvPr>
            <p:ph idx="1"/>
          </p:nvPr>
        </p:nvSpPr>
        <p:spPr>
          <a:xfrm>
            <a:off x="457201" y="1417638"/>
            <a:ext cx="8229600" cy="4444409"/>
          </a:xfrm>
        </p:spPr>
        <p:txBody>
          <a:bodyPr/>
          <a:lstStyle/>
          <a:p>
            <a:pPr algn="just"/>
            <a:r>
              <a:rPr lang="x-none" sz="2000">
                <a:latin typeface="Arial Narrow" panose="020B0606020202030204" pitchFamily="34" charset="0"/>
              </a:rPr>
              <a:t>Pri výkone miestneho zisťovania </a:t>
            </a:r>
            <a:r>
              <a:rPr lang="sk-SK" sz="2000" dirty="0">
                <a:latin typeface="Arial Narrow" panose="020B0606020202030204" pitchFamily="34" charset="0"/>
              </a:rPr>
              <a:t>colný úrad resp. daňový úrad overí,</a:t>
            </a:r>
            <a:r>
              <a:rPr lang="x-none" sz="2000">
                <a:latin typeface="Arial Narrow" panose="020B0606020202030204" pitchFamily="34" charset="0"/>
              </a:rPr>
              <a:t> či sa </a:t>
            </a:r>
            <a:r>
              <a:rPr lang="sk-SK" sz="2000" dirty="0">
                <a:latin typeface="Arial Narrow" panose="020B0606020202030204" pitchFamily="34" charset="0"/>
              </a:rPr>
              <a:t>získané pokladničné doklady </a:t>
            </a:r>
            <a:r>
              <a:rPr lang="sk-SK" sz="2000" dirty="0" smtClean="0">
                <a:latin typeface="Arial Narrow" panose="020B0606020202030204" pitchFamily="34" charset="0"/>
              </a:rPr>
              <a:t>od </a:t>
            </a:r>
            <a:r>
              <a:rPr lang="sk-SK" sz="2000" dirty="0">
                <a:latin typeface="Arial Narrow" panose="020B0606020202030204" pitchFamily="34" charset="0"/>
              </a:rPr>
              <a:t>zamestnancov </a:t>
            </a:r>
            <a:r>
              <a:rPr lang="x-none" sz="2000">
                <a:latin typeface="Arial Narrow" panose="020B0606020202030204" pitchFamily="34" charset="0"/>
              </a:rPr>
              <a:t>nachádzajú v kontrolných záznamoch a </a:t>
            </a:r>
            <a:r>
              <a:rPr lang="sk-SK" sz="2000" dirty="0">
                <a:latin typeface="Arial Narrow" panose="020B0606020202030204" pitchFamily="34" charset="0"/>
              </a:rPr>
              <a:t>zároveň porovná údaje z</a:t>
            </a:r>
            <a:r>
              <a:rPr lang="x-none" sz="2000">
                <a:latin typeface="Arial Narrow" panose="020B0606020202030204" pitchFamily="34" charset="0"/>
              </a:rPr>
              <a:t> dennej uzávierky </a:t>
            </a:r>
            <a:r>
              <a:rPr lang="sk-SK" sz="2000" dirty="0">
                <a:latin typeface="Arial Narrow" panose="020B0606020202030204" pitchFamily="34" charset="0"/>
              </a:rPr>
              <a:t>s údajmi uvedenými</a:t>
            </a:r>
            <a:r>
              <a:rPr lang="x-none" sz="2000">
                <a:latin typeface="Arial Narrow" panose="020B0606020202030204" pitchFamily="34" charset="0"/>
              </a:rPr>
              <a:t> na intervalovej uzávierke </a:t>
            </a:r>
            <a:r>
              <a:rPr lang="sk-SK" sz="2000" dirty="0">
                <a:latin typeface="Arial Narrow" panose="020B0606020202030204" pitchFamily="34" charset="0"/>
              </a:rPr>
              <a:t>poskytnutej</a:t>
            </a:r>
            <a:r>
              <a:rPr lang="x-none" sz="2000">
                <a:latin typeface="Arial Narrow" panose="020B0606020202030204" pitchFamily="34" charset="0"/>
              </a:rPr>
              <a:t> pri výkone miestneho zisťovania. V prípade, že </a:t>
            </a:r>
            <a:r>
              <a:rPr lang="sk-SK" sz="2000" dirty="0">
                <a:latin typeface="Arial Narrow" panose="020B0606020202030204" pitchFamily="34" charset="0"/>
              </a:rPr>
              <a:t>sa</a:t>
            </a:r>
            <a:r>
              <a:rPr lang="x-none" sz="2000">
                <a:latin typeface="Arial Narrow" panose="020B0606020202030204" pitchFamily="34" charset="0"/>
              </a:rPr>
              <a:t> pokladničné doklady nenachádzajú v kontrolnom zázname, alebo jednotlivé </a:t>
            </a:r>
            <a:r>
              <a:rPr lang="sk-SK" sz="2000" dirty="0">
                <a:latin typeface="Arial Narrow" panose="020B0606020202030204" pitchFamily="34" charset="0"/>
              </a:rPr>
              <a:t>údaje na</a:t>
            </a:r>
            <a:r>
              <a:rPr lang="x-none" sz="2000">
                <a:latin typeface="Arial Narrow" panose="020B0606020202030204" pitchFamily="34" charset="0"/>
              </a:rPr>
              <a:t> dennej uzávierk</a:t>
            </a:r>
            <a:r>
              <a:rPr lang="sk-SK" sz="2000" dirty="0">
                <a:latin typeface="Arial Narrow" panose="020B0606020202030204" pitchFamily="34" charset="0"/>
              </a:rPr>
              <a:t>e sa odlišujú od údajov na intervalovej uzávierke,</a:t>
            </a:r>
            <a:r>
              <a:rPr lang="x-none" sz="2000">
                <a:latin typeface="Arial Narrow" panose="020B0606020202030204" pitchFamily="34" charset="0"/>
              </a:rPr>
              <a:t> je to dôkaz,</a:t>
            </a:r>
            <a:r>
              <a:rPr lang="sk-SK" sz="2000" dirty="0">
                <a:latin typeface="Arial Narrow" panose="020B0606020202030204" pitchFamily="34" charset="0"/>
              </a:rPr>
              <a:t>  </a:t>
            </a:r>
            <a:r>
              <a:rPr lang="x-none" sz="2000">
                <a:latin typeface="Arial Narrow" panose="020B0606020202030204" pitchFamily="34" charset="0"/>
              </a:rPr>
              <a:t>že s kontrolným záznamom a</a:t>
            </a:r>
            <a:r>
              <a:rPr lang="sk-SK" sz="2000" dirty="0">
                <a:latin typeface="Arial Narrow" panose="020B0606020202030204" pitchFamily="34" charset="0"/>
              </a:rPr>
              <a:t>lebo </a:t>
            </a:r>
            <a:r>
              <a:rPr lang="x-none" sz="2000">
                <a:latin typeface="Arial Narrow" panose="020B0606020202030204" pitchFamily="34" charset="0"/>
              </a:rPr>
              <a:t>údajmi v ERP bolo manipulované. </a:t>
            </a:r>
            <a:endParaRPr lang="sk-SK" sz="2000" dirty="0" smtClean="0">
              <a:latin typeface="Arial Narrow" panose="020B0606020202030204" pitchFamily="34" charset="0"/>
            </a:endParaRPr>
          </a:p>
          <a:p>
            <a:pPr marL="0" indent="0">
              <a:buNone/>
            </a:pPr>
            <a:endParaRPr lang="sk-SK" sz="2000" dirty="0" smtClean="0">
              <a:latin typeface="Arial Narrow" panose="020B0606020202030204" pitchFamily="34" charset="0"/>
            </a:endParaRPr>
          </a:p>
          <a:p>
            <a:r>
              <a:rPr lang="sk-SK" sz="2000" dirty="0" smtClean="0">
                <a:latin typeface="Arial Narrow" panose="020B0606020202030204" pitchFamily="34" charset="0"/>
              </a:rPr>
              <a:t>Údaje o zapojení sa zamestnancov FS k 31.08.2014:</a:t>
            </a:r>
            <a:endParaRPr lang="sk-SK" sz="2000" dirty="0">
              <a:latin typeface="Arial Narrow" panose="020B0606020202030204" pitchFamily="34" charset="0"/>
            </a:endParaRPr>
          </a:p>
          <a:p>
            <a:pPr marL="0" indent="0">
              <a:buNone/>
            </a:pPr>
            <a:r>
              <a:rPr lang="sk-SK" sz="2000" dirty="0" smtClean="0">
                <a:latin typeface="Arial Narrow" panose="020B0606020202030204" pitchFamily="34" charset="0"/>
              </a:rPr>
              <a:t>Počet poskytnutých pokladničných dokladov:	81 449</a:t>
            </a:r>
          </a:p>
          <a:p>
            <a:pPr marL="0" indent="0">
              <a:buNone/>
            </a:pPr>
            <a:r>
              <a:rPr lang="sk-SK" sz="2000" dirty="0" smtClean="0">
                <a:latin typeface="Arial Narrow" panose="020B0606020202030204" pitchFamily="34" charset="0"/>
              </a:rPr>
              <a:t>Počet poskytnutých </a:t>
            </a:r>
            <a:r>
              <a:rPr lang="sk-SK" sz="2000" dirty="0" err="1" smtClean="0">
                <a:latin typeface="Arial Narrow" panose="020B0606020202030204" pitchFamily="34" charset="0"/>
              </a:rPr>
              <a:t>paragónov</a:t>
            </a:r>
            <a:r>
              <a:rPr lang="sk-SK" sz="2000" dirty="0" smtClean="0">
                <a:latin typeface="Arial Narrow" panose="020B0606020202030204" pitchFamily="34" charset="0"/>
              </a:rPr>
              <a:t>:				69</a:t>
            </a:r>
          </a:p>
          <a:p>
            <a:pPr marL="0" indent="0">
              <a:buNone/>
            </a:pPr>
            <a:r>
              <a:rPr lang="sk-SK" sz="2000" dirty="0" smtClean="0">
                <a:latin typeface="Arial Narrow" panose="020B0606020202030204" pitchFamily="34" charset="0"/>
              </a:rPr>
              <a:t>Počet miestnych zisťovaní:					758</a:t>
            </a:r>
          </a:p>
          <a:p>
            <a:pPr marL="0" indent="0">
              <a:buNone/>
            </a:pPr>
            <a:r>
              <a:rPr lang="sk-SK" sz="2000" dirty="0" smtClean="0">
                <a:latin typeface="Arial Narrow" panose="020B0606020202030204" pitchFamily="34" charset="0"/>
              </a:rPr>
              <a:t>Suma uložených pokút:						68 565 Euro</a:t>
            </a:r>
          </a:p>
          <a:p>
            <a:pPr marL="0" indent="0">
              <a:buNone/>
            </a:pPr>
            <a:endParaRPr lang="sk-SK" sz="2000" dirty="0">
              <a:latin typeface="Arial Narrow" panose="020B0606020202030204" pitchFamily="34" charset="0"/>
            </a:endParaRPr>
          </a:p>
          <a:p>
            <a:endParaRPr lang="sk-SK" sz="2000" dirty="0">
              <a:latin typeface="Arial Narrow" panose="020B0606020202030204" pitchFamily="34" charset="0"/>
              <a:cs typeface="Arial" panose="020B0604020202020204" pitchFamily="34" charset="0"/>
            </a:endParaRPr>
          </a:p>
        </p:txBody>
      </p:sp>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35</a:t>
            </a:fld>
            <a:endParaRPr lang="en-US"/>
          </a:p>
        </p:txBody>
      </p:sp>
    </p:spTree>
    <p:extLst>
      <p:ext uri="{BB962C8B-B14F-4D97-AF65-F5344CB8AC3E}">
        <p14:creationId xmlns:p14="http://schemas.microsoft.com/office/powerpoint/2010/main" val="21976004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201479" y="274638"/>
            <a:ext cx="7166344" cy="1143000"/>
          </a:xfrm>
        </p:spPr>
        <p:txBody>
          <a:bodyPr/>
          <a:lstStyle/>
          <a:p>
            <a:pPr eaLnBrk="1" hangingPunct="1"/>
            <a:r>
              <a:rPr lang="sk-SK" sz="30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Kontrolná činnosť so zameraním na ERP</a:t>
            </a: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3205" y="95693"/>
            <a:ext cx="696609" cy="88864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5" name="Zástupný symbol obsahu 4"/>
          <p:cNvGraphicFramePr>
            <a:graphicFrameLocks noGrp="1"/>
          </p:cNvGraphicFramePr>
          <p:nvPr>
            <p:ph idx="1"/>
            <p:extLst>
              <p:ext uri="{D42A27DB-BD31-4B8C-83A1-F6EECF244321}">
                <p14:modId xmlns:p14="http://schemas.microsoft.com/office/powerpoint/2010/main" val="2470559096"/>
              </p:ext>
            </p:extLst>
          </p:nvPr>
        </p:nvGraphicFramePr>
        <p:xfrm>
          <a:off x="457200" y="1419225"/>
          <a:ext cx="4114800" cy="1852930"/>
        </p:xfrm>
        <a:graphic>
          <a:graphicData uri="http://schemas.openxmlformats.org/drawingml/2006/table">
            <a:tbl>
              <a:tblPr firstRow="1" bandRow="1">
                <a:tableStyleId>{5C22544A-7EE6-4342-B048-85BDC9FD1C3A}</a:tableStyleId>
              </a:tblPr>
              <a:tblGrid>
                <a:gridCol w="1371600"/>
                <a:gridCol w="1371600"/>
                <a:gridCol w="1371600"/>
              </a:tblGrid>
              <a:tr h="370840">
                <a:tc>
                  <a:txBody>
                    <a:bodyPr/>
                    <a:lstStyle/>
                    <a:p>
                      <a:pPr algn="ctr" fontAlgn="b"/>
                      <a:r>
                        <a:rPr lang="sk-SK" sz="1600" b="1" i="0" u="none" strike="noStrike" dirty="0">
                          <a:solidFill>
                            <a:srgbClr val="000000"/>
                          </a:solidFill>
                          <a:effectLst/>
                          <a:latin typeface="Calibri"/>
                        </a:rPr>
                        <a:t>Rok</a:t>
                      </a:r>
                    </a:p>
                  </a:txBody>
                  <a:tcPr marL="9525" marR="9525" marT="9525" marB="0" anchor="ctr"/>
                </a:tc>
                <a:tc>
                  <a:txBody>
                    <a:bodyPr/>
                    <a:lstStyle/>
                    <a:p>
                      <a:pPr algn="ctr" fontAlgn="b"/>
                      <a:r>
                        <a:rPr lang="sk-SK" sz="1600" b="1" i="0" u="none" strike="noStrike" dirty="0">
                          <a:solidFill>
                            <a:srgbClr val="000000"/>
                          </a:solidFill>
                          <a:effectLst/>
                          <a:latin typeface="Calibri"/>
                        </a:rPr>
                        <a:t>2013</a:t>
                      </a:r>
                    </a:p>
                  </a:txBody>
                  <a:tcPr marL="9525" marR="9525" marT="9525" marB="0" anchor="ctr"/>
                </a:tc>
                <a:tc>
                  <a:txBody>
                    <a:bodyPr/>
                    <a:lstStyle/>
                    <a:p>
                      <a:pPr algn="ctr" fontAlgn="b"/>
                      <a:r>
                        <a:rPr lang="sk-SK" sz="1600" b="1" i="0" u="none" strike="noStrike" dirty="0" smtClean="0">
                          <a:solidFill>
                            <a:srgbClr val="000000"/>
                          </a:solidFill>
                          <a:effectLst/>
                          <a:latin typeface="Calibri"/>
                        </a:rPr>
                        <a:t>do</a:t>
                      </a:r>
                      <a:r>
                        <a:rPr lang="sk-SK" sz="1600" b="1" i="0" u="none" strike="noStrike" baseline="0" dirty="0" smtClean="0">
                          <a:solidFill>
                            <a:srgbClr val="000000"/>
                          </a:solidFill>
                          <a:effectLst/>
                          <a:latin typeface="Calibri"/>
                        </a:rPr>
                        <a:t> 30.9.2014</a:t>
                      </a:r>
                      <a:endParaRPr lang="sk-SK" sz="1600" b="1" i="0" u="none" strike="noStrike" dirty="0">
                        <a:solidFill>
                          <a:srgbClr val="000000"/>
                        </a:solidFill>
                        <a:effectLst/>
                        <a:latin typeface="Calibri"/>
                      </a:endParaRPr>
                    </a:p>
                  </a:txBody>
                  <a:tcPr marL="9525" marR="9525" marT="9525" marB="0" anchor="ctr"/>
                </a:tc>
              </a:tr>
              <a:tr h="370840">
                <a:tc>
                  <a:txBody>
                    <a:bodyPr/>
                    <a:lstStyle/>
                    <a:p>
                      <a:pPr algn="l" fontAlgn="b"/>
                      <a:r>
                        <a:rPr lang="sk-SK" sz="1600" b="1" i="0" u="none" strike="noStrike" dirty="0" smtClean="0">
                          <a:solidFill>
                            <a:srgbClr val="000000"/>
                          </a:solidFill>
                          <a:effectLst/>
                          <a:latin typeface="Calibri"/>
                        </a:rPr>
                        <a:t>Počet vykonaných miestnych zisťovaní</a:t>
                      </a:r>
                      <a:endParaRPr lang="sk-SK" sz="1600" b="1" i="0" u="none" strike="noStrike" dirty="0">
                        <a:solidFill>
                          <a:srgbClr val="000000"/>
                        </a:solidFill>
                        <a:effectLst/>
                        <a:latin typeface="Calibri"/>
                      </a:endParaRPr>
                    </a:p>
                  </a:txBody>
                  <a:tcPr marL="9525" marR="9525" marT="9525" marB="0" anchor="ctr"/>
                </a:tc>
                <a:tc>
                  <a:txBody>
                    <a:bodyPr/>
                    <a:lstStyle/>
                    <a:p>
                      <a:pPr algn="ctr" fontAlgn="b"/>
                      <a:r>
                        <a:rPr lang="sk-SK" sz="1600" b="1" i="0" u="none" strike="noStrike" dirty="0" smtClean="0">
                          <a:solidFill>
                            <a:srgbClr val="000000"/>
                          </a:solidFill>
                          <a:effectLst/>
                          <a:latin typeface="Calibri"/>
                        </a:rPr>
                        <a:t>13782</a:t>
                      </a:r>
                      <a:endParaRPr lang="sk-SK" sz="1600" b="1" i="0" u="none" strike="noStrike" dirty="0">
                        <a:solidFill>
                          <a:srgbClr val="000000"/>
                        </a:solidFill>
                        <a:effectLst/>
                        <a:latin typeface="Calibri"/>
                      </a:endParaRPr>
                    </a:p>
                  </a:txBody>
                  <a:tcPr marL="9525" marR="9525" marT="9525" marB="0" anchor="ctr"/>
                </a:tc>
                <a:tc>
                  <a:txBody>
                    <a:bodyPr/>
                    <a:lstStyle/>
                    <a:p>
                      <a:pPr algn="ctr" fontAlgn="b"/>
                      <a:r>
                        <a:rPr lang="sk-SK" sz="1600" b="1" i="0" u="none" strike="noStrike" dirty="0" smtClean="0">
                          <a:solidFill>
                            <a:srgbClr val="000000"/>
                          </a:solidFill>
                          <a:effectLst/>
                          <a:latin typeface="Calibri"/>
                        </a:rPr>
                        <a:t>14904</a:t>
                      </a:r>
                      <a:endParaRPr lang="sk-SK" sz="1600" b="1" i="0" u="none" strike="noStrike" dirty="0">
                        <a:solidFill>
                          <a:srgbClr val="000000"/>
                        </a:solidFill>
                        <a:effectLst/>
                        <a:latin typeface="Calibri"/>
                      </a:endParaRPr>
                    </a:p>
                  </a:txBody>
                  <a:tcPr marL="9525" marR="9525" marT="9525" marB="0" anchor="ctr"/>
                </a:tc>
              </a:tr>
              <a:tr h="370840">
                <a:tc>
                  <a:txBody>
                    <a:bodyPr/>
                    <a:lstStyle/>
                    <a:p>
                      <a:pPr algn="l" fontAlgn="b"/>
                      <a:r>
                        <a:rPr lang="sk-SK" sz="1600" b="1" i="0" u="none" strike="noStrike" dirty="0">
                          <a:solidFill>
                            <a:srgbClr val="000000"/>
                          </a:solidFill>
                          <a:effectLst/>
                          <a:latin typeface="Calibri"/>
                        </a:rPr>
                        <a:t>Uložené pokuty v mil. €</a:t>
                      </a:r>
                    </a:p>
                  </a:txBody>
                  <a:tcPr marL="9525" marR="9525" marT="9525" marB="0" anchor="ctr"/>
                </a:tc>
                <a:tc>
                  <a:txBody>
                    <a:bodyPr/>
                    <a:lstStyle/>
                    <a:p>
                      <a:pPr algn="ctr" fontAlgn="b"/>
                      <a:r>
                        <a:rPr lang="sk-SK" sz="1600" b="1" i="0" u="none" strike="noStrike" dirty="0" smtClean="0">
                          <a:solidFill>
                            <a:srgbClr val="000000"/>
                          </a:solidFill>
                          <a:effectLst/>
                          <a:latin typeface="Calibri"/>
                        </a:rPr>
                        <a:t>0,812</a:t>
                      </a:r>
                    </a:p>
                  </a:txBody>
                  <a:tcPr marL="9525" marR="9525" marT="9525" marB="0" anchor="ctr"/>
                </a:tc>
                <a:tc>
                  <a:txBody>
                    <a:bodyPr/>
                    <a:lstStyle/>
                    <a:p>
                      <a:pPr algn="ctr" fontAlgn="b"/>
                      <a:r>
                        <a:rPr lang="sk-SK" sz="1600" b="1" i="0" u="none" strike="noStrike" dirty="0" smtClean="0">
                          <a:solidFill>
                            <a:srgbClr val="000000"/>
                          </a:solidFill>
                          <a:effectLst/>
                          <a:latin typeface="Calibri"/>
                        </a:rPr>
                        <a:t>0,98</a:t>
                      </a:r>
                    </a:p>
                  </a:txBody>
                  <a:tcPr marL="9525" marR="9525" marT="9525" marB="0" anchor="ctr"/>
                </a:tc>
              </a:tr>
            </a:tbl>
          </a:graphicData>
        </a:graphic>
      </p:graphicFrame>
      <p:graphicFrame>
        <p:nvGraphicFramePr>
          <p:cNvPr id="9" name="Graf 8"/>
          <p:cNvGraphicFramePr>
            <a:graphicFrameLocks/>
          </p:cNvGraphicFramePr>
          <p:nvPr>
            <p:extLst>
              <p:ext uri="{D42A27DB-BD31-4B8C-83A1-F6EECF244321}">
                <p14:modId xmlns:p14="http://schemas.microsoft.com/office/powerpoint/2010/main" val="3308661680"/>
              </p:ext>
            </p:extLst>
          </p:nvPr>
        </p:nvGraphicFramePr>
        <p:xfrm>
          <a:off x="950999" y="3353215"/>
          <a:ext cx="7416824" cy="3168352"/>
        </p:xfrm>
        <a:graphic>
          <a:graphicData uri="http://schemas.openxmlformats.org/drawingml/2006/chart">
            <c:chart xmlns:c="http://schemas.openxmlformats.org/drawingml/2006/chart" xmlns:r="http://schemas.openxmlformats.org/officeDocument/2006/relationships" r:id="rId3"/>
          </a:graphicData>
        </a:graphic>
      </p:graphicFrame>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36</a:t>
            </a:fld>
            <a:endParaRPr lang="en-US"/>
          </a:p>
        </p:txBody>
      </p:sp>
    </p:spTree>
    <p:extLst>
      <p:ext uri="{BB962C8B-B14F-4D97-AF65-F5344CB8AC3E}">
        <p14:creationId xmlns:p14="http://schemas.microsoft.com/office/powerpoint/2010/main" val="11459829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2400" b="1" dirty="0">
                <a:solidFill>
                  <a:srgbClr val="FF0000"/>
                </a:solidFill>
                <a:effectLst>
                  <a:outerShdw blurRad="38100" dist="38100" dir="2700000" algn="tl">
                    <a:srgbClr val="000000">
                      <a:alpha val="43137"/>
                    </a:srgbClr>
                  </a:outerShdw>
                </a:effectLst>
                <a:latin typeface="Arial" pitchFamily="34" charset="0"/>
                <a:cs typeface="Arial" pitchFamily="34" charset="0"/>
              </a:rPr>
              <a:t>Dopad NBL na príjmy ŠR</a:t>
            </a:r>
            <a:endParaRPr lang="sk-SK" sz="2400" dirty="0"/>
          </a:p>
        </p:txBody>
      </p:sp>
      <p:sp>
        <p:nvSpPr>
          <p:cNvPr id="3" name="Zástupný symbol obsahu 2"/>
          <p:cNvSpPr>
            <a:spLocks noGrp="1"/>
          </p:cNvSpPr>
          <p:nvPr>
            <p:ph idx="1"/>
          </p:nvPr>
        </p:nvSpPr>
        <p:spPr/>
        <p:txBody>
          <a:bodyPr/>
          <a:lstStyle/>
          <a:p>
            <a:endParaRPr lang="sk-SK" sz="2000" dirty="0" smtClean="0">
              <a:latin typeface="Arial Narrow" panose="020B0606020202030204" pitchFamily="34" charset="0"/>
            </a:endParaRPr>
          </a:p>
          <a:p>
            <a:r>
              <a:rPr lang="sk-SK" sz="2000" dirty="0" smtClean="0">
                <a:latin typeface="Arial Narrow" panose="020B0606020202030204" pitchFamily="34" charset="0"/>
              </a:rPr>
              <a:t>FS </a:t>
            </a:r>
            <a:r>
              <a:rPr lang="sk-SK" sz="2000" dirty="0">
                <a:latin typeface="Arial Narrow" panose="020B0606020202030204" pitchFamily="34" charset="0"/>
              </a:rPr>
              <a:t>prijala viaceré opatrenia na zvyšovanie daňovej disciplíny a znižovanie únikov na </a:t>
            </a:r>
            <a:r>
              <a:rPr lang="sk-SK" sz="2000" dirty="0" smtClean="0">
                <a:latin typeface="Arial Narrow" panose="020B0606020202030204" pitchFamily="34" charset="0"/>
              </a:rPr>
              <a:t>DPH</a:t>
            </a:r>
          </a:p>
          <a:p>
            <a:pPr marL="0" indent="0">
              <a:buNone/>
            </a:pPr>
            <a:endParaRPr lang="sk-SK" sz="2000" dirty="0" smtClean="0">
              <a:latin typeface="Arial Narrow" panose="020B0606020202030204" pitchFamily="34" charset="0"/>
            </a:endParaRPr>
          </a:p>
          <a:p>
            <a:r>
              <a:rPr lang="sk-SK" sz="2000" dirty="0" smtClean="0">
                <a:latin typeface="Arial Narrow" panose="020B0606020202030204" pitchFamily="34" charset="0"/>
              </a:rPr>
              <a:t>Zlepšenie výberu DPH v roku 2013 - výsledkom viacerých prijatých opatrení</a:t>
            </a:r>
          </a:p>
          <a:p>
            <a:endParaRPr lang="sk-SK" sz="2000" dirty="0" smtClean="0">
              <a:latin typeface="Arial Narrow" panose="020B0606020202030204" pitchFamily="34" charset="0"/>
            </a:endParaRPr>
          </a:p>
          <a:p>
            <a:r>
              <a:rPr lang="sk-SK" sz="2000" dirty="0" smtClean="0">
                <a:latin typeface="Arial Narrow" panose="020B0606020202030204" pitchFamily="34" charset="0"/>
              </a:rPr>
              <a:t>Kvantifikácia vplyvu samotnej NBL nie je jednoduchá</a:t>
            </a: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5" name="Zástupný symbol čísla snímky 4"/>
          <p:cNvSpPr>
            <a:spLocks noGrp="1"/>
          </p:cNvSpPr>
          <p:nvPr>
            <p:ph type="sldNum" sz="quarter" idx="12"/>
          </p:nvPr>
        </p:nvSpPr>
        <p:spPr/>
        <p:txBody>
          <a:bodyPr/>
          <a:lstStyle/>
          <a:p>
            <a:pPr>
              <a:defRPr/>
            </a:pPr>
            <a:fld id="{6643451E-05D5-4DFF-937B-47BD94BFB246}" type="slidenum">
              <a:rPr lang="en-US" smtClean="0"/>
              <a:pPr>
                <a:defRPr/>
              </a:pPr>
              <a:t>37</a:t>
            </a:fld>
            <a:endParaRPr lang="en-US"/>
          </a:p>
        </p:txBody>
      </p:sp>
    </p:spTree>
    <p:extLst>
      <p:ext uri="{BB962C8B-B14F-4D97-AF65-F5344CB8AC3E}">
        <p14:creationId xmlns:p14="http://schemas.microsoft.com/office/powerpoint/2010/main" val="7134205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3000" b="1" dirty="0">
                <a:solidFill>
                  <a:srgbClr val="FF0000"/>
                </a:solidFill>
                <a:effectLst>
                  <a:outerShdw blurRad="38100" dist="38100" dir="2700000" algn="tl">
                    <a:srgbClr val="000000">
                      <a:alpha val="43137"/>
                    </a:srgbClr>
                  </a:outerShdw>
                </a:effectLst>
                <a:latin typeface="Arial" pitchFamily="34" charset="0"/>
                <a:cs typeface="Arial" pitchFamily="34" charset="0"/>
              </a:rPr>
              <a:t>Dopad NBL na príjmy ŠR</a:t>
            </a:r>
          </a:p>
        </p:txBody>
      </p:sp>
      <p:sp>
        <p:nvSpPr>
          <p:cNvPr id="3" name="Zástupný symbol obsahu 2"/>
          <p:cNvSpPr>
            <a:spLocks noGrp="1"/>
          </p:cNvSpPr>
          <p:nvPr>
            <p:ph idx="1"/>
          </p:nvPr>
        </p:nvSpPr>
        <p:spPr/>
        <p:txBody>
          <a:bodyPr/>
          <a:lstStyle/>
          <a:p>
            <a:endParaRPr lang="sk-SK" sz="2000" dirty="0" smtClean="0">
              <a:latin typeface="Arial Narrow" panose="020B0606020202030204" pitchFamily="34" charset="0"/>
            </a:endParaRPr>
          </a:p>
          <a:p>
            <a:endParaRPr lang="sk-SK" sz="2000" dirty="0">
              <a:latin typeface="Arial Narrow" panose="020B0606020202030204" pitchFamily="34" charset="0"/>
            </a:endParaRPr>
          </a:p>
          <a:p>
            <a:r>
              <a:rPr lang="sk-SK" sz="2000" dirty="0" smtClean="0">
                <a:latin typeface="Arial Narrow" panose="020B0606020202030204" pitchFamily="34" charset="0"/>
              </a:rPr>
              <a:t>Odvetvová štruktúra registrovaných PD</a:t>
            </a:r>
          </a:p>
          <a:p>
            <a:pPr marL="0" indent="0">
              <a:buNone/>
            </a:pPr>
            <a:endParaRPr lang="sk-SK" sz="2000" dirty="0">
              <a:latin typeface="Arial Narrow" panose="020B0606020202030204" pitchFamily="34" charset="0"/>
            </a:endParaRPr>
          </a:p>
          <a:p>
            <a:pPr marL="0" indent="0">
              <a:buNone/>
            </a:pPr>
            <a:endParaRPr lang="sk-SK" sz="2000" dirty="0" smtClean="0">
              <a:latin typeface="Arial Narrow" panose="020B0606020202030204" pitchFamily="34" charset="0"/>
            </a:endParaRPr>
          </a:p>
          <a:p>
            <a:r>
              <a:rPr lang="sk-SK" sz="2000" dirty="0" smtClean="0">
                <a:latin typeface="Arial Narrow" panose="020B0606020202030204" pitchFamily="34" charset="0"/>
              </a:rPr>
              <a:t>Vplyv NBL na vývoj tržieb  v jednotlivých odvetviach</a:t>
            </a:r>
            <a:endParaRPr lang="sk-SK" sz="2000" dirty="0">
              <a:latin typeface="Arial Narrow" panose="020B0606020202030204" pitchFamily="34" charset="0"/>
            </a:endParaRP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7092" y="4635795"/>
            <a:ext cx="3526908" cy="2222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Zástupný symbol čísla snímky 4"/>
          <p:cNvSpPr>
            <a:spLocks noGrp="1"/>
          </p:cNvSpPr>
          <p:nvPr>
            <p:ph type="sldNum" sz="quarter" idx="12"/>
          </p:nvPr>
        </p:nvSpPr>
        <p:spPr/>
        <p:txBody>
          <a:bodyPr/>
          <a:lstStyle/>
          <a:p>
            <a:pPr>
              <a:defRPr/>
            </a:pPr>
            <a:fld id="{6643451E-05D5-4DFF-937B-47BD94BFB246}" type="slidenum">
              <a:rPr lang="en-US" smtClean="0"/>
              <a:pPr>
                <a:defRPr/>
              </a:pPr>
              <a:t>38</a:t>
            </a:fld>
            <a:endParaRPr lang="en-US"/>
          </a:p>
        </p:txBody>
      </p:sp>
    </p:spTree>
    <p:extLst>
      <p:ext uri="{BB962C8B-B14F-4D97-AF65-F5344CB8AC3E}">
        <p14:creationId xmlns:p14="http://schemas.microsoft.com/office/powerpoint/2010/main" val="20944293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37684" y="274638"/>
            <a:ext cx="7442790" cy="1143000"/>
          </a:xfrm>
        </p:spPr>
        <p:txBody>
          <a:bodyPr/>
          <a:lstStyle/>
          <a:p>
            <a:r>
              <a:rPr lang="sk-SK" sz="30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Odvetvová štruktúra registrovaných pokladničných dokladov</a:t>
            </a:r>
            <a:endParaRPr lang="sk-SK" sz="3000" b="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Zástupný symbol obsahu 2"/>
          <p:cNvSpPr>
            <a:spLocks noGrp="1"/>
          </p:cNvSpPr>
          <p:nvPr>
            <p:ph idx="1"/>
          </p:nvPr>
        </p:nvSpPr>
        <p:spPr>
          <a:xfrm>
            <a:off x="303205" y="1685261"/>
            <a:ext cx="8628143" cy="3163186"/>
          </a:xfrm>
        </p:spPr>
        <p:txBody>
          <a:bodyPr/>
          <a:lstStyle/>
          <a:p>
            <a:pPr marL="0" indent="0" algn="just">
              <a:buNone/>
            </a:pPr>
            <a:r>
              <a:rPr lang="sk-SK" sz="2000" dirty="0">
                <a:solidFill>
                  <a:srgbClr val="000000"/>
                </a:solidFill>
                <a:latin typeface="Arial Narrow" panose="020B0606020202030204" pitchFamily="34" charset="0"/>
                <a:cs typeface="Arial" pitchFamily="34" charset="0"/>
              </a:rPr>
              <a:t>Z celkového počtu 65 mil. registrovaných </a:t>
            </a:r>
            <a:r>
              <a:rPr lang="sk-SK" sz="2000" dirty="0" smtClean="0">
                <a:solidFill>
                  <a:srgbClr val="000000"/>
                </a:solidFill>
                <a:latin typeface="Arial Narrow" panose="020B0606020202030204" pitchFamily="34" charset="0"/>
                <a:cs typeface="Arial" pitchFamily="34" charset="0"/>
              </a:rPr>
              <a:t>pokladničných dokladov </a:t>
            </a:r>
            <a:r>
              <a:rPr lang="sk-SK" sz="2000" dirty="0">
                <a:solidFill>
                  <a:srgbClr val="000000"/>
                </a:solidFill>
                <a:latin typeface="Arial Narrow" panose="020B0606020202030204" pitchFamily="34" charset="0"/>
                <a:cs typeface="Arial" pitchFamily="34" charset="0"/>
              </a:rPr>
              <a:t>bolo najviac zo </a:t>
            </a:r>
            <a:r>
              <a:rPr lang="sk-SK" sz="2000" dirty="0" smtClean="0">
                <a:solidFill>
                  <a:srgbClr val="000000"/>
                </a:solidFill>
                <a:latin typeface="Arial Narrow" panose="020B0606020202030204" pitchFamily="34" charset="0"/>
                <a:cs typeface="Arial" pitchFamily="34" charset="0"/>
              </a:rPr>
              <a:t>sektoru </a:t>
            </a:r>
            <a:r>
              <a:rPr lang="sk-SK" sz="2000" b="1" dirty="0" smtClean="0">
                <a:solidFill>
                  <a:srgbClr val="000000"/>
                </a:solidFill>
                <a:latin typeface="Arial Narrow" panose="020B0606020202030204" pitchFamily="34" charset="0"/>
                <a:cs typeface="Arial" pitchFamily="34" charset="0"/>
              </a:rPr>
              <a:t>maloobchodu</a:t>
            </a:r>
            <a:r>
              <a:rPr lang="sk-SK" sz="2000" dirty="0" smtClean="0">
                <a:solidFill>
                  <a:srgbClr val="000000"/>
                </a:solidFill>
                <a:latin typeface="Arial Narrow" panose="020B0606020202030204" pitchFamily="34" charset="0"/>
                <a:cs typeface="Arial" pitchFamily="34" charset="0"/>
              </a:rPr>
              <a:t>. Nasledujú </a:t>
            </a:r>
            <a:r>
              <a:rPr lang="sk-SK" sz="2000" b="1" dirty="0">
                <a:solidFill>
                  <a:srgbClr val="000000"/>
                </a:solidFill>
                <a:latin typeface="Arial Narrow" panose="020B0606020202030204" pitchFamily="34" charset="0"/>
                <a:cs typeface="Arial" pitchFamily="34" charset="0"/>
              </a:rPr>
              <a:t>veľkoobchod bez opravy motorových vozidiel</a:t>
            </a:r>
            <a:r>
              <a:rPr lang="sk-SK" sz="2000" dirty="0">
                <a:solidFill>
                  <a:srgbClr val="000000"/>
                </a:solidFill>
                <a:latin typeface="Arial Narrow" panose="020B0606020202030204" pitchFamily="34" charset="0"/>
                <a:cs typeface="Arial" pitchFamily="34" charset="0"/>
              </a:rPr>
              <a:t> a </a:t>
            </a:r>
            <a:r>
              <a:rPr lang="sk-SK" sz="2000" b="1" dirty="0">
                <a:solidFill>
                  <a:srgbClr val="000000"/>
                </a:solidFill>
                <a:latin typeface="Arial Narrow" panose="020B0606020202030204" pitchFamily="34" charset="0"/>
                <a:cs typeface="Arial" pitchFamily="34" charset="0"/>
              </a:rPr>
              <a:t>ubytovacie a stravovacie </a:t>
            </a:r>
            <a:r>
              <a:rPr lang="sk-SK" sz="2000" b="1" dirty="0" smtClean="0">
                <a:solidFill>
                  <a:srgbClr val="000000"/>
                </a:solidFill>
                <a:latin typeface="Arial Narrow" panose="020B0606020202030204" pitchFamily="34" charset="0"/>
                <a:cs typeface="Arial" pitchFamily="34" charset="0"/>
              </a:rPr>
              <a:t>služby</a:t>
            </a:r>
            <a:r>
              <a:rPr lang="sk-SK" sz="2000" dirty="0" smtClean="0">
                <a:solidFill>
                  <a:srgbClr val="000000"/>
                </a:solidFill>
                <a:latin typeface="Arial Narrow" panose="020B0606020202030204" pitchFamily="34" charset="0"/>
                <a:cs typeface="Arial" pitchFamily="34" charset="0"/>
              </a:rPr>
              <a:t>.</a:t>
            </a:r>
            <a:r>
              <a:rPr lang="sk-SK" sz="2000" dirty="0">
                <a:solidFill>
                  <a:srgbClr val="000000"/>
                </a:solidFill>
                <a:latin typeface="Arial Narrow" panose="020B0606020202030204" pitchFamily="34" charset="0"/>
                <a:cs typeface="Arial" pitchFamily="34" charset="0"/>
              </a:rPr>
              <a:t> </a:t>
            </a:r>
            <a:endParaRPr lang="sk-SK" sz="2000" dirty="0" smtClean="0">
              <a:solidFill>
                <a:srgbClr val="000000"/>
              </a:solidFill>
              <a:latin typeface="Arial Narrow" panose="020B0606020202030204" pitchFamily="34" charset="0"/>
              <a:cs typeface="Arial" pitchFamily="34" charset="0"/>
            </a:endParaRPr>
          </a:p>
          <a:p>
            <a:pPr marL="0" indent="0" algn="just">
              <a:buNone/>
            </a:pPr>
            <a:endParaRPr lang="sk-SK" sz="2000" dirty="0">
              <a:solidFill>
                <a:srgbClr val="000000"/>
              </a:solidFill>
              <a:latin typeface="Arial Narrow" panose="020B0606020202030204" pitchFamily="34" charset="0"/>
              <a:cs typeface="Arial" pitchFamily="34" charset="0"/>
            </a:endParaRPr>
          </a:p>
          <a:p>
            <a:pPr marL="0" indent="0" algn="just">
              <a:buNone/>
            </a:pPr>
            <a:r>
              <a:rPr lang="sk-SK" sz="2000" dirty="0" smtClean="0">
                <a:solidFill>
                  <a:srgbClr val="000000"/>
                </a:solidFill>
                <a:latin typeface="Arial Narrow" panose="020B0606020202030204" pitchFamily="34" charset="0"/>
                <a:cs typeface="Arial" pitchFamily="34" charset="0"/>
              </a:rPr>
              <a:t>Relatívne </a:t>
            </a:r>
            <a:r>
              <a:rPr lang="sk-SK" sz="2000" dirty="0">
                <a:solidFill>
                  <a:srgbClr val="000000"/>
                </a:solidFill>
                <a:latin typeface="Arial Narrow" panose="020B0606020202030204" pitchFamily="34" charset="0"/>
                <a:cs typeface="Arial" pitchFamily="34" charset="0"/>
              </a:rPr>
              <a:t>malý podiel, no v súlade s podielom ich tržieb voči ostatným sektorom, tvoria registrované bločky z reštauračných zariadení. Registrované </a:t>
            </a:r>
            <a:r>
              <a:rPr lang="sk-SK" sz="2000" dirty="0" smtClean="0">
                <a:solidFill>
                  <a:srgbClr val="000000"/>
                </a:solidFill>
                <a:latin typeface="Arial Narrow" panose="020B0606020202030204" pitchFamily="34" charset="0"/>
                <a:cs typeface="Arial" pitchFamily="34" charset="0"/>
              </a:rPr>
              <a:t>pokladničné doklady </a:t>
            </a:r>
            <a:r>
              <a:rPr lang="sk-SK" sz="2000" dirty="0">
                <a:solidFill>
                  <a:srgbClr val="000000"/>
                </a:solidFill>
                <a:latin typeface="Arial Narrow" panose="020B0606020202030204" pitchFamily="34" charset="0"/>
                <a:cs typeface="Arial" pitchFamily="34" charset="0"/>
              </a:rPr>
              <a:t>z ostatných odvetví, najmä z priemyslu, sú do veľkej miery tvorené nákupmi v podnikových predajniach. </a:t>
            </a:r>
            <a:endParaRPr lang="sk-SK" sz="2000" dirty="0">
              <a:latin typeface="Arial Narrow" panose="020B0606020202030204" pitchFamily="34" charset="0"/>
              <a:cs typeface="Arial" pitchFamily="34"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7092" y="4635795"/>
            <a:ext cx="3526908" cy="2222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9" descr="D:\Users\00005089\Desktop\Prezentácie\logo_fs\Znak FS - malý.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359" y="274638"/>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4" name="Zástupný symbol čísla snímky 3"/>
          <p:cNvSpPr>
            <a:spLocks noGrp="1"/>
          </p:cNvSpPr>
          <p:nvPr>
            <p:ph type="sldNum" sz="quarter" idx="12"/>
          </p:nvPr>
        </p:nvSpPr>
        <p:spPr/>
        <p:txBody>
          <a:bodyPr/>
          <a:lstStyle/>
          <a:p>
            <a:pPr>
              <a:defRPr/>
            </a:pPr>
            <a:fld id="{6643451E-05D5-4DFF-937B-47BD94BFB246}" type="slidenum">
              <a:rPr lang="en-US" smtClean="0"/>
              <a:pPr>
                <a:defRPr/>
              </a:pPr>
              <a:t>39</a:t>
            </a:fld>
            <a:endParaRPr lang="en-US"/>
          </a:p>
        </p:txBody>
      </p:sp>
    </p:spTree>
    <p:extLst>
      <p:ext uri="{BB962C8B-B14F-4D97-AF65-F5344CB8AC3E}">
        <p14:creationId xmlns:p14="http://schemas.microsoft.com/office/powerpoint/2010/main" val="5566054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254643" y="274638"/>
            <a:ext cx="6134986" cy="1128860"/>
          </a:xfrm>
        </p:spPr>
        <p:txBody>
          <a:bodyPr/>
          <a:lstStyle/>
          <a:p>
            <a:r>
              <a:rPr lang="sk-SK" sz="30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Legislatívna úprava  ERP</a:t>
            </a:r>
            <a:endParaRPr lang="sk-SK" sz="3000" b="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 useBgFill="1">
        <p:nvSpPr>
          <p:cNvPr id="3" name="Zástupný symbol obsahu 2"/>
          <p:cNvSpPr>
            <a:spLocks noGrp="1"/>
          </p:cNvSpPr>
          <p:nvPr>
            <p:ph idx="1"/>
          </p:nvPr>
        </p:nvSpPr>
        <p:spPr>
          <a:xfrm>
            <a:off x="289419" y="1403497"/>
            <a:ext cx="8705725" cy="5178055"/>
          </a:xfrm>
        </p:spPr>
        <p:txBody>
          <a:bodyPr/>
          <a:lstStyle/>
          <a:p>
            <a:pPr marL="265113" indent="-265113" algn="just">
              <a:buClr>
                <a:srgbClr val="C00000"/>
              </a:buClr>
            </a:pPr>
            <a:r>
              <a:rPr lang="sk-SK" sz="2000" dirty="0" smtClean="0">
                <a:latin typeface="Arial Narrow" panose="020B0606020202030204" pitchFamily="34" charset="0"/>
              </a:rPr>
              <a:t>Podmienky </a:t>
            </a:r>
            <a:r>
              <a:rPr lang="sk-SK" sz="2000" dirty="0">
                <a:latin typeface="Arial Narrow" panose="020B0606020202030204" pitchFamily="34" charset="0"/>
              </a:rPr>
              <a:t>používania </a:t>
            </a:r>
            <a:r>
              <a:rPr lang="sk-SK" sz="2000" dirty="0" smtClean="0">
                <a:latin typeface="Arial Narrow" panose="020B0606020202030204" pitchFamily="34" charset="0"/>
              </a:rPr>
              <a:t>ERP na </a:t>
            </a:r>
            <a:r>
              <a:rPr lang="sk-SK" sz="2000" dirty="0">
                <a:latin typeface="Arial Narrow" panose="020B0606020202030204" pitchFamily="34" charset="0"/>
              </a:rPr>
              <a:t>evidenciu tržieb na území Slovenskej </a:t>
            </a:r>
            <a:r>
              <a:rPr lang="sk-SK" sz="2000" dirty="0" smtClean="0">
                <a:latin typeface="Arial Narrow" panose="020B0606020202030204" pitchFamily="34" charset="0"/>
              </a:rPr>
              <a:t>republiky pôvodne</a:t>
            </a:r>
          </a:p>
          <a:p>
            <a:pPr marL="0" indent="0" algn="just">
              <a:buClr>
                <a:srgbClr val="C00000"/>
              </a:buClr>
              <a:buNone/>
            </a:pPr>
            <a:r>
              <a:rPr lang="sk-SK" sz="2000" dirty="0" smtClean="0">
                <a:latin typeface="Arial Narrow" panose="020B0606020202030204" pitchFamily="34" charset="0"/>
              </a:rPr>
              <a:t>upravovala:</a:t>
            </a:r>
          </a:p>
          <a:p>
            <a:pPr algn="just">
              <a:buClr>
                <a:srgbClr val="C00000"/>
              </a:buClr>
              <a:buFontTx/>
              <a:buChar char="-"/>
            </a:pPr>
            <a:r>
              <a:rPr lang="sk-SK" sz="2000" dirty="0" smtClean="0">
                <a:latin typeface="Arial Narrow" panose="020B0606020202030204" pitchFamily="34" charset="0"/>
              </a:rPr>
              <a:t>Vyhláška Ministerstva financií SR č. 55/1994 Z. z. o spôsobe vedenia evidencie tržieb     elektronickou registračnou pokladnicou – I. právny predpis upravujúci používanie ERP.</a:t>
            </a:r>
          </a:p>
          <a:p>
            <a:pPr algn="just">
              <a:buClr>
                <a:srgbClr val="C00000"/>
              </a:buClr>
            </a:pPr>
            <a:r>
              <a:rPr lang="sk-SK" sz="2000" dirty="0" smtClean="0">
                <a:latin typeface="Arial Narrow" panose="020B0606020202030204" pitchFamily="34" charset="0"/>
              </a:rPr>
              <a:t>V súčasnosti sú podmienky používania ERP upravené:</a:t>
            </a:r>
          </a:p>
          <a:p>
            <a:pPr algn="just">
              <a:buClr>
                <a:srgbClr val="C00000"/>
              </a:buClr>
              <a:buFontTx/>
              <a:buChar char="-"/>
            </a:pPr>
            <a:r>
              <a:rPr lang="sk-SK" sz="2000" dirty="0" smtClean="0">
                <a:latin typeface="Arial Narrow" panose="020B0606020202030204" pitchFamily="34" charset="0"/>
              </a:rPr>
              <a:t>zákonom č. 289/2008 </a:t>
            </a:r>
            <a:r>
              <a:rPr lang="sk-SK" sz="2000" dirty="0">
                <a:latin typeface="Arial Narrow" panose="020B0606020202030204" pitchFamily="34" charset="0"/>
              </a:rPr>
              <a:t>Z. z. o používaní elektronickej registračnej pokladnice a o zmene a doplnení zákona Slovenskej národnej rady č. 511/1992 Zb. o správe daní a poplatkov a o zmenách v sústave územných finančných orgánov v znení neskorších predpisov v znení neskorších predpisov (ďalej len „zákon o ERP</a:t>
            </a:r>
            <a:r>
              <a:rPr lang="sk-SK" sz="2000" dirty="0" smtClean="0">
                <a:latin typeface="Arial Narrow" panose="020B0606020202030204" pitchFamily="34" charset="0"/>
              </a:rPr>
              <a:t>“).</a:t>
            </a:r>
          </a:p>
          <a:p>
            <a:pPr marL="0" indent="0" algn="just">
              <a:buClr>
                <a:srgbClr val="C00000"/>
              </a:buClr>
              <a:buNone/>
            </a:pPr>
            <a:endParaRPr lang="sk-SK" sz="2000" dirty="0" smtClean="0">
              <a:latin typeface="Arial Narrow" panose="020B0606020202030204" pitchFamily="34" charset="0"/>
            </a:endParaRPr>
          </a:p>
          <a:p>
            <a:pPr marL="0" indent="0" algn="just">
              <a:buClr>
                <a:srgbClr val="C00000"/>
              </a:buClr>
              <a:buNone/>
            </a:pPr>
            <a:r>
              <a:rPr lang="sk-SK" sz="2000" dirty="0" smtClean="0">
                <a:latin typeface="Arial Narrow" panose="020B0606020202030204" pitchFamily="34" charset="0"/>
              </a:rPr>
              <a:t>Zákon o ERP bol v platnosti od 28.02.2009, avšak účinnosť zákona bola posunutá až k 01.01.2012. </a:t>
            </a:r>
          </a:p>
          <a:p>
            <a:pPr marL="0" indent="0" algn="just">
              <a:buClr>
                <a:srgbClr val="C00000"/>
              </a:buClr>
              <a:buNone/>
            </a:pPr>
            <a:r>
              <a:rPr lang="sk-SK" sz="2000" dirty="0" smtClean="0">
                <a:latin typeface="Arial Narrow" panose="020B0606020202030204" pitchFamily="34" charset="0"/>
              </a:rPr>
              <a:t>  </a:t>
            </a:r>
            <a:endParaRPr lang="sk-SK" sz="2000" dirty="0">
              <a:latin typeface="Arial Narrow" panose="020B0606020202030204" pitchFamily="34" charset="0"/>
            </a:endParaRPr>
          </a:p>
          <a:p>
            <a:pPr marL="265113" indent="-265113" algn="just">
              <a:buClr>
                <a:srgbClr val="C00000"/>
              </a:buClr>
            </a:pPr>
            <a:endParaRPr lang="sk-SK" sz="2000" dirty="0" smtClean="0">
              <a:latin typeface="Arial Narrow" panose="020B0606020202030204" pitchFamily="34" charset="0"/>
            </a:endParaRPr>
          </a:p>
          <a:p>
            <a:pPr marL="265113" indent="-265113" algn="just">
              <a:buClr>
                <a:srgbClr val="C00000"/>
              </a:buClr>
            </a:pPr>
            <a:endParaRPr lang="sk-SK" sz="2000" dirty="0">
              <a:latin typeface="Arial Narrow" panose="020B0606020202030204" pitchFamily="34" charset="0"/>
            </a:endParaRPr>
          </a:p>
          <a:p>
            <a:pPr marL="265113" indent="-265113" algn="just">
              <a:buClr>
                <a:srgbClr val="C00000"/>
              </a:buClr>
            </a:pPr>
            <a:endParaRPr lang="sk-SK" sz="2000" dirty="0">
              <a:latin typeface="Arial Narrow" panose="020B0606020202030204" pitchFamily="34" charset="0"/>
            </a:endParaRPr>
          </a:p>
        </p:txBody>
      </p:sp>
      <p:pic>
        <p:nvPicPr>
          <p:cNvPr id="7"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Users\00005089\Desktop\Prezentácie\Obrázky k prezentáciám\freeroll-poker-strateg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502" y="0"/>
            <a:ext cx="1403497" cy="1403497"/>
          </a:xfrm>
          <a:prstGeom prst="rect">
            <a:avLst/>
          </a:prstGeom>
          <a:noFill/>
          <a:extLst>
            <a:ext uri="{909E8E84-426E-40DD-AFC4-6F175D3DCCD1}">
              <a14:hiddenFill xmlns:a14="http://schemas.microsoft.com/office/drawing/2010/main">
                <a:solidFill>
                  <a:srgbClr val="FFFFFF"/>
                </a:solidFill>
              </a14:hiddenFill>
            </a:ext>
          </a:extLst>
        </p:spPr>
      </p:pic>
      <p:sp>
        <p:nvSpPr>
          <p:cNvPr id="4" name="Zástupný symbol čísla snímky 3"/>
          <p:cNvSpPr>
            <a:spLocks noGrp="1"/>
          </p:cNvSpPr>
          <p:nvPr>
            <p:ph type="sldNum" sz="quarter" idx="12"/>
          </p:nvPr>
        </p:nvSpPr>
        <p:spPr/>
        <p:txBody>
          <a:bodyPr/>
          <a:lstStyle/>
          <a:p>
            <a:pPr>
              <a:defRPr/>
            </a:pPr>
            <a:fld id="{6643451E-05D5-4DFF-937B-47BD94BFB246}" type="slidenum">
              <a:rPr lang="en-US" smtClean="0"/>
              <a:pPr>
                <a:defRPr/>
              </a:pPr>
              <a:t>4</a:t>
            </a:fld>
            <a:endParaRPr lang="en-US"/>
          </a:p>
        </p:txBody>
      </p:sp>
    </p:spTree>
    <p:extLst>
      <p:ext uri="{BB962C8B-B14F-4D97-AF65-F5344CB8AC3E}">
        <p14:creationId xmlns:p14="http://schemas.microsoft.com/office/powerpoint/2010/main" val="30169211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Zástupný symbol obsahu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8349" y="4819827"/>
            <a:ext cx="2915093" cy="1953113"/>
          </a:xfrm>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8437" y="95692"/>
            <a:ext cx="7708605" cy="4720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9" descr="D:\Users\00005089\Desktop\Prezentácie\logo_fs\Znak FS - malý.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819" y="3133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3" name="Zástupný symbol čísla snímky 2"/>
          <p:cNvSpPr>
            <a:spLocks noGrp="1"/>
          </p:cNvSpPr>
          <p:nvPr>
            <p:ph type="sldNum" sz="quarter" idx="12"/>
          </p:nvPr>
        </p:nvSpPr>
        <p:spPr/>
        <p:txBody>
          <a:bodyPr/>
          <a:lstStyle/>
          <a:p>
            <a:pPr>
              <a:defRPr/>
            </a:pPr>
            <a:fld id="{6643451E-05D5-4DFF-937B-47BD94BFB246}" type="slidenum">
              <a:rPr lang="en-US" smtClean="0"/>
              <a:pPr>
                <a:defRPr/>
              </a:pPr>
              <a:t>40</a:t>
            </a:fld>
            <a:endParaRPr lang="en-US"/>
          </a:p>
        </p:txBody>
      </p:sp>
    </p:spTree>
    <p:extLst>
      <p:ext uri="{BB962C8B-B14F-4D97-AF65-F5344CB8AC3E}">
        <p14:creationId xmlns:p14="http://schemas.microsoft.com/office/powerpoint/2010/main" val="28025109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24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Vplyv NBL </a:t>
            </a:r>
            <a:r>
              <a:rPr lang="sk-SK" sz="2400" b="1" dirty="0">
                <a:solidFill>
                  <a:srgbClr val="FF0000"/>
                </a:solidFill>
                <a:effectLst>
                  <a:outerShdw blurRad="38100" dist="38100" dir="2700000" algn="tl">
                    <a:srgbClr val="000000">
                      <a:alpha val="43137"/>
                    </a:srgbClr>
                  </a:outerShdw>
                </a:effectLst>
                <a:latin typeface="Arial" pitchFamily="34" charset="0"/>
                <a:cs typeface="Arial" pitchFamily="34" charset="0"/>
              </a:rPr>
              <a:t>na vývoj tržieb </a:t>
            </a:r>
            <a:r>
              <a:rPr lang="sk-SK" sz="24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a DPH v  </a:t>
            </a:r>
            <a:r>
              <a:rPr lang="sk-SK" sz="2400" b="1" dirty="0">
                <a:solidFill>
                  <a:srgbClr val="FF0000"/>
                </a:solidFill>
                <a:effectLst>
                  <a:outerShdw blurRad="38100" dist="38100" dir="2700000" algn="tl">
                    <a:srgbClr val="000000">
                      <a:alpha val="43137"/>
                    </a:srgbClr>
                  </a:outerShdw>
                </a:effectLst>
                <a:latin typeface="Arial" pitchFamily="34" charset="0"/>
                <a:cs typeface="Arial" pitchFamily="34" charset="0"/>
              </a:rPr>
              <a:t>jednotlivých odvetviach</a:t>
            </a:r>
            <a:endParaRPr lang="sk-SK" sz="2400" dirty="0"/>
          </a:p>
        </p:txBody>
      </p:sp>
      <p:sp>
        <p:nvSpPr>
          <p:cNvPr id="3" name="Zástupný symbol obsahu 2"/>
          <p:cNvSpPr>
            <a:spLocks noGrp="1"/>
          </p:cNvSpPr>
          <p:nvPr>
            <p:ph idx="1"/>
          </p:nvPr>
        </p:nvSpPr>
        <p:spPr/>
        <p:txBody>
          <a:bodyPr/>
          <a:lstStyle/>
          <a:p>
            <a:r>
              <a:rPr lang="sk-SK" sz="2400" dirty="0">
                <a:latin typeface="Arial Narrow" panose="020B0606020202030204" pitchFamily="34" charset="0"/>
              </a:rPr>
              <a:t>Pozitívny vplyv NBL by sa mal prejaviť vo vyšších oficiálnych tržbách podnikateľských </a:t>
            </a:r>
            <a:r>
              <a:rPr lang="sk-SK" sz="2400" dirty="0" smtClean="0">
                <a:latin typeface="Arial Narrow" panose="020B0606020202030204" pitchFamily="34" charset="0"/>
              </a:rPr>
              <a:t>subjektov</a:t>
            </a:r>
          </a:p>
          <a:p>
            <a:endParaRPr lang="sk-SK" sz="2400" dirty="0" smtClean="0">
              <a:latin typeface="Arial Narrow" panose="020B0606020202030204" pitchFamily="34" charset="0"/>
            </a:endParaRPr>
          </a:p>
          <a:p>
            <a:r>
              <a:rPr lang="sk-SK" sz="2400" dirty="0" smtClean="0">
                <a:latin typeface="Arial Narrow" panose="020B0606020202030204" pitchFamily="34" charset="0"/>
              </a:rPr>
              <a:t>Medziročne rast tržieb  v 2. polovici roka 2013 v niekoľkých odvetviach</a:t>
            </a:r>
          </a:p>
          <a:p>
            <a:endParaRPr lang="sk-SK" sz="2400" dirty="0">
              <a:latin typeface="Arial Narrow" panose="020B0606020202030204" pitchFamily="34" charset="0"/>
            </a:endParaRPr>
          </a:p>
          <a:p>
            <a:r>
              <a:rPr lang="sk-SK" sz="2400" smtClean="0">
                <a:latin typeface="Arial Narrow" panose="020B0606020202030204" pitchFamily="34" charset="0"/>
              </a:rPr>
              <a:t>Analýza </a:t>
            </a:r>
            <a:r>
              <a:rPr lang="sk-SK" sz="2400" dirty="0" smtClean="0">
                <a:latin typeface="Arial Narrow" panose="020B0606020202030204" pitchFamily="34" charset="0"/>
              </a:rPr>
              <a:t>vykonaná na údajoch k 30.4.2014</a:t>
            </a:r>
            <a:endParaRPr lang="sk-SK" sz="2400" dirty="0">
              <a:latin typeface="Arial Narrow" panose="020B0606020202030204" pitchFamily="34" charset="0"/>
            </a:endParaRPr>
          </a:p>
          <a:p>
            <a:endParaRPr lang="sk-SK" dirty="0"/>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5" name="Zástupný symbol čísla snímky 4"/>
          <p:cNvSpPr>
            <a:spLocks noGrp="1"/>
          </p:cNvSpPr>
          <p:nvPr>
            <p:ph type="sldNum" sz="quarter" idx="12"/>
          </p:nvPr>
        </p:nvSpPr>
        <p:spPr/>
        <p:txBody>
          <a:bodyPr/>
          <a:lstStyle/>
          <a:p>
            <a:pPr>
              <a:defRPr/>
            </a:pPr>
            <a:fld id="{6643451E-05D5-4DFF-937B-47BD94BFB246}" type="slidenum">
              <a:rPr lang="en-US" smtClean="0"/>
              <a:pPr>
                <a:defRPr/>
              </a:pPr>
              <a:t>41</a:t>
            </a:fld>
            <a:endParaRPr lang="en-US"/>
          </a:p>
        </p:txBody>
      </p:sp>
    </p:spTree>
    <p:extLst>
      <p:ext uri="{BB962C8B-B14F-4D97-AF65-F5344CB8AC3E}">
        <p14:creationId xmlns:p14="http://schemas.microsoft.com/office/powerpoint/2010/main" val="5178136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a:xfrm>
            <a:off x="289419" y="1224415"/>
            <a:ext cx="8612372" cy="5326321"/>
          </a:xfrm>
        </p:spPr>
        <p:txBody>
          <a:bodyPr/>
          <a:lstStyle/>
          <a:p>
            <a:pPr marL="0" indent="0" algn="just" eaLnBrk="1" hangingPunct="1">
              <a:buNone/>
            </a:pPr>
            <a:endParaRPr lang="sk-SK" sz="2000" dirty="0" smtClean="0">
              <a:solidFill>
                <a:srgbClr val="000000"/>
              </a:solidFill>
              <a:latin typeface="Arial Narrow" panose="020B0606020202030204" pitchFamily="34" charset="0"/>
              <a:cs typeface="Arial" pitchFamily="34" charset="0"/>
            </a:endParaRPr>
          </a:p>
          <a:p>
            <a:pPr marL="0" indent="0" algn="just" eaLnBrk="1" hangingPunct="1">
              <a:buNone/>
            </a:pPr>
            <a:endParaRPr lang="sk-SK" sz="2000" dirty="0">
              <a:solidFill>
                <a:srgbClr val="000000"/>
              </a:solidFill>
              <a:latin typeface="Arial Narrow" panose="020B0606020202030204" pitchFamily="34" charset="0"/>
              <a:cs typeface="Arial" pitchFamily="34" charset="0"/>
            </a:endParaRPr>
          </a:p>
          <a:p>
            <a:pPr marL="0" indent="0" algn="just" eaLnBrk="1" hangingPunct="1">
              <a:buNone/>
            </a:pPr>
            <a:r>
              <a:rPr lang="sk-SK" sz="2000" dirty="0" smtClean="0">
                <a:solidFill>
                  <a:srgbClr val="000000"/>
                </a:solidFill>
                <a:latin typeface="Arial Narrow" panose="020B0606020202030204" pitchFamily="34" charset="0"/>
                <a:cs typeface="Arial" pitchFamily="34" charset="0"/>
              </a:rPr>
              <a:t>Rast </a:t>
            </a:r>
            <a:r>
              <a:rPr lang="sk-SK" sz="2000" dirty="0">
                <a:solidFill>
                  <a:srgbClr val="000000"/>
                </a:solidFill>
                <a:latin typeface="Arial Narrow" panose="020B0606020202030204" pitchFamily="34" charset="0"/>
                <a:cs typeface="Arial" pitchFamily="34" charset="0"/>
              </a:rPr>
              <a:t>tržieb sa </a:t>
            </a:r>
            <a:r>
              <a:rPr lang="sk-SK" sz="2000" dirty="0" smtClean="0">
                <a:solidFill>
                  <a:srgbClr val="000000"/>
                </a:solidFill>
                <a:latin typeface="Arial Narrow" panose="020B0606020202030204" pitchFamily="34" charset="0"/>
                <a:cs typeface="Arial" pitchFamily="34" charset="0"/>
              </a:rPr>
              <a:t>nemusí </a:t>
            </a:r>
            <a:r>
              <a:rPr lang="sk-SK" sz="2000" dirty="0">
                <a:solidFill>
                  <a:srgbClr val="000000"/>
                </a:solidFill>
                <a:latin typeface="Arial Narrow" panose="020B0606020202030204" pitchFamily="34" charset="0"/>
                <a:cs typeface="Arial" pitchFamily="34" charset="0"/>
              </a:rPr>
              <a:t>v plnej miere prejaviť v zvýšenej daňovej povinnosti na DPH. Okrem samotných tržieb na výšku dane vplýva aj hodnota dane zaplatená na vstupe. Pri predpoklade stabilného podielu vlastnej daňovej povinnosti voči priznaným tržbám však môžeme odhadnúť pozitívny vplyv lotérie v štvrtom štvrťroku na vybranej skupine subjektov v celkovej výške 1,8 mil. eur. Na ročnej báze to predstavuje 7,1 mil. eur. Treba však vziať do úvahy, že takáto kvantifikácia založená zatiaľ len na jednom štvrťroku môže pozitívny vplyv nadhodnocovať, ale aj podhodnocovať. Pri porovnávaní medzi tretím a štvrtým štvrťrokom sa predpokladá, že vplyv lotérie v treťom štvrťroku bol nulový, čo je konzervatívny </a:t>
            </a:r>
            <a:r>
              <a:rPr lang="sk-SK" sz="2000" dirty="0" smtClean="0">
                <a:solidFill>
                  <a:srgbClr val="000000"/>
                </a:solidFill>
                <a:latin typeface="Arial Narrow" panose="020B0606020202030204" pitchFamily="34" charset="0"/>
                <a:cs typeface="Arial" pitchFamily="34" charset="0"/>
              </a:rPr>
              <a:t>predpoklad. </a:t>
            </a:r>
            <a:r>
              <a:rPr lang="sk-SK" sz="2000" dirty="0">
                <a:solidFill>
                  <a:srgbClr val="000000"/>
                </a:solidFill>
                <a:latin typeface="Arial Narrow" panose="020B0606020202030204" pitchFamily="34" charset="0"/>
                <a:cs typeface="Arial" pitchFamily="34" charset="0"/>
              </a:rPr>
              <a:t>Ak by sme odhadovali potenciálny vplyv lotérie porovnaním medziročných rastov tržieb v štvrtom štvrťroku oproti druhému štvrťroku, pozitívny vplyv na ročnej báze by bol 8,2 mil. </a:t>
            </a:r>
            <a:r>
              <a:rPr lang="sk-SK" sz="2000" dirty="0" smtClean="0">
                <a:solidFill>
                  <a:srgbClr val="000000"/>
                </a:solidFill>
                <a:latin typeface="Arial Narrow" panose="020B0606020202030204" pitchFamily="34" charset="0"/>
                <a:cs typeface="Arial" pitchFamily="34" charset="0"/>
              </a:rPr>
              <a:t>eur. </a:t>
            </a:r>
          </a:p>
        </p:txBody>
      </p:sp>
      <p:pic>
        <p:nvPicPr>
          <p:cNvPr id="2050" name="Picture 2" descr="http://www.podnikam.webnoviny.sk/userfiles/articles/06-04-2014/1396786204-arrow.coins.fdp.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5767" y="5326912"/>
            <a:ext cx="3668233" cy="14885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9" descr="D:\Users\00005089\Desktop\Prezentácie\logo_fs\Znak FS - malý.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819" y="3133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2" name="Zástupný symbol čísla snímky 1"/>
          <p:cNvSpPr>
            <a:spLocks noGrp="1"/>
          </p:cNvSpPr>
          <p:nvPr>
            <p:ph type="sldNum" sz="quarter" idx="12"/>
          </p:nvPr>
        </p:nvSpPr>
        <p:spPr/>
        <p:txBody>
          <a:bodyPr/>
          <a:lstStyle/>
          <a:p>
            <a:pPr>
              <a:defRPr/>
            </a:pPr>
            <a:fld id="{6643451E-05D5-4DFF-937B-47BD94BFB246}" type="slidenum">
              <a:rPr lang="en-US" smtClean="0"/>
              <a:pPr>
                <a:defRPr/>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903767" y="2615609"/>
            <a:ext cx="7145080" cy="2424223"/>
          </a:xfrm>
          <a:ln>
            <a:noFill/>
          </a:ln>
        </p:spPr>
        <p:txBody>
          <a:bodyPr/>
          <a:lstStyle/>
          <a:p>
            <a:pPr eaLnBrk="1" hangingPunct="1"/>
            <a:r>
              <a:rPr lang="sk-SK" sz="2000" b="1" i="1" dirty="0" smtClean="0">
                <a:effectLst>
                  <a:outerShdw blurRad="38100" dist="38100" dir="2700000" algn="tl">
                    <a:srgbClr val="000000">
                      <a:alpha val="43137"/>
                    </a:srgbClr>
                  </a:outerShdw>
                </a:effectLst>
                <a:latin typeface="Arial Narrow" panose="020B0606020202030204" pitchFamily="34" charset="0"/>
                <a:cs typeface="Arial" pitchFamily="34" charset="0"/>
              </a:rPr>
              <a:t>Ďakujem za pozornosť</a:t>
            </a:r>
            <a:endParaRPr lang="sk-SK" sz="5000" b="1" i="1" dirty="0" smtClean="0">
              <a:solidFill>
                <a:srgbClr val="FF0000"/>
              </a:solidFill>
              <a:effectLst>
                <a:outerShdw blurRad="38100" dist="38100" dir="2700000" algn="tl">
                  <a:srgbClr val="000000">
                    <a:alpha val="43137"/>
                  </a:srgbClr>
                </a:outerShdw>
              </a:effectLst>
              <a:latin typeface="Arial Narrow" pitchFamily="34" charset="0"/>
            </a:endParaRPr>
          </a:p>
        </p:txBody>
      </p:sp>
      <p:pic>
        <p:nvPicPr>
          <p:cNvPr id="1028" name="Picture 4" descr="https://lh3.ggpht.com/kDDNVB-5pOihU0r27idOOxKGTKfZKqH-Yzg7xrN6UikFZdmT6O4dUEaSyXaWxS6vqEc=w300">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31" y="5683107"/>
            <a:ext cx="1048885" cy="10488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firmy.transparency.sk/img/firms2012/subjects/tipos.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273" y="5839747"/>
            <a:ext cx="1471207" cy="73560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itevent.sk/cloud/images/logo-min-financii.pn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15485" y="5826660"/>
            <a:ext cx="1924050" cy="6667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9" descr="D:\Users\00005089\Desktop\Prezentácie\logo_fs\Znak FS - malý.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24152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254643" y="274638"/>
            <a:ext cx="6134986" cy="1128860"/>
          </a:xfrm>
        </p:spPr>
        <p:txBody>
          <a:bodyPr/>
          <a:lstStyle/>
          <a:p>
            <a:r>
              <a:rPr lang="sk-SK" sz="3000" b="1" dirty="0" smtClean="0">
                <a:solidFill>
                  <a:srgbClr val="FF0000"/>
                </a:solidFill>
                <a:effectLst>
                  <a:outerShdw blurRad="38100" dist="38100" dir="2700000" algn="tl">
                    <a:srgbClr val="000000">
                      <a:alpha val="43137"/>
                    </a:srgbClr>
                  </a:outerShdw>
                </a:effectLst>
                <a:latin typeface="Arial Narrow" panose="020B0606020202030204" pitchFamily="34" charset="0"/>
                <a:cs typeface="Arial" pitchFamily="34" charset="0"/>
              </a:rPr>
              <a:t>Legislatívna úprava  ERP</a:t>
            </a:r>
            <a:endParaRPr lang="sk-SK" sz="3000" b="1" dirty="0">
              <a:solidFill>
                <a:srgbClr val="FF0000"/>
              </a:solidFill>
              <a:effectLst>
                <a:outerShdw blurRad="38100" dist="38100" dir="2700000" algn="tl">
                  <a:srgbClr val="000000">
                    <a:alpha val="43137"/>
                  </a:srgbClr>
                </a:outerShdw>
              </a:effectLst>
              <a:latin typeface="Arial Narrow" panose="020B0606020202030204" pitchFamily="34" charset="0"/>
              <a:cs typeface="Arial" pitchFamily="34" charset="0"/>
            </a:endParaRPr>
          </a:p>
        </p:txBody>
      </p:sp>
      <p:sp useBgFill="1">
        <p:nvSpPr>
          <p:cNvPr id="3" name="Zástupný symbol obsahu 2"/>
          <p:cNvSpPr>
            <a:spLocks noGrp="1"/>
          </p:cNvSpPr>
          <p:nvPr>
            <p:ph idx="1"/>
          </p:nvPr>
        </p:nvSpPr>
        <p:spPr>
          <a:xfrm>
            <a:off x="289419" y="1403497"/>
            <a:ext cx="8705725" cy="5178055"/>
          </a:xfrm>
        </p:spPr>
        <p:txBody>
          <a:bodyPr/>
          <a:lstStyle/>
          <a:p>
            <a:pPr marL="265113" indent="-265113" algn="just">
              <a:buClr>
                <a:srgbClr val="C00000"/>
              </a:buClr>
            </a:pPr>
            <a:endParaRPr lang="sk-SK" sz="2000" dirty="0" smtClean="0">
              <a:latin typeface="Arial Narrow" panose="020B0606020202030204" pitchFamily="34" charset="0"/>
            </a:endParaRPr>
          </a:p>
          <a:p>
            <a:pPr marL="265113" indent="-265113" algn="just">
              <a:buClr>
                <a:srgbClr val="C00000"/>
              </a:buClr>
            </a:pPr>
            <a:r>
              <a:rPr lang="sk-SK" sz="2000" dirty="0" smtClean="0">
                <a:latin typeface="Arial Narrow" panose="020B0606020202030204" pitchFamily="34" charset="0"/>
              </a:rPr>
              <a:t>Základná systematika zákona o ERP</a:t>
            </a:r>
            <a:endParaRPr lang="sk-SK" sz="2000" dirty="0">
              <a:latin typeface="Arial Narrow" panose="020B0606020202030204" pitchFamily="34" charset="0"/>
            </a:endParaRPr>
          </a:p>
          <a:p>
            <a:pPr marL="265113" indent="-265113" algn="just">
              <a:buClr>
                <a:srgbClr val="C00000"/>
              </a:buClr>
            </a:pPr>
            <a:r>
              <a:rPr lang="sk-SK" sz="2000" dirty="0" smtClean="0">
                <a:latin typeface="Arial Narrow" panose="020B0606020202030204" pitchFamily="34" charset="0"/>
              </a:rPr>
              <a:t>Povinnosť používať ERP a náležitosti pokladničného dokladu</a:t>
            </a:r>
          </a:p>
          <a:p>
            <a:pPr marL="265113" indent="-265113" algn="just">
              <a:buClr>
                <a:srgbClr val="C00000"/>
              </a:buClr>
            </a:pPr>
            <a:r>
              <a:rPr lang="sk-SK" sz="2000" dirty="0" smtClean="0">
                <a:latin typeface="Arial Narrow" panose="020B0606020202030204" pitchFamily="34" charset="0"/>
              </a:rPr>
              <a:t>Výnimky z povinnosti používať ERP</a:t>
            </a:r>
          </a:p>
          <a:p>
            <a:pPr marL="265113" indent="-265113" algn="just">
              <a:buClr>
                <a:srgbClr val="C00000"/>
              </a:buClr>
            </a:pPr>
            <a:r>
              <a:rPr lang="sk-SK" sz="2000" dirty="0" smtClean="0">
                <a:latin typeface="Arial Narrow" panose="020B0606020202030204" pitchFamily="34" charset="0"/>
              </a:rPr>
              <a:t>Prevádzka ERP</a:t>
            </a:r>
          </a:p>
          <a:p>
            <a:pPr marL="265113" indent="-265113" algn="just">
              <a:buClr>
                <a:srgbClr val="C00000"/>
              </a:buClr>
            </a:pPr>
            <a:r>
              <a:rPr lang="sk-SK" sz="2000" dirty="0" smtClean="0">
                <a:latin typeface="Arial Narrow" panose="020B0606020202030204" pitchFamily="34" charset="0"/>
              </a:rPr>
              <a:t>Správne delikty a sankcie </a:t>
            </a:r>
          </a:p>
          <a:p>
            <a:pPr marL="265113" indent="-265113" algn="just">
              <a:buClr>
                <a:srgbClr val="C00000"/>
              </a:buClr>
            </a:pPr>
            <a:endParaRPr lang="sk-SK" sz="2000" dirty="0">
              <a:latin typeface="Arial Narrow" panose="020B0606020202030204" pitchFamily="34" charset="0"/>
            </a:endParaRPr>
          </a:p>
          <a:p>
            <a:pPr marL="0" indent="0" algn="just">
              <a:buClr>
                <a:srgbClr val="C00000"/>
              </a:buClr>
              <a:buNone/>
            </a:pPr>
            <a:endParaRPr lang="sk-SK" sz="2000" dirty="0">
              <a:latin typeface="Arial Narrow" panose="020B0606020202030204" pitchFamily="34" charset="0"/>
            </a:endParaRPr>
          </a:p>
        </p:txBody>
      </p:sp>
      <p:pic>
        <p:nvPicPr>
          <p:cNvPr id="7"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Users\00005089\Desktop\Prezentácie\Obrázky k prezentáciám\freeroll-poker-strateg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502" y="0"/>
            <a:ext cx="1403497" cy="1403497"/>
          </a:xfrm>
          <a:prstGeom prst="rect">
            <a:avLst/>
          </a:prstGeom>
          <a:noFill/>
          <a:extLst>
            <a:ext uri="{909E8E84-426E-40DD-AFC4-6F175D3DCCD1}">
              <a14:hiddenFill xmlns:a14="http://schemas.microsoft.com/office/drawing/2010/main">
                <a:solidFill>
                  <a:srgbClr val="FFFFFF"/>
                </a:solidFill>
              </a14:hiddenFill>
            </a:ext>
          </a:extLst>
        </p:spPr>
      </p:pic>
      <p:sp>
        <p:nvSpPr>
          <p:cNvPr id="4" name="Zástupný symbol čísla snímky 3"/>
          <p:cNvSpPr>
            <a:spLocks noGrp="1"/>
          </p:cNvSpPr>
          <p:nvPr>
            <p:ph type="sldNum" sz="quarter" idx="12"/>
          </p:nvPr>
        </p:nvSpPr>
        <p:spPr/>
        <p:txBody>
          <a:bodyPr/>
          <a:lstStyle/>
          <a:p>
            <a:pPr>
              <a:defRPr/>
            </a:pPr>
            <a:fld id="{6643451E-05D5-4DFF-937B-47BD94BFB246}" type="slidenum">
              <a:rPr lang="en-US" smtClean="0"/>
              <a:pPr>
                <a:defRPr/>
              </a:pPr>
              <a:t>5</a:t>
            </a:fld>
            <a:endParaRPr lang="en-US"/>
          </a:p>
        </p:txBody>
      </p:sp>
    </p:spTree>
    <p:extLst>
      <p:ext uri="{BB962C8B-B14F-4D97-AF65-F5344CB8AC3E}">
        <p14:creationId xmlns:p14="http://schemas.microsoft.com/office/powerpoint/2010/main" val="40193573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254643" y="274638"/>
            <a:ext cx="6134986" cy="1128860"/>
          </a:xfrm>
        </p:spPr>
        <p:txBody>
          <a:bodyPr/>
          <a:lstStyle/>
          <a:p>
            <a:r>
              <a:rPr lang="sk-SK" sz="3000" b="1" dirty="0" smtClean="0">
                <a:solidFill>
                  <a:srgbClr val="FF0000"/>
                </a:solidFill>
                <a:effectLst>
                  <a:outerShdw blurRad="38100" dist="38100" dir="2700000" algn="tl">
                    <a:srgbClr val="000000">
                      <a:alpha val="43137"/>
                    </a:srgbClr>
                  </a:outerShdw>
                </a:effectLst>
                <a:latin typeface="Arial Narrow" panose="020B0606020202030204" pitchFamily="34" charset="0"/>
                <a:cs typeface="Arial" pitchFamily="34" charset="0"/>
              </a:rPr>
              <a:t>Legislatívna úprava ERP</a:t>
            </a:r>
            <a:endParaRPr lang="sk-SK" sz="3000" b="1" dirty="0">
              <a:solidFill>
                <a:srgbClr val="FF0000"/>
              </a:solidFill>
              <a:effectLst>
                <a:outerShdw blurRad="38100" dist="38100" dir="2700000" algn="tl">
                  <a:srgbClr val="000000">
                    <a:alpha val="43137"/>
                  </a:srgbClr>
                </a:outerShdw>
              </a:effectLst>
              <a:latin typeface="Arial Narrow" panose="020B0606020202030204" pitchFamily="34" charset="0"/>
              <a:cs typeface="Arial" pitchFamily="34" charset="0"/>
            </a:endParaRPr>
          </a:p>
        </p:txBody>
      </p:sp>
      <p:sp useBgFill="1">
        <p:nvSpPr>
          <p:cNvPr id="3" name="Zástupný symbol obsahu 2"/>
          <p:cNvSpPr>
            <a:spLocks noGrp="1"/>
          </p:cNvSpPr>
          <p:nvPr>
            <p:ph idx="1"/>
          </p:nvPr>
        </p:nvSpPr>
        <p:spPr>
          <a:xfrm>
            <a:off x="289419" y="1403497"/>
            <a:ext cx="8705725" cy="5178055"/>
          </a:xfrm>
        </p:spPr>
        <p:txBody>
          <a:bodyPr/>
          <a:lstStyle/>
          <a:p>
            <a:pPr>
              <a:buNone/>
            </a:pPr>
            <a:endParaRPr lang="sk-SK" sz="2000" dirty="0" smtClean="0">
              <a:latin typeface="Arial Narrow" panose="020B0606020202030204" pitchFamily="34" charset="0"/>
            </a:endParaRPr>
          </a:p>
          <a:p>
            <a:pPr>
              <a:buNone/>
            </a:pPr>
            <a:r>
              <a:rPr lang="sk-SK" sz="2000" b="1" dirty="0" smtClean="0">
                <a:latin typeface="Arial Narrow" panose="020B0606020202030204" pitchFamily="34" charset="0"/>
              </a:rPr>
              <a:t>Povinnosť </a:t>
            </a:r>
            <a:r>
              <a:rPr lang="sk-SK" sz="2000" b="1" dirty="0">
                <a:latin typeface="Arial Narrow" panose="020B0606020202030204" pitchFamily="34" charset="0"/>
              </a:rPr>
              <a:t>používať ERP:</a:t>
            </a:r>
          </a:p>
          <a:p>
            <a:pPr>
              <a:buNone/>
            </a:pPr>
            <a:r>
              <a:rPr lang="sk-SK" sz="2000" dirty="0">
                <a:latin typeface="Arial Narrow" panose="020B0606020202030204" pitchFamily="34" charset="0"/>
              </a:rPr>
              <a:t>    - podnikateľ </a:t>
            </a:r>
            <a:r>
              <a:rPr lang="sk-SK" sz="2000" dirty="0" smtClean="0">
                <a:latin typeface="Arial Narrow" panose="020B0606020202030204" pitchFamily="34" charset="0"/>
              </a:rPr>
              <a:t>(FO alebo PO) na základe oprávnenia na podnikanie </a:t>
            </a:r>
            <a:r>
              <a:rPr lang="sk-SK" sz="2000" b="1" dirty="0" smtClean="0">
                <a:latin typeface="Arial Narrow" panose="020B0606020202030204" pitchFamily="34" charset="0"/>
              </a:rPr>
              <a:t>predáva tovar </a:t>
            </a:r>
            <a:r>
              <a:rPr lang="sk-SK" sz="2000" b="1" dirty="0">
                <a:latin typeface="Arial Narrow" panose="020B0606020202030204" pitchFamily="34" charset="0"/>
              </a:rPr>
              <a:t>alebo </a:t>
            </a:r>
            <a:r>
              <a:rPr lang="sk-SK" sz="2000" b="1" dirty="0" smtClean="0">
                <a:latin typeface="Arial Narrow" panose="020B0606020202030204" pitchFamily="34" charset="0"/>
              </a:rPr>
              <a:t>poskytuje služby </a:t>
            </a:r>
            <a:r>
              <a:rPr lang="sk-SK" sz="2000" b="1" dirty="0">
                <a:latin typeface="Arial Narrow" panose="020B0606020202030204" pitchFamily="34" charset="0"/>
              </a:rPr>
              <a:t>vymedzené v prílohe č. 1</a:t>
            </a:r>
            <a:r>
              <a:rPr lang="sk-SK" sz="2000" dirty="0">
                <a:latin typeface="Arial Narrow" panose="020B0606020202030204" pitchFamily="34" charset="0"/>
              </a:rPr>
              <a:t> z. o ERP, pričom tržby prijíma v hotovosti alebo inými platobnými prostriedkami nahrádzajúcimi hotovosť</a:t>
            </a:r>
          </a:p>
          <a:p>
            <a:pPr>
              <a:buNone/>
            </a:pPr>
            <a:r>
              <a:rPr lang="sk-SK" sz="2000" dirty="0">
                <a:latin typeface="Arial Narrow" panose="020B0606020202030204" pitchFamily="34" charset="0"/>
              </a:rPr>
              <a:t>    - zahraničný podnikateľ, ktorý na území SR uskutočňuje  predaj </a:t>
            </a:r>
            <a:r>
              <a:rPr lang="sk-SK" sz="2000" dirty="0" smtClean="0">
                <a:latin typeface="Arial Narrow" panose="020B0606020202030204" pitchFamily="34" charset="0"/>
              </a:rPr>
              <a:t>tovaru </a:t>
            </a:r>
            <a:r>
              <a:rPr lang="sk-SK" sz="2000" dirty="0">
                <a:latin typeface="Arial Narrow" panose="020B0606020202030204" pitchFamily="34" charset="0"/>
              </a:rPr>
              <a:t>alebo poskytuje </a:t>
            </a:r>
            <a:r>
              <a:rPr lang="sk-SK" sz="2000" dirty="0" smtClean="0">
                <a:latin typeface="Arial Narrow" panose="020B0606020202030204" pitchFamily="34" charset="0"/>
              </a:rPr>
              <a:t>službu, </a:t>
            </a:r>
            <a:r>
              <a:rPr lang="sk-SK" sz="2000" dirty="0">
                <a:latin typeface="Arial Narrow" panose="020B0606020202030204" pitchFamily="34" charset="0"/>
              </a:rPr>
              <a:t>za ktorú prijíma tržbu v hotovosti</a:t>
            </a:r>
          </a:p>
          <a:p>
            <a:pPr>
              <a:buNone/>
            </a:pPr>
            <a:endParaRPr lang="sk-SK" sz="2000" dirty="0" smtClean="0">
              <a:latin typeface="Arial Narrow" panose="020B0606020202030204" pitchFamily="34" charset="0"/>
            </a:endParaRPr>
          </a:p>
          <a:p>
            <a:pPr>
              <a:buNone/>
            </a:pPr>
            <a:r>
              <a:rPr lang="sk-SK" sz="2000" b="1" dirty="0" smtClean="0">
                <a:latin typeface="Arial Narrow" panose="020B0606020202030204" pitchFamily="34" charset="0"/>
              </a:rPr>
              <a:t>Povinnosť </a:t>
            </a:r>
            <a:r>
              <a:rPr lang="sk-SK" sz="2000" b="1" dirty="0">
                <a:latin typeface="Arial Narrow" panose="020B0606020202030204" pitchFamily="34" charset="0"/>
              </a:rPr>
              <a:t>podnikateľa používať len ERP</a:t>
            </a:r>
          </a:p>
          <a:p>
            <a:pPr>
              <a:buNone/>
            </a:pPr>
            <a:r>
              <a:rPr lang="sk-SK" sz="2000" dirty="0">
                <a:latin typeface="Arial Narrow" panose="020B0606020202030204" pitchFamily="34" charset="0"/>
              </a:rPr>
              <a:t>    - na </a:t>
            </a:r>
            <a:r>
              <a:rPr lang="sk-SK" sz="2000" dirty="0" smtClean="0">
                <a:latin typeface="Arial Narrow" panose="020B0606020202030204" pitchFamily="34" charset="0"/>
              </a:rPr>
              <a:t>ktorú </a:t>
            </a:r>
            <a:r>
              <a:rPr lang="sk-SK" sz="2000" dirty="0">
                <a:latin typeface="Arial Narrow" panose="020B0606020202030204" pitchFamily="34" charset="0"/>
              </a:rPr>
              <a:t>akreditovaná osoba vydala certifikát, DÚ pridelil daňový kód pokladnice, ERP je označená plombou, spĺňa ďalšie </a:t>
            </a:r>
            <a:r>
              <a:rPr lang="sk-SK" sz="2000" dirty="0" smtClean="0">
                <a:latin typeface="Arial Narrow" panose="020B0606020202030204" pitchFamily="34" charset="0"/>
              </a:rPr>
              <a:t>požiadavky </a:t>
            </a:r>
            <a:r>
              <a:rPr lang="sk-SK" sz="2000" dirty="0">
                <a:latin typeface="Arial Narrow" panose="020B0606020202030204" pitchFamily="34" charset="0"/>
              </a:rPr>
              <a:t>podľa z. o ERP ako aj technické požiadavky podľa osobitných predpisov</a:t>
            </a:r>
          </a:p>
          <a:p>
            <a:pPr marL="265113" indent="-265113" algn="just">
              <a:buClr>
                <a:srgbClr val="C00000"/>
              </a:buClr>
            </a:pPr>
            <a:endParaRPr lang="sk-SK" sz="2000" dirty="0">
              <a:latin typeface="Arial Narrow" panose="020B0606020202030204" pitchFamily="34" charset="0"/>
            </a:endParaRPr>
          </a:p>
        </p:txBody>
      </p:sp>
      <p:pic>
        <p:nvPicPr>
          <p:cNvPr id="7"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Users\00005089\Desktop\Prezentácie\Obrázky k prezentáciám\freeroll-poker-strateg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502" y="0"/>
            <a:ext cx="1403497" cy="1403497"/>
          </a:xfrm>
          <a:prstGeom prst="rect">
            <a:avLst/>
          </a:prstGeom>
          <a:noFill/>
          <a:extLst>
            <a:ext uri="{909E8E84-426E-40DD-AFC4-6F175D3DCCD1}">
              <a14:hiddenFill xmlns:a14="http://schemas.microsoft.com/office/drawing/2010/main">
                <a:solidFill>
                  <a:srgbClr val="FFFFFF"/>
                </a:solidFill>
              </a14:hiddenFill>
            </a:ext>
          </a:extLst>
        </p:spPr>
      </p:pic>
      <p:sp>
        <p:nvSpPr>
          <p:cNvPr id="4" name="Zástupný symbol čísla snímky 3"/>
          <p:cNvSpPr>
            <a:spLocks noGrp="1"/>
          </p:cNvSpPr>
          <p:nvPr>
            <p:ph type="sldNum" sz="quarter" idx="12"/>
          </p:nvPr>
        </p:nvSpPr>
        <p:spPr/>
        <p:txBody>
          <a:bodyPr/>
          <a:lstStyle/>
          <a:p>
            <a:pPr>
              <a:defRPr/>
            </a:pPr>
            <a:fld id="{6643451E-05D5-4DFF-937B-47BD94BFB246}" type="slidenum">
              <a:rPr lang="en-US" smtClean="0"/>
              <a:pPr>
                <a:defRPr/>
              </a:pPr>
              <a:t>6</a:t>
            </a:fld>
            <a:endParaRPr lang="en-US"/>
          </a:p>
        </p:txBody>
      </p:sp>
    </p:spTree>
    <p:extLst>
      <p:ext uri="{BB962C8B-B14F-4D97-AF65-F5344CB8AC3E}">
        <p14:creationId xmlns:p14="http://schemas.microsoft.com/office/powerpoint/2010/main" val="26749657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254643" y="274638"/>
            <a:ext cx="6134986" cy="1128860"/>
          </a:xfrm>
        </p:spPr>
        <p:txBody>
          <a:bodyPr/>
          <a:lstStyle/>
          <a:p>
            <a:r>
              <a:rPr lang="sk-SK" sz="3000" b="1" dirty="0" smtClean="0">
                <a:solidFill>
                  <a:srgbClr val="FF0000"/>
                </a:solidFill>
                <a:effectLst>
                  <a:outerShdw blurRad="38100" dist="38100" dir="2700000" algn="tl">
                    <a:srgbClr val="000000">
                      <a:alpha val="43137"/>
                    </a:srgbClr>
                  </a:outerShdw>
                </a:effectLst>
                <a:latin typeface="Arial Narrow" panose="020B0606020202030204" pitchFamily="34" charset="0"/>
                <a:cs typeface="Arial" pitchFamily="34" charset="0"/>
              </a:rPr>
              <a:t>Legislatívna úprava  ERP</a:t>
            </a:r>
            <a:endParaRPr lang="sk-SK" sz="3000" b="1" dirty="0">
              <a:solidFill>
                <a:srgbClr val="FF0000"/>
              </a:solidFill>
              <a:effectLst>
                <a:outerShdw blurRad="38100" dist="38100" dir="2700000" algn="tl">
                  <a:srgbClr val="000000">
                    <a:alpha val="43137"/>
                  </a:srgbClr>
                </a:outerShdw>
              </a:effectLst>
              <a:latin typeface="Arial Narrow" panose="020B0606020202030204" pitchFamily="34" charset="0"/>
              <a:cs typeface="Arial" pitchFamily="34" charset="0"/>
            </a:endParaRPr>
          </a:p>
        </p:txBody>
      </p:sp>
      <p:sp useBgFill="1">
        <p:nvSpPr>
          <p:cNvPr id="3" name="Zástupný symbol obsahu 2"/>
          <p:cNvSpPr>
            <a:spLocks noGrp="1"/>
          </p:cNvSpPr>
          <p:nvPr>
            <p:ph idx="1"/>
          </p:nvPr>
        </p:nvSpPr>
        <p:spPr>
          <a:xfrm>
            <a:off x="289419" y="1403497"/>
            <a:ext cx="8705725" cy="5178055"/>
          </a:xfrm>
        </p:spPr>
        <p:txBody>
          <a:bodyPr/>
          <a:lstStyle/>
          <a:p>
            <a:pPr>
              <a:buNone/>
            </a:pPr>
            <a:endParaRPr lang="sk-SK" sz="2000" dirty="0" smtClean="0">
              <a:latin typeface="Arial Narrow" panose="020B0606020202030204" pitchFamily="34" charset="0"/>
            </a:endParaRPr>
          </a:p>
          <a:p>
            <a:r>
              <a:rPr lang="sk-SK" sz="2000" b="1" dirty="0">
                <a:latin typeface="Arial Narrow" panose="020B0606020202030204" pitchFamily="34" charset="0"/>
              </a:rPr>
              <a:t>Podnikateľ môže používať podľa </a:t>
            </a:r>
            <a:r>
              <a:rPr lang="sk-SK" sz="2000" b="1" dirty="0" smtClean="0">
                <a:latin typeface="Arial Narrow" panose="020B0606020202030204" pitchFamily="34" charset="0"/>
              </a:rPr>
              <a:t>zákona </a:t>
            </a:r>
            <a:r>
              <a:rPr lang="sk-SK" sz="2000" b="1" dirty="0">
                <a:latin typeface="Arial Narrow" panose="020B0606020202030204" pitchFamily="34" charset="0"/>
              </a:rPr>
              <a:t>o ERP:</a:t>
            </a:r>
          </a:p>
          <a:p>
            <a:pPr lvl="0" algn="just">
              <a:buNone/>
            </a:pPr>
            <a:r>
              <a:rPr lang="sk-SK" sz="2000" dirty="0">
                <a:latin typeface="Arial Narrow" panose="020B0606020202030204" pitchFamily="34" charset="0"/>
              </a:rPr>
              <a:t>     </a:t>
            </a:r>
            <a:r>
              <a:rPr lang="sk-SK" sz="2000" dirty="0" smtClean="0">
                <a:latin typeface="Arial Narrow" panose="020B0606020202030204" pitchFamily="34" charset="0"/>
              </a:rPr>
              <a:t> elektronické </a:t>
            </a:r>
            <a:r>
              <a:rPr lang="sk-SK" sz="2000" dirty="0">
                <a:latin typeface="Arial Narrow" panose="020B0606020202030204" pitchFamily="34" charset="0"/>
              </a:rPr>
              <a:t>registračné zariadenie vybavené technickými časťami (ako je prevádzková pamäť, vstavaný registračný program, </a:t>
            </a:r>
            <a:r>
              <a:rPr lang="sk-SK" sz="2000" dirty="0" err="1">
                <a:latin typeface="Arial Narrow" panose="020B0606020202030204" pitchFamily="34" charset="0"/>
              </a:rPr>
              <a:t>fiskálna</a:t>
            </a:r>
            <a:r>
              <a:rPr lang="sk-SK" sz="2000" dirty="0">
                <a:latin typeface="Arial Narrow" panose="020B0606020202030204" pitchFamily="34" charset="0"/>
              </a:rPr>
              <a:t> pamäť, zobrazovacie zariadenie pre </a:t>
            </a:r>
            <a:r>
              <a:rPr lang="sk-SK" sz="2000" dirty="0" smtClean="0">
                <a:latin typeface="Arial Narrow" panose="020B0606020202030204" pitchFamily="34" charset="0"/>
              </a:rPr>
              <a:t>zákazníka</a:t>
            </a:r>
            <a:r>
              <a:rPr lang="sk-SK" sz="2000" dirty="0">
                <a:latin typeface="Arial Narrow" panose="020B0606020202030204" pitchFamily="34" charset="0"/>
              </a:rPr>
              <a:t>, hodiny, klávesnica a tlačiareň), </a:t>
            </a:r>
            <a:r>
              <a:rPr lang="sk-SK" sz="2000" u="sng" dirty="0">
                <a:latin typeface="Arial Narrow" panose="020B0606020202030204" pitchFamily="34" charset="0"/>
              </a:rPr>
              <a:t>ktoré tvoria jeden funkčný </a:t>
            </a:r>
            <a:r>
              <a:rPr lang="sk-SK" sz="2000" u="sng" dirty="0" smtClean="0">
                <a:latin typeface="Arial Narrow" panose="020B0606020202030204" pitchFamily="34" charset="0"/>
              </a:rPr>
              <a:t>celok</a:t>
            </a:r>
            <a:r>
              <a:rPr lang="sk-SK" sz="2000" dirty="0" smtClean="0">
                <a:latin typeface="Arial Narrow" panose="020B0606020202030204" pitchFamily="34" charset="0"/>
              </a:rPr>
              <a:t> alebo </a:t>
            </a:r>
            <a:endParaRPr lang="sk-SK" sz="2000" dirty="0">
              <a:latin typeface="Arial Narrow" panose="020B0606020202030204" pitchFamily="34" charset="0"/>
            </a:endParaRPr>
          </a:p>
          <a:p>
            <a:pPr algn="just">
              <a:buNone/>
            </a:pPr>
            <a:r>
              <a:rPr lang="sk-SK" sz="2000" dirty="0">
                <a:latin typeface="Arial Narrow" panose="020B0606020202030204" pitchFamily="34" charset="0"/>
              </a:rPr>
              <a:t>     </a:t>
            </a:r>
            <a:r>
              <a:rPr lang="sk-SK" sz="2000" dirty="0" smtClean="0">
                <a:latin typeface="Arial Narrow" panose="020B0606020202030204" pitchFamily="34" charset="0"/>
              </a:rPr>
              <a:t> počítač </a:t>
            </a:r>
            <a:r>
              <a:rPr lang="sk-SK" sz="2000" dirty="0">
                <a:latin typeface="Arial Narrow" panose="020B0606020202030204" pitchFamily="34" charset="0"/>
              </a:rPr>
              <a:t>s vlastným registračným programom a so samostatnou </a:t>
            </a:r>
            <a:r>
              <a:rPr lang="sk-SK" sz="2000" dirty="0" err="1">
                <a:latin typeface="Arial Narrow" panose="020B0606020202030204" pitchFamily="34" charset="0"/>
              </a:rPr>
              <a:t>fiskálnou</a:t>
            </a:r>
            <a:r>
              <a:rPr lang="sk-SK" sz="2000" dirty="0">
                <a:latin typeface="Arial Narrow" panose="020B0606020202030204" pitchFamily="34" charset="0"/>
              </a:rPr>
              <a:t> tlačiarňou </a:t>
            </a:r>
            <a:endParaRPr lang="sk-SK" sz="2000" dirty="0" smtClean="0">
              <a:latin typeface="Arial Narrow" panose="020B0606020202030204" pitchFamily="34" charset="0"/>
            </a:endParaRPr>
          </a:p>
          <a:p>
            <a:r>
              <a:rPr lang="sk-SK" sz="2000" dirty="0" smtClean="0">
                <a:latin typeface="Arial Narrow" panose="020B0606020202030204" pitchFamily="34" charset="0"/>
              </a:rPr>
              <a:t>ERP </a:t>
            </a:r>
            <a:r>
              <a:rPr lang="sk-SK" sz="2000" dirty="0">
                <a:latin typeface="Arial Narrow" panose="020B0606020202030204" pitchFamily="34" charset="0"/>
              </a:rPr>
              <a:t>musia byť zabezpečené plombou</a:t>
            </a:r>
          </a:p>
          <a:p>
            <a:pPr algn="just"/>
            <a:r>
              <a:rPr lang="sk-SK" sz="2000" dirty="0">
                <a:latin typeface="Arial Narrow" panose="020B0606020202030204" pitchFamily="34" charset="0"/>
              </a:rPr>
              <a:t>Údaje sa ukladajú </a:t>
            </a:r>
            <a:r>
              <a:rPr lang="sk-SK" sz="2000" dirty="0" smtClean="0">
                <a:latin typeface="Arial Narrow" panose="020B0606020202030204" pitchFamily="34" charset="0"/>
              </a:rPr>
              <a:t>do </a:t>
            </a:r>
            <a:r>
              <a:rPr lang="sk-SK" sz="2000" dirty="0" err="1" smtClean="0">
                <a:latin typeface="Arial Narrow" panose="020B0606020202030204" pitchFamily="34" charset="0"/>
              </a:rPr>
              <a:t>fiskálnej</a:t>
            </a:r>
            <a:r>
              <a:rPr lang="sk-SK" sz="2000" dirty="0" smtClean="0">
                <a:latin typeface="Arial Narrow" panose="020B0606020202030204" pitchFamily="34" charset="0"/>
              </a:rPr>
              <a:t> pamäte a sú dostupné vo forme kontrolného záznamu alebo vyčítania obsahu </a:t>
            </a:r>
            <a:r>
              <a:rPr lang="sk-SK" sz="2000" dirty="0" err="1" smtClean="0">
                <a:latin typeface="Arial Narrow" panose="020B0606020202030204" pitchFamily="34" charset="0"/>
              </a:rPr>
              <a:t>fiskálnej</a:t>
            </a:r>
            <a:r>
              <a:rPr lang="sk-SK" sz="2000" dirty="0" smtClean="0">
                <a:latin typeface="Arial Narrow" panose="020B0606020202030204" pitchFamily="34" charset="0"/>
              </a:rPr>
              <a:t> pamäte pomocou SW nástrojov</a:t>
            </a:r>
            <a:endParaRPr lang="sk-SK" sz="2000" dirty="0">
              <a:latin typeface="Arial Narrow" panose="020B0606020202030204" pitchFamily="34" charset="0"/>
            </a:endParaRPr>
          </a:p>
          <a:p>
            <a:pPr algn="just"/>
            <a:r>
              <a:rPr lang="sk-SK" sz="2000" dirty="0">
                <a:latin typeface="Arial Narrow" panose="020B0606020202030204" pitchFamily="34" charset="0"/>
              </a:rPr>
              <a:t>Pokladničné doklady musia </a:t>
            </a:r>
            <a:r>
              <a:rPr lang="sk-SK" sz="2000" dirty="0" smtClean="0">
                <a:latin typeface="Arial Narrow" panose="020B0606020202030204" pitchFamily="34" charset="0"/>
              </a:rPr>
              <a:t>okrem zákonom stanovených náležitostí obsahovať </a:t>
            </a:r>
            <a:r>
              <a:rPr lang="sk-SK" sz="2000" dirty="0">
                <a:latin typeface="Arial Narrow" panose="020B0606020202030204" pitchFamily="34" charset="0"/>
              </a:rPr>
              <a:t>ochranný znak „MF“</a:t>
            </a:r>
          </a:p>
          <a:p>
            <a:r>
              <a:rPr lang="sk-SK" sz="2000" dirty="0">
                <a:latin typeface="Arial Narrow" panose="020B0606020202030204" pitchFamily="34" charset="0"/>
              </a:rPr>
              <a:t>Servisné organizácie zapísané v registri servisných organizácií</a:t>
            </a:r>
          </a:p>
          <a:p>
            <a:pPr>
              <a:buNone/>
            </a:pPr>
            <a:endParaRPr lang="sk-SK" sz="2000" dirty="0">
              <a:latin typeface="Arial Narrow" panose="020B0606020202030204" pitchFamily="34" charset="0"/>
            </a:endParaRPr>
          </a:p>
        </p:txBody>
      </p:sp>
      <p:pic>
        <p:nvPicPr>
          <p:cNvPr id="7"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Users\00005089\Desktop\Prezentácie\Obrázky k prezentáciám\freeroll-poker-strateg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502" y="0"/>
            <a:ext cx="1403497" cy="1403497"/>
          </a:xfrm>
          <a:prstGeom prst="rect">
            <a:avLst/>
          </a:prstGeom>
          <a:noFill/>
          <a:extLst>
            <a:ext uri="{909E8E84-426E-40DD-AFC4-6F175D3DCCD1}">
              <a14:hiddenFill xmlns:a14="http://schemas.microsoft.com/office/drawing/2010/main">
                <a:solidFill>
                  <a:srgbClr val="FFFFFF"/>
                </a:solidFill>
              </a14:hiddenFill>
            </a:ext>
          </a:extLst>
        </p:spPr>
      </p:pic>
      <p:sp>
        <p:nvSpPr>
          <p:cNvPr id="4" name="Zástupný symbol čísla snímky 3"/>
          <p:cNvSpPr>
            <a:spLocks noGrp="1"/>
          </p:cNvSpPr>
          <p:nvPr>
            <p:ph type="sldNum" sz="quarter" idx="12"/>
          </p:nvPr>
        </p:nvSpPr>
        <p:spPr/>
        <p:txBody>
          <a:bodyPr/>
          <a:lstStyle/>
          <a:p>
            <a:pPr>
              <a:defRPr/>
            </a:pPr>
            <a:fld id="{6643451E-05D5-4DFF-937B-47BD94BFB246}" type="slidenum">
              <a:rPr lang="en-US" smtClean="0"/>
              <a:pPr>
                <a:defRPr/>
              </a:pPr>
              <a:t>7</a:t>
            </a:fld>
            <a:endParaRPr lang="en-US"/>
          </a:p>
        </p:txBody>
      </p:sp>
    </p:spTree>
    <p:extLst>
      <p:ext uri="{BB962C8B-B14F-4D97-AF65-F5344CB8AC3E}">
        <p14:creationId xmlns:p14="http://schemas.microsoft.com/office/powerpoint/2010/main" val="38801018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3000" b="1" dirty="0" smtClean="0">
                <a:solidFill>
                  <a:srgbClr val="FF0000"/>
                </a:solidFill>
                <a:latin typeface="Arial Narrow" panose="020B0606020202030204" pitchFamily="34" charset="0"/>
                <a:cs typeface="Arial" panose="020B0604020202020204" pitchFamily="34" charset="0"/>
              </a:rPr>
              <a:t>Legislatívna úprava ERP</a:t>
            </a:r>
            <a:endParaRPr lang="sk-SK" sz="3000" b="1" dirty="0">
              <a:solidFill>
                <a:srgbClr val="FF0000"/>
              </a:solidFill>
              <a:latin typeface="Arial Narrow" panose="020B0606020202030204" pitchFamily="34" charset="0"/>
              <a:cs typeface="Arial" panose="020B0604020202020204" pitchFamily="34" charset="0"/>
            </a:endParaRPr>
          </a:p>
        </p:txBody>
      </p:sp>
      <p:sp>
        <p:nvSpPr>
          <p:cNvPr id="3" name="Zástupný symbol obsahu 2"/>
          <p:cNvSpPr>
            <a:spLocks noGrp="1"/>
          </p:cNvSpPr>
          <p:nvPr>
            <p:ph idx="1"/>
          </p:nvPr>
        </p:nvSpPr>
        <p:spPr/>
        <p:txBody>
          <a:bodyPr/>
          <a:lstStyle/>
          <a:p>
            <a:r>
              <a:rPr lang="sk-SK" sz="1800" dirty="0" smtClean="0">
                <a:latin typeface="Arial Narrow" panose="020B0606020202030204" pitchFamily="34" charset="0"/>
              </a:rPr>
              <a:t>Povinnosť používať ERP sa nevzťahuje na predaj:</a:t>
            </a:r>
          </a:p>
          <a:p>
            <a:pPr>
              <a:buAutoNum type="arabicPeriod"/>
            </a:pPr>
            <a:r>
              <a:rPr lang="sk-SK" sz="1600" dirty="0" smtClean="0">
                <a:latin typeface="Arial Narrow" panose="020B0606020202030204" pitchFamily="34" charset="0"/>
              </a:rPr>
              <a:t>cenín, cestovných lístkov MHD, telefónnych kariet, dennej a periodickej  tlače</a:t>
            </a:r>
          </a:p>
          <a:p>
            <a:pPr>
              <a:buAutoNum type="arabicPeriod" startAt="2"/>
            </a:pPr>
            <a:r>
              <a:rPr lang="sk-SK" sz="1600" dirty="0" smtClean="0">
                <a:latin typeface="Arial Narrow" panose="020B0606020202030204" pitchFamily="34" charset="0"/>
              </a:rPr>
              <a:t>mincí z drahých kovov, pamätných a zberateľských mincí a bankoviek</a:t>
            </a:r>
          </a:p>
          <a:p>
            <a:pPr>
              <a:buAutoNum type="arabicPeriod" startAt="2"/>
            </a:pPr>
            <a:r>
              <a:rPr lang="sk-SK" sz="1600" dirty="0" smtClean="0">
                <a:latin typeface="Arial Narrow" panose="020B0606020202030204" pitchFamily="34" charset="0"/>
              </a:rPr>
              <a:t>poštových cenín na filatelistických burzách</a:t>
            </a:r>
          </a:p>
          <a:p>
            <a:pPr>
              <a:buAutoNum type="arabicPeriod" startAt="2"/>
            </a:pPr>
            <a:r>
              <a:rPr lang="sk-SK" sz="1600" dirty="0" smtClean="0">
                <a:latin typeface="Arial Narrow" panose="020B0606020202030204" pitchFamily="34" charset="0"/>
              </a:rPr>
              <a:t>tovaru a poskytovania služieb prostredníctvom predajných automatov</a:t>
            </a:r>
          </a:p>
          <a:p>
            <a:pPr>
              <a:buAutoNum type="arabicPeriod" startAt="2"/>
            </a:pPr>
            <a:r>
              <a:rPr lang="sk-SK" sz="1600" dirty="0" smtClean="0">
                <a:latin typeface="Arial Narrow" panose="020B0606020202030204" pitchFamily="34" charset="0"/>
              </a:rPr>
              <a:t>tovaru na dobierku</a:t>
            </a:r>
          </a:p>
          <a:p>
            <a:pPr>
              <a:buAutoNum type="arabicPeriod" startAt="2"/>
            </a:pPr>
            <a:r>
              <a:rPr lang="sk-SK" sz="1600" dirty="0" smtClean="0">
                <a:latin typeface="Arial Narrow" panose="020B0606020202030204" pitchFamily="34" charset="0"/>
              </a:rPr>
              <a:t>doplnkového tovaru súvisiaceho s poskytovaním poštových služieb, doplnkových služieb vo vozidlách železničnej dopravy a autobusovej dopravy, v leteckej a vodnej doprave</a:t>
            </a:r>
          </a:p>
          <a:p>
            <a:pPr>
              <a:buAutoNum type="arabicPeriod" startAt="2"/>
            </a:pPr>
            <a:r>
              <a:rPr lang="sk-SK" sz="1600" dirty="0" smtClean="0">
                <a:latin typeface="Arial Narrow" panose="020B0606020202030204" pitchFamily="34" charset="0"/>
              </a:rPr>
              <a:t>tovaru a služieb poskytovaných občanmi s ťažkým zdravotným postihnutím</a:t>
            </a:r>
          </a:p>
          <a:p>
            <a:pPr>
              <a:buAutoNum type="arabicPeriod" startAt="2"/>
            </a:pPr>
            <a:r>
              <a:rPr lang="sk-SK" sz="1600" dirty="0" smtClean="0">
                <a:latin typeface="Arial Narrow" panose="020B0606020202030204" pitchFamily="34" charset="0"/>
              </a:rPr>
              <a:t>živých zvierat okrem </a:t>
            </a:r>
            <a:r>
              <a:rPr lang="sk-SK" sz="1600" dirty="0" err="1" smtClean="0">
                <a:latin typeface="Arial Narrow" panose="020B0606020202030204" pitchFamily="34" charset="0"/>
              </a:rPr>
              <a:t>akvarijných</a:t>
            </a:r>
            <a:r>
              <a:rPr lang="sk-SK" sz="1600" dirty="0" smtClean="0">
                <a:latin typeface="Arial Narrow" panose="020B0606020202030204" pitchFamily="34" charset="0"/>
              </a:rPr>
              <a:t> rybičiek, exotického vtáctva, exotických zvierat, hadov, škrečkov, morčiat a iných hlodavcov</a:t>
            </a:r>
          </a:p>
          <a:p>
            <a:pPr>
              <a:buAutoNum type="arabicPeriod" startAt="2"/>
            </a:pPr>
            <a:r>
              <a:rPr lang="sk-SK" sz="1600" dirty="0" smtClean="0">
                <a:latin typeface="Arial Narrow" panose="020B0606020202030204" pitchFamily="34" charset="0"/>
              </a:rPr>
              <a:t>tovaru predávaného a  služieb poskytovaných vo vysokohorských zariadeniach, ktoré sú bez napojenia na cestnú sieť a verejnú rozvodovú sieť elektrickej energie</a:t>
            </a:r>
          </a:p>
          <a:p>
            <a:pPr>
              <a:buAutoNum type="arabicPeriod" startAt="2"/>
            </a:pPr>
            <a:r>
              <a:rPr lang="sk-SK" sz="1600" dirty="0" smtClean="0">
                <a:latin typeface="Arial Narrow" panose="020B0606020202030204" pitchFamily="34" charset="0"/>
              </a:rPr>
              <a:t>tovaru vyrobeného a služieb poskytovaných v rámci praktického vyučovania žiakov</a:t>
            </a:r>
          </a:p>
          <a:p>
            <a:pPr>
              <a:buAutoNum type="arabicPeriod" startAt="2"/>
            </a:pPr>
            <a:endParaRPr lang="sk-SK" sz="1800" dirty="0"/>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5" name="Zástupný symbol čísla snímky 4"/>
          <p:cNvSpPr>
            <a:spLocks noGrp="1"/>
          </p:cNvSpPr>
          <p:nvPr>
            <p:ph type="sldNum" sz="quarter" idx="12"/>
          </p:nvPr>
        </p:nvSpPr>
        <p:spPr/>
        <p:txBody>
          <a:bodyPr/>
          <a:lstStyle/>
          <a:p>
            <a:pPr>
              <a:defRPr/>
            </a:pPr>
            <a:fld id="{6643451E-05D5-4DFF-937B-47BD94BFB246}" type="slidenum">
              <a:rPr lang="en-US" smtClean="0"/>
              <a:pPr>
                <a:defRPr/>
              </a:pPr>
              <a:t>8</a:t>
            </a:fld>
            <a:endParaRPr lang="en-US"/>
          </a:p>
        </p:txBody>
      </p:sp>
    </p:spTree>
    <p:extLst>
      <p:ext uri="{BB962C8B-B14F-4D97-AF65-F5344CB8AC3E}">
        <p14:creationId xmlns:p14="http://schemas.microsoft.com/office/powerpoint/2010/main" val="22184455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3000" b="1" dirty="0" smtClean="0">
                <a:solidFill>
                  <a:srgbClr val="FF0000"/>
                </a:solidFill>
                <a:latin typeface="Arial" panose="020B0604020202020204" pitchFamily="34" charset="0"/>
                <a:cs typeface="Arial" panose="020B0604020202020204" pitchFamily="34" charset="0"/>
              </a:rPr>
              <a:t>Legislatívna úprava ERP </a:t>
            </a:r>
            <a:endParaRPr lang="sk-SK" sz="3000" b="1" dirty="0">
              <a:solidFill>
                <a:srgbClr val="FF0000"/>
              </a:solidFill>
              <a:latin typeface="Arial" panose="020B0604020202020204" pitchFamily="34" charset="0"/>
              <a:cs typeface="Arial" panose="020B0604020202020204" pitchFamily="34" charset="0"/>
            </a:endParaRPr>
          </a:p>
        </p:txBody>
      </p:sp>
      <p:sp>
        <p:nvSpPr>
          <p:cNvPr id="3" name="Zástupný symbol obsahu 2"/>
          <p:cNvSpPr>
            <a:spLocks noGrp="1"/>
          </p:cNvSpPr>
          <p:nvPr>
            <p:ph idx="1"/>
          </p:nvPr>
        </p:nvSpPr>
        <p:spPr/>
        <p:txBody>
          <a:bodyPr/>
          <a:lstStyle/>
          <a:p>
            <a:pPr algn="just">
              <a:buClr>
                <a:srgbClr val="C00000"/>
              </a:buClr>
              <a:buFont typeface="Arial" panose="020B0604020202020204" pitchFamily="34" charset="0"/>
              <a:buChar char="•"/>
            </a:pPr>
            <a:r>
              <a:rPr lang="sk-SK" dirty="0" smtClean="0">
                <a:latin typeface="Arial Narrow" panose="020B0606020202030204" pitchFamily="34" charset="0"/>
              </a:rPr>
              <a:t>Správne delikty a sankcie:</a:t>
            </a:r>
          </a:p>
          <a:p>
            <a:pPr algn="just">
              <a:buClr>
                <a:srgbClr val="C00000"/>
              </a:buClr>
              <a:buFont typeface="Arial" panose="020B0604020202020204" pitchFamily="34" charset="0"/>
              <a:buChar char="•"/>
            </a:pPr>
            <a:r>
              <a:rPr lang="sk-SK" sz="1600" dirty="0" smtClean="0">
                <a:latin typeface="Arial Narrow" panose="020B0606020202030204" pitchFamily="34" charset="0"/>
              </a:rPr>
              <a:t>DÚ </a:t>
            </a:r>
            <a:r>
              <a:rPr lang="sk-SK" sz="1600" dirty="0">
                <a:latin typeface="Arial Narrow" panose="020B0606020202030204" pitchFamily="34" charset="0"/>
              </a:rPr>
              <a:t>alebo CÚ uloží pokutu za správny delikt podľa </a:t>
            </a:r>
            <a:r>
              <a:rPr lang="sk-SK" sz="1600" dirty="0" smtClean="0">
                <a:latin typeface="Arial Narrow" panose="020B0606020202030204" pitchFamily="34" charset="0"/>
              </a:rPr>
              <a:t>§16a </a:t>
            </a:r>
            <a:r>
              <a:rPr lang="sk-SK" sz="1600" dirty="0">
                <a:latin typeface="Arial Narrow" panose="020B0606020202030204" pitchFamily="34" charset="0"/>
              </a:rPr>
              <a:t>zákona o ERP</a:t>
            </a:r>
          </a:p>
          <a:p>
            <a:pPr algn="just">
              <a:buClr>
                <a:srgbClr val="C00000"/>
              </a:buClr>
              <a:buFont typeface="Arial" panose="020B0604020202020204" pitchFamily="34" charset="0"/>
              <a:buChar char="•"/>
            </a:pPr>
            <a:r>
              <a:rPr lang="sk-SK" sz="1600" dirty="0">
                <a:latin typeface="Arial Narrow" panose="020B0606020202030204" pitchFamily="34" charset="0"/>
              </a:rPr>
              <a:t>Pokuty za správny delikt od 330€ - 3 300€</a:t>
            </a:r>
          </a:p>
          <a:p>
            <a:pPr algn="just">
              <a:buClr>
                <a:srgbClr val="C00000"/>
              </a:buClr>
              <a:buFont typeface="Arial" panose="020B0604020202020204" pitchFamily="34" charset="0"/>
              <a:buChar char="•"/>
            </a:pPr>
            <a:r>
              <a:rPr lang="sk-SK" sz="1600" dirty="0">
                <a:latin typeface="Arial Narrow" panose="020B0606020202030204" pitchFamily="34" charset="0"/>
              </a:rPr>
              <a:t>Pokuta vo výške 2000€ za správny delikt:</a:t>
            </a:r>
          </a:p>
          <a:p>
            <a:pPr marL="0" indent="0" algn="just">
              <a:buClr>
                <a:srgbClr val="C00000"/>
              </a:buClr>
              <a:buNone/>
            </a:pPr>
            <a:r>
              <a:rPr lang="sk-SK" sz="1600" dirty="0" smtClean="0">
                <a:latin typeface="Arial Narrow" panose="020B0606020202030204" pitchFamily="34" charset="0"/>
              </a:rPr>
              <a:t>       </a:t>
            </a:r>
            <a:r>
              <a:rPr lang="sk-SK" sz="1600" dirty="0">
                <a:latin typeface="Arial Narrow" panose="020B0606020202030204" pitchFamily="34" charset="0"/>
              </a:rPr>
              <a:t>- ak podnikateľ  v rozpore so zákonom o ERP umožní zmeniť alebo zmení údaje v </a:t>
            </a:r>
            <a:r>
              <a:rPr lang="sk-SK" sz="1600" dirty="0" smtClean="0">
                <a:latin typeface="Arial Narrow" panose="020B0606020202030204" pitchFamily="34" charset="0"/>
              </a:rPr>
              <a:t>ERP </a:t>
            </a:r>
            <a:r>
              <a:rPr lang="sk-SK" sz="1600" dirty="0">
                <a:latin typeface="Arial Narrow" panose="020B0606020202030204" pitchFamily="34" charset="0"/>
              </a:rPr>
              <a:t>alebo v </a:t>
            </a:r>
            <a:endParaRPr lang="sk-SK" sz="1600" dirty="0" smtClean="0">
              <a:latin typeface="Arial Narrow" panose="020B0606020202030204" pitchFamily="34" charset="0"/>
            </a:endParaRPr>
          </a:p>
          <a:p>
            <a:pPr marL="0" indent="0" algn="just">
              <a:buClr>
                <a:srgbClr val="C00000"/>
              </a:buClr>
              <a:buNone/>
            </a:pPr>
            <a:r>
              <a:rPr lang="sk-SK" sz="1600" dirty="0">
                <a:latin typeface="Arial Narrow" panose="020B0606020202030204" pitchFamily="34" charset="0"/>
              </a:rPr>
              <a:t> </a:t>
            </a:r>
            <a:r>
              <a:rPr lang="sk-SK" sz="1600" dirty="0" smtClean="0">
                <a:latin typeface="Arial Narrow" panose="020B0606020202030204" pitchFamily="34" charset="0"/>
              </a:rPr>
              <a:t>      kontrolnom zázname</a:t>
            </a:r>
          </a:p>
          <a:p>
            <a:pPr marL="0" indent="0" algn="just">
              <a:buClr>
                <a:srgbClr val="C00000"/>
              </a:buClr>
              <a:buNone/>
            </a:pPr>
            <a:r>
              <a:rPr lang="sk-SK" sz="1600" dirty="0">
                <a:latin typeface="Arial Narrow" panose="020B0606020202030204" pitchFamily="34" charset="0"/>
              </a:rPr>
              <a:t> </a:t>
            </a:r>
            <a:r>
              <a:rPr lang="sk-SK" sz="1600" dirty="0" smtClean="0">
                <a:latin typeface="Arial Narrow" panose="020B0606020202030204" pitchFamily="34" charset="0"/>
              </a:rPr>
              <a:t>      </a:t>
            </a:r>
            <a:r>
              <a:rPr lang="sk-SK" sz="1600" dirty="0">
                <a:latin typeface="Arial Narrow" panose="020B0606020202030204" pitchFamily="34" charset="0"/>
              </a:rPr>
              <a:t>- ak podnikateľ neukončí prevádzku ERP v súlade so zákonom do 30 dní po zrušení </a:t>
            </a:r>
            <a:r>
              <a:rPr lang="sk-SK" sz="1600" dirty="0" smtClean="0">
                <a:latin typeface="Arial Narrow" panose="020B0606020202030204" pitchFamily="34" charset="0"/>
              </a:rPr>
              <a:t>certifikátu</a:t>
            </a:r>
            <a:endParaRPr lang="sk-SK" sz="1600" dirty="0">
              <a:latin typeface="Arial Narrow" panose="020B0606020202030204" pitchFamily="34" charset="0"/>
            </a:endParaRPr>
          </a:p>
          <a:p>
            <a:pPr algn="just">
              <a:buClr>
                <a:srgbClr val="C00000"/>
              </a:buClr>
              <a:buFont typeface="Arial" panose="020B0604020202020204" pitchFamily="34" charset="0"/>
              <a:buChar char="•"/>
            </a:pPr>
            <a:r>
              <a:rPr lang="sk-SK" sz="1600" dirty="0" smtClean="0">
                <a:latin typeface="Arial Narrow" panose="020B0606020202030204" pitchFamily="34" charset="0"/>
              </a:rPr>
              <a:t>Pokuta </a:t>
            </a:r>
            <a:r>
              <a:rPr lang="sk-SK" sz="1600" dirty="0">
                <a:latin typeface="Arial Narrow" panose="020B0606020202030204" pitchFamily="34" charset="0"/>
              </a:rPr>
              <a:t>vo výške od 10 000€ - 40 000€ za správny delikt:</a:t>
            </a:r>
          </a:p>
          <a:p>
            <a:pPr marL="0" indent="0" algn="just">
              <a:buClr>
                <a:srgbClr val="C00000"/>
              </a:buClr>
              <a:buNone/>
            </a:pPr>
            <a:r>
              <a:rPr lang="sk-SK" sz="1600" dirty="0">
                <a:latin typeface="Arial Narrow" panose="020B0606020202030204" pitchFamily="34" charset="0"/>
              </a:rPr>
              <a:t>      - ak podnikateľ poruší zákaz predávať tovar alebo poskytovať službu na </a:t>
            </a:r>
            <a:r>
              <a:rPr lang="sk-SK" sz="1600" dirty="0" smtClean="0">
                <a:latin typeface="Arial Narrow" panose="020B0606020202030204" pitchFamily="34" charset="0"/>
              </a:rPr>
              <a:t>predajnom mieste </a:t>
            </a:r>
            <a:r>
              <a:rPr lang="sk-SK" sz="1600" dirty="0">
                <a:latin typeface="Arial Narrow" panose="020B0606020202030204" pitchFamily="34" charset="0"/>
              </a:rPr>
              <a:t>podľa </a:t>
            </a:r>
            <a:r>
              <a:rPr lang="sk-SK" sz="1600" dirty="0" smtClean="0">
                <a:latin typeface="Arial Narrow" panose="020B0606020202030204" pitchFamily="34" charset="0"/>
              </a:rPr>
              <a:t>§16b </a:t>
            </a:r>
          </a:p>
          <a:p>
            <a:pPr marL="0" indent="0" algn="just">
              <a:buClr>
                <a:srgbClr val="C00000"/>
              </a:buClr>
              <a:buNone/>
            </a:pPr>
            <a:r>
              <a:rPr lang="sk-SK" sz="1600" dirty="0" smtClean="0">
                <a:latin typeface="Arial Narrow" panose="020B0606020202030204" pitchFamily="34" charset="0"/>
              </a:rPr>
              <a:t>       ods.7 </a:t>
            </a:r>
            <a:r>
              <a:rPr lang="sk-SK" sz="1600" dirty="0">
                <a:latin typeface="Arial Narrow" panose="020B0606020202030204" pitchFamily="34" charset="0"/>
              </a:rPr>
              <a:t>(nezaplatí pokutu v posledný deň lehoty splatnosti)</a:t>
            </a:r>
          </a:p>
          <a:p>
            <a:pPr algn="just">
              <a:buClr>
                <a:srgbClr val="C00000"/>
              </a:buClr>
              <a:buFont typeface="Arial" panose="020B0604020202020204" pitchFamily="34" charset="0"/>
              <a:buChar char="•"/>
            </a:pPr>
            <a:r>
              <a:rPr lang="sk-SK" sz="1600" dirty="0" smtClean="0">
                <a:latin typeface="Arial Narrow" panose="020B0606020202030204" pitchFamily="34" charset="0"/>
              </a:rPr>
              <a:t>DÚ </a:t>
            </a:r>
            <a:r>
              <a:rPr lang="sk-SK" sz="1600" dirty="0">
                <a:latin typeface="Arial Narrow" panose="020B0606020202030204" pitchFamily="34" charset="0"/>
              </a:rPr>
              <a:t>alebo CÚ môže podať návrh na zrušenie živnostenského oprávnenia pri prvom </a:t>
            </a:r>
            <a:r>
              <a:rPr lang="sk-SK" sz="1600" dirty="0" smtClean="0">
                <a:latin typeface="Arial Narrow" panose="020B0606020202030204" pitchFamily="34" charset="0"/>
              </a:rPr>
              <a:t> </a:t>
            </a:r>
            <a:r>
              <a:rPr lang="sk-SK" sz="1600" dirty="0">
                <a:latin typeface="Arial Narrow" panose="020B0606020202030204" pitchFamily="34" charset="0"/>
              </a:rPr>
              <a:t>opakovanom zistení porušenia správnych deliktov podľa §16a </a:t>
            </a:r>
          </a:p>
          <a:p>
            <a:pPr algn="just">
              <a:buClr>
                <a:srgbClr val="C00000"/>
              </a:buClr>
              <a:buFont typeface="Arial" panose="020B0604020202020204" pitchFamily="34" charset="0"/>
              <a:buChar char="•"/>
            </a:pPr>
            <a:endParaRPr lang="sk-SK" dirty="0">
              <a:latin typeface="Arial Narrow" panose="020B0606020202030204" pitchFamily="34" charset="0"/>
            </a:endParaRPr>
          </a:p>
        </p:txBody>
      </p:sp>
      <p:pic>
        <p:nvPicPr>
          <p:cNvPr id="4" name="Picture 9" descr="D:\Users\00005089\Desktop\Prezentácie\logo_fs\Znak FS - mal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19" y="160992"/>
            <a:ext cx="825036" cy="1052791"/>
          </a:xfrm>
          <a:prstGeom prst="rect">
            <a:avLst/>
          </a:prstGeom>
          <a:noFill/>
          <a:extLst>
            <a:ext uri="{909E8E84-426E-40DD-AFC4-6F175D3DCCD1}">
              <a14:hiddenFill xmlns:a14="http://schemas.microsoft.com/office/drawing/2010/main">
                <a:solidFill>
                  <a:srgbClr val="FFFFFF"/>
                </a:solidFill>
              </a14:hiddenFill>
            </a:ext>
          </a:extLst>
        </p:spPr>
      </p:pic>
      <p:sp>
        <p:nvSpPr>
          <p:cNvPr id="5" name="Zástupný symbol čísla snímky 4"/>
          <p:cNvSpPr>
            <a:spLocks noGrp="1"/>
          </p:cNvSpPr>
          <p:nvPr>
            <p:ph type="sldNum" sz="quarter" idx="12"/>
          </p:nvPr>
        </p:nvSpPr>
        <p:spPr/>
        <p:txBody>
          <a:bodyPr/>
          <a:lstStyle/>
          <a:p>
            <a:pPr>
              <a:defRPr/>
            </a:pPr>
            <a:fld id="{6643451E-05D5-4DFF-937B-47BD94BFB246}" type="slidenum">
              <a:rPr lang="en-US" smtClean="0"/>
              <a:pPr>
                <a:defRPr/>
              </a:pPr>
              <a:t>9</a:t>
            </a:fld>
            <a:endParaRPr lang="en-US"/>
          </a:p>
        </p:txBody>
      </p:sp>
    </p:spTree>
    <p:extLst>
      <p:ext uri="{BB962C8B-B14F-4D97-AF65-F5344CB8AC3E}">
        <p14:creationId xmlns:p14="http://schemas.microsoft.com/office/powerpoint/2010/main" val="3784022659"/>
      </p:ext>
    </p:extLst>
  </p:cSld>
  <p:clrMapOvr>
    <a:masterClrMapping/>
  </p:clrMapOvr>
  <p:timing>
    <p:tnLst>
      <p:par>
        <p:cTn id="1" dur="indefinite" restart="never" nodeType="tmRoot"/>
      </p:par>
    </p:tnLst>
  </p:timing>
</p:sld>
</file>

<file path=ppt/theme/theme1.xml><?xml version="1.0" encoding="utf-8"?>
<a:theme xmlns:a="http://schemas.openxmlformats.org/drawingml/2006/main" name="národná bločková lotérial prezentacia-čechom 12.09.201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Aerodynamika">
  <a:themeElements>
    <a:clrScheme name="Aerodynamik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Aerodynamika">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erodynamika">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3.xml><?xml version="1.0" encoding="utf-8"?>
<a:theme xmlns:a="http://schemas.openxmlformats.org/drawingml/2006/main" name="2_Aerodynamika">
  <a:themeElements>
    <a:clrScheme name="Aerodynamik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Aerodynamika">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erodynamika">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4.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národná bločková lotérial prezentacia-čechom 12.09.2014</Template>
  <TotalTime>1835</TotalTime>
  <Words>2531</Words>
  <Application>Microsoft Office PowerPoint</Application>
  <PresentationFormat>Prezentácia na obrazovke (4:3)</PresentationFormat>
  <Paragraphs>422</Paragraphs>
  <Slides>43</Slides>
  <Notes>0</Notes>
  <HiddenSlides>0</HiddenSlides>
  <MMClips>0</MMClips>
  <ScaleCrop>false</ScaleCrop>
  <HeadingPairs>
    <vt:vector size="6" baseType="variant">
      <vt:variant>
        <vt:lpstr>Motív</vt:lpstr>
      </vt:variant>
      <vt:variant>
        <vt:i4>3</vt:i4>
      </vt:variant>
      <vt:variant>
        <vt:lpstr>Vložené servery OLE</vt:lpstr>
      </vt:variant>
      <vt:variant>
        <vt:i4>1</vt:i4>
      </vt:variant>
      <vt:variant>
        <vt:lpstr>Nadpisy snímok</vt:lpstr>
      </vt:variant>
      <vt:variant>
        <vt:i4>43</vt:i4>
      </vt:variant>
    </vt:vector>
  </HeadingPairs>
  <TitlesOfParts>
    <vt:vector size="47" baseType="lpstr">
      <vt:lpstr>národná bločková lotérial prezentacia-čechom 12.09.2014</vt:lpstr>
      <vt:lpstr>1_Aerodynamika</vt:lpstr>
      <vt:lpstr>2_Aerodynamika</vt:lpstr>
      <vt:lpstr>Pracovný hárok</vt:lpstr>
      <vt:lpstr>Zavedenie elektronickej kontroly tržieb ako súčasť boja proti daňovým únikom Praha, 16.10.2014</vt:lpstr>
      <vt:lpstr>Obsah: 1. Cieľ prezentácie 2. Legislatívna úprava ERP  3. Dôvody zavedenia národnej bločkovej lotérie 4. Technické zabezpečenie projektu „národná bločková lotéria“ 6. Kontrolná činnosť 7. Dopad NBL na príjmy ŠR </vt:lpstr>
      <vt:lpstr>Cieľ prezentácie</vt:lpstr>
      <vt:lpstr>Legislatívna úprava  ERP</vt:lpstr>
      <vt:lpstr>Legislatívna úprava  ERP</vt:lpstr>
      <vt:lpstr>Legislatívna úprava ERP</vt:lpstr>
      <vt:lpstr>Legislatívna úprava  ERP</vt:lpstr>
      <vt:lpstr>Legislatívna úprava ERP</vt:lpstr>
      <vt:lpstr>Legislatívna úprava ERP </vt:lpstr>
      <vt:lpstr> ERP</vt:lpstr>
      <vt:lpstr> ERP</vt:lpstr>
      <vt:lpstr>Legislatívna úprava ERP </vt:lpstr>
      <vt:lpstr>Projekt virtuálna RP </vt:lpstr>
      <vt:lpstr>Projekt virtuálna RP </vt:lpstr>
      <vt:lpstr>Projekt virtuálna RP </vt:lpstr>
      <vt:lpstr>Projekt virtuálna RP </vt:lpstr>
      <vt:lpstr>Projekt virtuálna RP </vt:lpstr>
      <vt:lpstr>Prezentácia programu PowerPoint</vt:lpstr>
      <vt:lpstr>Projekt virtuálna RP </vt:lpstr>
      <vt:lpstr>Certifikácia v podmienkach FR SR </vt:lpstr>
      <vt:lpstr>Príprava na on-line komunikáciu ERP s FR SR </vt:lpstr>
      <vt:lpstr>Opatrenia prijaté FR SR za účelom evidovania tržieb v ERP</vt:lpstr>
      <vt:lpstr>Dôvody zavedenia NBL</vt:lpstr>
      <vt:lpstr>Technické zabezpečenie projektu</vt:lpstr>
      <vt:lpstr>Technické zabezpečenie projektu</vt:lpstr>
      <vt:lpstr>Technické zabezpečenie  projektu</vt:lpstr>
      <vt:lpstr>Technické zabezpečenie projektu</vt:lpstr>
      <vt:lpstr>Herný plán</vt:lpstr>
      <vt:lpstr>Schránka pokladnica</vt:lpstr>
      <vt:lpstr>Počet podnetov v schránke pokladnice</vt:lpstr>
      <vt:lpstr>Schránka pokladnica a NBL</vt:lpstr>
      <vt:lpstr>Schránka „Trhové miesta“</vt:lpstr>
      <vt:lpstr>Schránka „Trhové miesta“</vt:lpstr>
      <vt:lpstr>Zapojenie zamestnancov finančnej správy do boja proti daňovým únikom</vt:lpstr>
      <vt:lpstr>Zapojenie zamestnancov finančnej správy do boja proti daňovým únikom</vt:lpstr>
      <vt:lpstr>Kontrolná činnosť so zameraním na ERP</vt:lpstr>
      <vt:lpstr>Dopad NBL na príjmy ŠR</vt:lpstr>
      <vt:lpstr>Dopad NBL na príjmy ŠR</vt:lpstr>
      <vt:lpstr>Odvetvová štruktúra registrovaných pokladničných dokladov</vt:lpstr>
      <vt:lpstr>Prezentácia programu PowerPoint</vt:lpstr>
      <vt:lpstr>    Vplyv NBL na vývoj tržieb a DPH v  jednotlivých odvetviach</vt:lpstr>
      <vt:lpstr>Prezentácia programu PowerPoint</vt:lpstr>
      <vt:lpstr>Ďakujem za pozornosť</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16. septembra 2014 Národná bločková lotéria</dc:title>
  <dc:creator>Borseková Zuzana Mgr.</dc:creator>
  <cp:lastModifiedBy>Hubočan Rudolf JUDr.</cp:lastModifiedBy>
  <cp:revision>109</cp:revision>
  <cp:lastPrinted>2014-10-10T10:56:55Z</cp:lastPrinted>
  <dcterms:created xsi:type="dcterms:W3CDTF">2014-09-23T08:12:32Z</dcterms:created>
  <dcterms:modified xsi:type="dcterms:W3CDTF">2014-10-15T07:01:10Z</dcterms:modified>
</cp:coreProperties>
</file>