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70" r:id="rId5"/>
    <p:sldId id="271" r:id="rId6"/>
    <p:sldId id="265" r:id="rId7"/>
    <p:sldId id="266" r:id="rId8"/>
    <p:sldId id="268" r:id="rId9"/>
    <p:sldId id="258" r:id="rId10"/>
    <p:sldId id="260" r:id="rId11"/>
  </p:sldIdLst>
  <p:sldSz cx="9144000" cy="6858000" type="screen4x3"/>
  <p:notesSz cx="6786563" cy="99234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205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F25A-B606-4E64-A9A5-F38EBE86DCBE}" type="datetimeFigureOut">
              <a:rPr lang="cs-CZ" smtClean="0"/>
              <a:pPr/>
              <a:t>26.02.2023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79DB-EE22-4099-8BBE-9AA052026E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F25A-B606-4E64-A9A5-F38EBE86DCBE}" type="datetimeFigureOut">
              <a:rPr lang="cs-CZ" smtClean="0"/>
              <a:pPr/>
              <a:t>26.02.2023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79DB-EE22-4099-8BBE-9AA052026E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F25A-B606-4E64-A9A5-F38EBE86DCBE}" type="datetimeFigureOut">
              <a:rPr lang="cs-CZ" smtClean="0"/>
              <a:pPr/>
              <a:t>26.02.2023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79DB-EE22-4099-8BBE-9AA052026E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F25A-B606-4E64-A9A5-F38EBE86DCBE}" type="datetimeFigureOut">
              <a:rPr lang="cs-CZ" smtClean="0"/>
              <a:pPr/>
              <a:t>26.02.2023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79DB-EE22-4099-8BBE-9AA052026E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F25A-B606-4E64-A9A5-F38EBE86DCBE}" type="datetimeFigureOut">
              <a:rPr lang="cs-CZ" smtClean="0"/>
              <a:pPr/>
              <a:t>26.02.2023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79DB-EE22-4099-8BBE-9AA052026E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F25A-B606-4E64-A9A5-F38EBE86DCBE}" type="datetimeFigureOut">
              <a:rPr lang="cs-CZ" smtClean="0"/>
              <a:pPr/>
              <a:t>26.02.2023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79DB-EE22-4099-8BBE-9AA052026E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F25A-B606-4E64-A9A5-F38EBE86DCBE}" type="datetimeFigureOut">
              <a:rPr lang="cs-CZ" smtClean="0"/>
              <a:pPr/>
              <a:t>26.02.2023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79DB-EE22-4099-8BBE-9AA052026E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F25A-B606-4E64-A9A5-F38EBE86DCBE}" type="datetimeFigureOut">
              <a:rPr lang="cs-CZ" smtClean="0"/>
              <a:pPr/>
              <a:t>26.02.2023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79DB-EE22-4099-8BBE-9AA052026E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F25A-B606-4E64-A9A5-F38EBE86DCBE}" type="datetimeFigureOut">
              <a:rPr lang="cs-CZ" smtClean="0"/>
              <a:pPr/>
              <a:t>26.02.2023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79DB-EE22-4099-8BBE-9AA052026E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F25A-B606-4E64-A9A5-F38EBE86DCBE}" type="datetimeFigureOut">
              <a:rPr lang="cs-CZ" smtClean="0"/>
              <a:pPr/>
              <a:t>26.02.2023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79DB-EE22-4099-8BBE-9AA052026E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F25A-B606-4E64-A9A5-F38EBE86DCBE}" type="datetimeFigureOut">
              <a:rPr lang="cs-CZ" smtClean="0"/>
              <a:pPr/>
              <a:t>26.02.2023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79DB-EE22-4099-8BBE-9AA052026E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6F25A-B606-4E64-A9A5-F38EBE86DCBE}" type="datetimeFigureOut">
              <a:rPr lang="cs-CZ" smtClean="0"/>
              <a:pPr/>
              <a:t>26.02.2023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979DB-EE22-4099-8BBE-9AA052026EB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016223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Energetická krize</a:t>
            </a:r>
            <a:br>
              <a:rPr lang="cs-CZ" sz="4000" b="1" dirty="0" smtClean="0"/>
            </a:br>
            <a:r>
              <a:rPr lang="cs-CZ" sz="4000" b="1" dirty="0" smtClean="0"/>
              <a:t>a cena elektrické energie v ČR</a:t>
            </a:r>
            <a:endParaRPr lang="cs-CZ" sz="4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3001888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Vývoj energetického trhu, </a:t>
            </a:r>
          </a:p>
          <a:p>
            <a:r>
              <a:rPr lang="cs-CZ" dirty="0" smtClean="0"/>
              <a:t>jeho problémy, </a:t>
            </a:r>
          </a:p>
          <a:p>
            <a:r>
              <a:rPr lang="cs-CZ" dirty="0" smtClean="0"/>
              <a:t>příčiny krize, odpovědnost, </a:t>
            </a:r>
          </a:p>
          <a:p>
            <a:r>
              <a:rPr lang="cs-CZ" dirty="0" smtClean="0"/>
              <a:t>východiska řešení</a:t>
            </a:r>
          </a:p>
          <a:p>
            <a:endParaRPr lang="cs-CZ" dirty="0"/>
          </a:p>
          <a:p>
            <a:r>
              <a:rPr lang="cs-CZ" sz="2800" i="1" dirty="0" smtClean="0"/>
              <a:t>Vladimír Novotný</a:t>
            </a:r>
          </a:p>
          <a:p>
            <a:r>
              <a:rPr lang="cs-CZ" sz="2800" i="1" dirty="0"/>
              <a:t>e</a:t>
            </a:r>
            <a:r>
              <a:rPr lang="cs-CZ" sz="2800" i="1" dirty="0" smtClean="0"/>
              <a:t>nvironmentální konzultant</a:t>
            </a:r>
            <a:endParaRPr lang="cs-CZ" sz="28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336704"/>
          </a:xfrm>
        </p:spPr>
        <p:txBody>
          <a:bodyPr>
            <a:normAutofit/>
          </a:bodyPr>
          <a:lstStyle/>
          <a:p>
            <a:endParaRPr lang="cs-CZ" sz="2000" dirty="0" smtClean="0"/>
          </a:p>
          <a:p>
            <a:r>
              <a:rPr lang="cs-CZ" sz="2000" b="1" dirty="0" smtClean="0"/>
              <a:t>V některých oblastech </a:t>
            </a:r>
            <a:r>
              <a:rPr lang="cs-CZ" sz="2000" dirty="0" smtClean="0"/>
              <a:t>spotřeby elektřiny, jako je </a:t>
            </a:r>
            <a:r>
              <a:rPr lang="cs-CZ" sz="2000" dirty="0" err="1" smtClean="0"/>
              <a:t>elektro</a:t>
            </a:r>
            <a:r>
              <a:rPr lang="cs-CZ" sz="2000" dirty="0" smtClean="0"/>
              <a:t>-mobilita, tepelná čerpadla, klimatizace a dále spotřeba elektřiny, spojená s velkokapacitními datovými centry bude růst významně </a:t>
            </a:r>
            <a:r>
              <a:rPr lang="cs-CZ" sz="2000" b="1" dirty="0" smtClean="0"/>
              <a:t>nad odhady dnešních prognóz</a:t>
            </a:r>
            <a:r>
              <a:rPr lang="cs-CZ" sz="2000" dirty="0" smtClean="0"/>
              <a:t>.</a:t>
            </a:r>
          </a:p>
          <a:p>
            <a:pPr lvl="0"/>
            <a:r>
              <a:rPr lang="cs-CZ" sz="2000" dirty="0" smtClean="0"/>
              <a:t>Navrhovaná řešení „chytrých“ distribučních soustav a digitálně řízené spotřeby nezvažují narůstající rizika, spojená se </a:t>
            </a:r>
            <a:r>
              <a:rPr lang="cs-CZ" sz="2000" b="1" dirty="0" smtClean="0"/>
              <a:t>zranitelností digitálního řízení </a:t>
            </a:r>
            <a:r>
              <a:rPr lang="cs-CZ" sz="2000" dirty="0" smtClean="0"/>
              <a:t>takového rozsahu.</a:t>
            </a:r>
          </a:p>
          <a:p>
            <a:r>
              <a:rPr lang="cs-CZ" sz="2000" dirty="0" smtClean="0"/>
              <a:t>Očekávaná </a:t>
            </a:r>
            <a:r>
              <a:rPr lang="cs-CZ" sz="2000" b="1" dirty="0"/>
              <a:t>změna struktury zdrojů </a:t>
            </a:r>
            <a:r>
              <a:rPr lang="cs-CZ" sz="2000" dirty="0"/>
              <a:t>s převahou intermitentních zdrojů a </a:t>
            </a:r>
            <a:r>
              <a:rPr lang="cs-CZ" sz="2000" dirty="0" smtClean="0"/>
              <a:t>uplatnění </a:t>
            </a:r>
            <a:r>
              <a:rPr lang="cs-CZ" sz="2000" dirty="0"/>
              <a:t>budoucích kapacit skladování elektrické energie </a:t>
            </a:r>
            <a:r>
              <a:rPr lang="cs-CZ" sz="2000" dirty="0" smtClean="0"/>
              <a:t>vyvolává obavy, </a:t>
            </a:r>
            <a:r>
              <a:rPr lang="cs-CZ" sz="2000" dirty="0"/>
              <a:t>jak tato nová struktura </a:t>
            </a:r>
            <a:r>
              <a:rPr lang="cs-CZ" sz="2000" b="1" dirty="0"/>
              <a:t>ovlivní fyzikální chování těchto soustav </a:t>
            </a:r>
            <a:r>
              <a:rPr lang="cs-CZ" sz="2000" dirty="0"/>
              <a:t>z hlediska bezpečnosti </a:t>
            </a:r>
            <a:r>
              <a:rPr lang="cs-CZ" sz="2000" dirty="0" smtClean="0"/>
              <a:t>a </a:t>
            </a:r>
            <a:r>
              <a:rPr lang="cs-CZ" sz="2000" dirty="0"/>
              <a:t>spolehlivosti dodávek elektřiny</a:t>
            </a:r>
            <a:r>
              <a:rPr lang="cs-CZ" sz="2000" dirty="0" smtClean="0"/>
              <a:t>.</a:t>
            </a:r>
            <a:r>
              <a:rPr lang="cs-CZ" sz="2000" dirty="0"/>
              <a:t> </a:t>
            </a:r>
          </a:p>
          <a:p>
            <a:r>
              <a:rPr lang="cs-CZ" sz="2000" b="1" dirty="0" smtClean="0"/>
              <a:t>Jednostranná </a:t>
            </a:r>
            <a:r>
              <a:rPr lang="cs-CZ" sz="2000" b="1" dirty="0"/>
              <a:t>orientace na decentralizaci </a:t>
            </a:r>
            <a:r>
              <a:rPr lang="cs-CZ" sz="2000" dirty="0"/>
              <a:t>výroby a dodávek elektrické energie je </a:t>
            </a:r>
            <a:r>
              <a:rPr lang="cs-CZ" sz="2000" b="1" dirty="0"/>
              <a:t>v </a:t>
            </a:r>
            <a:r>
              <a:rPr lang="cs-CZ" sz="2000" b="1" dirty="0" smtClean="0"/>
              <a:t>konfliktu s požadavky na vysokokapacitní </a:t>
            </a:r>
            <a:r>
              <a:rPr lang="cs-CZ" sz="2000" b="1" dirty="0"/>
              <a:t>propojení </a:t>
            </a:r>
            <a:r>
              <a:rPr lang="cs-CZ" sz="2000" b="1" dirty="0" smtClean="0"/>
              <a:t> </a:t>
            </a:r>
            <a:r>
              <a:rPr lang="cs-CZ" sz="2000" dirty="0" smtClean="0"/>
              <a:t>přenosových sítí VVN ČS , popřípadě v přechodu na přenosové kapacity stejnosměrného extremně vysokého napětí 1000 </a:t>
            </a:r>
            <a:r>
              <a:rPr lang="cs-CZ" sz="2000" dirty="0" err="1" smtClean="0"/>
              <a:t>kV</a:t>
            </a:r>
            <a:r>
              <a:rPr lang="cs-CZ" sz="2000" dirty="0" smtClean="0"/>
              <a:t>. </a:t>
            </a:r>
          </a:p>
          <a:p>
            <a:pPr lvl="0"/>
            <a:r>
              <a:rPr lang="cs-CZ" sz="2000" b="1" dirty="0" smtClean="0"/>
              <a:t>Řešení </a:t>
            </a:r>
            <a:r>
              <a:rPr lang="cs-CZ" sz="2000" b="1" dirty="0"/>
              <a:t>skladování elektřiny </a:t>
            </a:r>
            <a:r>
              <a:rPr lang="cs-CZ" sz="2000" dirty="0"/>
              <a:t>je teprve </a:t>
            </a:r>
            <a:r>
              <a:rPr lang="cs-CZ" sz="2000" b="1" dirty="0"/>
              <a:t>v samém počátku</a:t>
            </a:r>
            <a:r>
              <a:rPr lang="cs-CZ" sz="2000" dirty="0"/>
              <a:t>. Bateriové </a:t>
            </a:r>
            <a:r>
              <a:rPr lang="cs-CZ" sz="2000" dirty="0" smtClean="0"/>
              <a:t>systémy jsou </a:t>
            </a:r>
            <a:r>
              <a:rPr lang="cs-CZ" sz="2000" dirty="0"/>
              <a:t>zatím pouze </a:t>
            </a:r>
            <a:r>
              <a:rPr lang="cs-CZ" sz="2000" b="1" dirty="0"/>
              <a:t>v pokusném provozu v kapacitách </a:t>
            </a:r>
            <a:r>
              <a:rPr lang="cs-CZ" sz="2000" b="1" dirty="0" smtClean="0"/>
              <a:t>stovek </a:t>
            </a:r>
            <a:r>
              <a:rPr lang="cs-CZ" sz="2000" b="1" dirty="0" err="1" smtClean="0"/>
              <a:t>MWh</a:t>
            </a:r>
            <a:r>
              <a:rPr lang="cs-CZ" sz="2000" b="1" dirty="0"/>
              <a:t>, </a:t>
            </a:r>
            <a:r>
              <a:rPr lang="cs-CZ" sz="2000" dirty="0"/>
              <a:t>zatím co </a:t>
            </a:r>
            <a:r>
              <a:rPr lang="cs-CZ" sz="2000" b="1" dirty="0" smtClean="0"/>
              <a:t>reálné potřeby </a:t>
            </a:r>
            <a:r>
              <a:rPr lang="cs-CZ" sz="2000" dirty="0"/>
              <a:t>decentralizované energetiky, založené na OZE, </a:t>
            </a:r>
            <a:r>
              <a:rPr lang="cs-CZ" sz="2000" dirty="0" smtClean="0"/>
              <a:t>představují </a:t>
            </a:r>
            <a:r>
              <a:rPr lang="cs-CZ" sz="2000" dirty="0"/>
              <a:t>nezbytnou </a:t>
            </a:r>
            <a:r>
              <a:rPr lang="cs-CZ" sz="2000" b="1" dirty="0"/>
              <a:t>kapacitu </a:t>
            </a:r>
            <a:r>
              <a:rPr lang="cs-CZ" sz="2000" b="1" dirty="0" smtClean="0"/>
              <a:t>stovek </a:t>
            </a:r>
            <a:r>
              <a:rPr lang="cs-CZ" sz="2000" b="1" dirty="0" err="1" smtClean="0"/>
              <a:t>GWh</a:t>
            </a:r>
            <a:r>
              <a:rPr lang="cs-CZ" sz="2000" b="1" dirty="0" smtClean="0"/>
              <a:t> </a:t>
            </a:r>
            <a:r>
              <a:rPr lang="cs-CZ" sz="2000" dirty="0" smtClean="0"/>
              <a:t>(případy „</a:t>
            </a:r>
            <a:r>
              <a:rPr lang="cs-CZ" sz="2000" dirty="0" err="1" smtClean="0"/>
              <a:t>Dunkelflaute</a:t>
            </a:r>
            <a:r>
              <a:rPr lang="cs-CZ" sz="2000" dirty="0" smtClean="0"/>
              <a:t>“).</a:t>
            </a:r>
          </a:p>
          <a:p>
            <a:pPr lvl="0">
              <a:buNone/>
            </a:pPr>
            <a:endParaRPr lang="cs-CZ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cs-CZ" sz="3200" dirty="0" smtClean="0"/>
              <a:t>Vývoj energetického trhu v Evropě 1990 - 2022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r>
              <a:rPr lang="cs-CZ" sz="2000" dirty="0" smtClean="0"/>
              <a:t>V 80tých letech </a:t>
            </a:r>
            <a:r>
              <a:rPr lang="cs-CZ" sz="2000" b="1" dirty="0" smtClean="0"/>
              <a:t>mohutné investice evropské energetiky</a:t>
            </a:r>
            <a:r>
              <a:rPr lang="cs-CZ" sz="2000" dirty="0" smtClean="0"/>
              <a:t>. Velké státní „energetické molochy“ disponovaly dostatečným kapitálem k mohutným investicím jak do zdrojů , tak do sítí.</a:t>
            </a:r>
          </a:p>
          <a:p>
            <a:r>
              <a:rPr lang="cs-CZ" sz="2000" b="1" dirty="0" smtClean="0"/>
              <a:t>Privatizační vlna </a:t>
            </a:r>
            <a:r>
              <a:rPr lang="cs-CZ" sz="2000" dirty="0" smtClean="0"/>
              <a:t>v evropské energetice  v průběhu 90tých let.</a:t>
            </a:r>
          </a:p>
          <a:p>
            <a:r>
              <a:rPr lang="cs-CZ" sz="2000" dirty="0" smtClean="0"/>
              <a:t>Po Černobylské havárii 1986 začíná v Evropě </a:t>
            </a:r>
            <a:r>
              <a:rPr lang="cs-CZ" sz="2000" b="1" dirty="0" smtClean="0"/>
              <a:t>odklon od jaderné energie</a:t>
            </a:r>
            <a:r>
              <a:rPr lang="cs-CZ" sz="2000" dirty="0" smtClean="0"/>
              <a:t>.</a:t>
            </a:r>
          </a:p>
          <a:p>
            <a:r>
              <a:rPr lang="cs-CZ" sz="2000" b="1" dirty="0" smtClean="0"/>
              <a:t>Kyotský protokol </a:t>
            </a:r>
            <a:r>
              <a:rPr lang="cs-CZ" sz="2000" dirty="0" smtClean="0"/>
              <a:t>1996</a:t>
            </a:r>
            <a:r>
              <a:rPr lang="cs-CZ" sz="2000" b="1" dirty="0" smtClean="0"/>
              <a:t>, Pařížská úmluva </a:t>
            </a:r>
            <a:r>
              <a:rPr lang="cs-CZ" sz="2000" dirty="0" smtClean="0"/>
              <a:t>2015</a:t>
            </a:r>
            <a:r>
              <a:rPr lang="cs-CZ" sz="2000" b="1" dirty="0" smtClean="0"/>
              <a:t>, Zelený úděl </a:t>
            </a:r>
            <a:r>
              <a:rPr lang="cs-CZ" sz="2000" dirty="0" smtClean="0"/>
              <a:t>2020</a:t>
            </a:r>
            <a:r>
              <a:rPr lang="cs-CZ" sz="2000" b="1" dirty="0" smtClean="0"/>
              <a:t> </a:t>
            </a:r>
            <a:r>
              <a:rPr lang="cs-CZ" sz="2000" dirty="0" smtClean="0"/>
              <a:t>a trvalý regulatorní tlak na omezení emisí skleníkových plynů, omezování fosilních zdrojů a jejich odstavování bez náhrady.</a:t>
            </a:r>
          </a:p>
          <a:p>
            <a:r>
              <a:rPr lang="cs-CZ" sz="2000" b="1" dirty="0" smtClean="0"/>
              <a:t>Začátek liberalizace </a:t>
            </a:r>
            <a:r>
              <a:rPr lang="cs-CZ" sz="2000" dirty="0" smtClean="0"/>
              <a:t>trhu s elektřinou v EU </a:t>
            </a:r>
            <a:r>
              <a:rPr lang="cs-CZ" sz="1800" dirty="0" smtClean="0"/>
              <a:t>(první balíček 1996)</a:t>
            </a:r>
            <a:r>
              <a:rPr lang="cs-CZ" sz="2000" dirty="0" smtClean="0"/>
              <a:t>, </a:t>
            </a:r>
            <a:r>
              <a:rPr lang="cs-CZ" sz="1800" dirty="0" smtClean="0"/>
              <a:t>změna chápaní elektřiny ze strategické komodity kterou zajišťuje stát na  běžnou tržní komoditu, svěřenou soukromému sektoru a volnému trhu.</a:t>
            </a:r>
          </a:p>
          <a:p>
            <a:r>
              <a:rPr lang="cs-CZ" sz="2000" dirty="0" smtClean="0"/>
              <a:t>Od roku 2004 </a:t>
            </a:r>
            <a:r>
              <a:rPr lang="cs-CZ" sz="2000" b="1" dirty="0" smtClean="0"/>
              <a:t>Klimaticko-energetické balíčky</a:t>
            </a:r>
            <a:r>
              <a:rPr lang="cs-CZ" sz="2000" dirty="0" smtClean="0"/>
              <a:t>, zásadní změny legislativy každé 3 roky, legislativní nejistota pro investory v energetice.</a:t>
            </a:r>
          </a:p>
          <a:p>
            <a:r>
              <a:rPr lang="cs-CZ" sz="2000" dirty="0" smtClean="0"/>
              <a:t>V podmínkách převisu nabídky nad poptávkou se </a:t>
            </a:r>
            <a:r>
              <a:rPr lang="cs-CZ" sz="2000" b="1" dirty="0" smtClean="0"/>
              <a:t>zpočátku</a:t>
            </a:r>
            <a:r>
              <a:rPr lang="cs-CZ" sz="2000" dirty="0" smtClean="0"/>
              <a:t> jednalo o </a:t>
            </a:r>
            <a:r>
              <a:rPr lang="cs-CZ" sz="2000" b="1" dirty="0" smtClean="0"/>
              <a:t>funkční model orientovaný na spotový trh </a:t>
            </a:r>
            <a:r>
              <a:rPr lang="cs-CZ" sz="2000" dirty="0" smtClean="0"/>
              <a:t>s potenciálem dosažení optimální ceny.</a:t>
            </a:r>
            <a:endParaRPr lang="cs-CZ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/>
          </a:bodyPr>
          <a:lstStyle/>
          <a:p>
            <a:r>
              <a:rPr lang="cs-CZ" sz="2000" dirty="0" smtClean="0"/>
              <a:t>Oddělení </a:t>
            </a:r>
            <a:r>
              <a:rPr lang="cs-CZ" sz="2000" dirty="0" smtClean="0"/>
              <a:t>výroby elektřiny, přenosu a distribuce </a:t>
            </a:r>
            <a:r>
              <a:rPr lang="cs-CZ" sz="1800" dirty="0" smtClean="0"/>
              <a:t>(„</a:t>
            </a:r>
            <a:r>
              <a:rPr lang="cs-CZ" sz="1800" dirty="0" err="1" smtClean="0"/>
              <a:t>Unbouding</a:t>
            </a:r>
            <a:r>
              <a:rPr lang="cs-CZ" sz="1800" dirty="0" smtClean="0"/>
              <a:t>“,  r.2003) </a:t>
            </a:r>
            <a:r>
              <a:rPr lang="cs-CZ" sz="2000" dirty="0" smtClean="0"/>
              <a:t>a první poruchy financování výstavby zdrojů a sítí.</a:t>
            </a:r>
          </a:p>
          <a:p>
            <a:r>
              <a:rPr lang="cs-CZ" sz="2000" b="1" dirty="0" smtClean="0"/>
              <a:t>Jednostranná orientace </a:t>
            </a:r>
            <a:r>
              <a:rPr lang="cs-CZ" sz="2000" dirty="0" smtClean="0"/>
              <a:t>investic v </a:t>
            </a:r>
            <a:r>
              <a:rPr lang="cs-CZ" sz="2000" dirty="0" err="1" smtClean="0"/>
              <a:t>záp</a:t>
            </a:r>
            <a:r>
              <a:rPr lang="cs-CZ" sz="2000" dirty="0" smtClean="0"/>
              <a:t>. Evropě </a:t>
            </a:r>
            <a:r>
              <a:rPr lang="cs-CZ" sz="2000" b="1" dirty="0" smtClean="0"/>
              <a:t>na VE a FVE</a:t>
            </a:r>
            <a:r>
              <a:rPr lang="cs-CZ" sz="2000" dirty="0" smtClean="0"/>
              <a:t>, nerovnováha v důsledku </a:t>
            </a:r>
            <a:r>
              <a:rPr lang="cs-CZ" sz="2000" b="1" dirty="0" smtClean="0"/>
              <a:t>zaostávání </a:t>
            </a:r>
            <a:r>
              <a:rPr lang="cs-CZ" sz="2000" dirty="0" smtClean="0"/>
              <a:t>výstavby </a:t>
            </a:r>
            <a:r>
              <a:rPr lang="cs-CZ" sz="2000" b="1" dirty="0" smtClean="0"/>
              <a:t>záložních zdrojů</a:t>
            </a:r>
            <a:r>
              <a:rPr lang="cs-CZ" sz="2000" dirty="0" smtClean="0"/>
              <a:t>.</a:t>
            </a:r>
          </a:p>
          <a:p>
            <a:r>
              <a:rPr lang="cs-CZ" sz="2000" b="1" dirty="0" err="1" smtClean="0"/>
              <a:t>Fukušima</a:t>
            </a:r>
            <a:r>
              <a:rPr lang="cs-CZ" sz="2000" b="1" dirty="0" smtClean="0"/>
              <a:t> </a:t>
            </a:r>
            <a:r>
              <a:rPr lang="cs-CZ" sz="1800" dirty="0" smtClean="0"/>
              <a:t>(2011)</a:t>
            </a:r>
            <a:r>
              <a:rPr lang="cs-CZ" sz="2000" dirty="0" smtClean="0"/>
              <a:t>, , jednostranné rozhodnutí Německa o postupném uzavření jaderných zdrojů, přidaly se FR., </a:t>
            </a:r>
            <a:r>
              <a:rPr lang="cs-CZ" sz="2000" dirty="0" err="1" smtClean="0"/>
              <a:t>Be</a:t>
            </a:r>
            <a:r>
              <a:rPr lang="cs-CZ" sz="2000" dirty="0" smtClean="0"/>
              <a:t>., </a:t>
            </a:r>
            <a:r>
              <a:rPr lang="cs-CZ" sz="2000" dirty="0" err="1" smtClean="0"/>
              <a:t>Swiss</a:t>
            </a:r>
            <a:r>
              <a:rPr lang="cs-CZ" sz="2000" dirty="0" smtClean="0"/>
              <a:t>, </a:t>
            </a:r>
            <a:r>
              <a:rPr lang="cs-CZ" sz="2000" dirty="0" err="1" smtClean="0"/>
              <a:t>Sw</a:t>
            </a:r>
            <a:r>
              <a:rPr lang="cs-CZ" sz="2000" dirty="0" smtClean="0"/>
              <a:t>. a další země, některé však později toto rozhodnutí revidovaly; začátek</a:t>
            </a:r>
            <a:r>
              <a:rPr lang="cs-CZ" sz="2000" b="1" dirty="0" smtClean="0"/>
              <a:t> „Energie </a:t>
            </a:r>
            <a:r>
              <a:rPr lang="cs-CZ" sz="2000" b="1" dirty="0" err="1" smtClean="0"/>
              <a:t>Wende</a:t>
            </a:r>
            <a:r>
              <a:rPr lang="cs-CZ" sz="2000" b="1" dirty="0" smtClean="0"/>
              <a:t>“.</a:t>
            </a:r>
          </a:p>
          <a:p>
            <a:r>
              <a:rPr lang="cs-CZ" sz="2000" dirty="0" smtClean="0"/>
              <a:t>Významná role německého </a:t>
            </a:r>
            <a:r>
              <a:rPr lang="cs-CZ" sz="2000" b="1" dirty="0" smtClean="0"/>
              <a:t>modelu obchodu s el. na EEX</a:t>
            </a:r>
            <a:r>
              <a:rPr lang="cs-CZ" sz="2000" dirty="0" smtClean="0"/>
              <a:t>, založená na </a:t>
            </a:r>
            <a:r>
              <a:rPr lang="cs-CZ" sz="2000" b="1" dirty="0" smtClean="0"/>
              <a:t>určující ceně závěrné </a:t>
            </a:r>
            <a:r>
              <a:rPr lang="cs-CZ" sz="2000" dirty="0" smtClean="0"/>
              <a:t>(marginální) plynové </a:t>
            </a:r>
            <a:r>
              <a:rPr lang="cs-CZ" sz="2000" b="1" dirty="0" smtClean="0"/>
              <a:t>elektrárny.</a:t>
            </a:r>
          </a:p>
          <a:p>
            <a:r>
              <a:rPr lang="cs-CZ" sz="2000" dirty="0" smtClean="0"/>
              <a:t>Od r. 2015 </a:t>
            </a:r>
            <a:r>
              <a:rPr lang="cs-CZ" sz="2000" b="1" dirty="0" smtClean="0"/>
              <a:t>zavádění kapacitních mechanizmů</a:t>
            </a:r>
          </a:p>
          <a:p>
            <a:r>
              <a:rPr lang="cs-CZ" sz="2000" b="1" dirty="0" smtClean="0"/>
              <a:t>Spotový trh s plynem </a:t>
            </a:r>
            <a:r>
              <a:rPr lang="cs-CZ" sz="2000" dirty="0" smtClean="0"/>
              <a:t>v důsledku odchodu </a:t>
            </a:r>
            <a:r>
              <a:rPr lang="cs-CZ" sz="2000" dirty="0" err="1" smtClean="0"/>
              <a:t>Gaspromu</a:t>
            </a:r>
            <a:r>
              <a:rPr lang="cs-CZ" sz="2000" dirty="0" smtClean="0"/>
              <a:t> z burzy EEX v zásadě zkolaboval, spotové ceny se při </a:t>
            </a:r>
            <a:r>
              <a:rPr lang="cs-CZ" sz="2000" b="1" dirty="0" smtClean="0"/>
              <a:t>převisu poptávky a nízké likviditě trhu </a:t>
            </a:r>
            <a:r>
              <a:rPr lang="cs-CZ" sz="2000" dirty="0" smtClean="0"/>
              <a:t>odpoutaly od reality; to se promítlo</a:t>
            </a:r>
            <a:r>
              <a:rPr lang="cs-CZ" sz="2000" b="1" dirty="0" smtClean="0"/>
              <a:t> do extremních cen </a:t>
            </a:r>
            <a:r>
              <a:rPr lang="cs-CZ" sz="2000" dirty="0" smtClean="0"/>
              <a:t>závěrných elektráren na trhu s elektřinou.</a:t>
            </a:r>
          </a:p>
          <a:p>
            <a:r>
              <a:rPr lang="cs-CZ" sz="2000" dirty="0" smtClean="0"/>
              <a:t>2022 </a:t>
            </a:r>
            <a:r>
              <a:rPr lang="cs-CZ" sz="2000" b="1" dirty="0" smtClean="0"/>
              <a:t>„</a:t>
            </a:r>
            <a:r>
              <a:rPr lang="cs-CZ" sz="2000" b="1" dirty="0" err="1" smtClean="0"/>
              <a:t>Energy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only</a:t>
            </a:r>
            <a:r>
              <a:rPr lang="cs-CZ" sz="2000" b="1" dirty="0" smtClean="0"/>
              <a:t> Market“ fakticky mrtev</a:t>
            </a:r>
            <a:r>
              <a:rPr lang="cs-CZ" sz="2000" dirty="0" smtClean="0"/>
              <a:t>.</a:t>
            </a:r>
          </a:p>
          <a:p>
            <a:endParaRPr lang="cs-CZ" sz="2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sz="3200" dirty="0" smtClean="0"/>
              <a:t>Role EU ETS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616624"/>
          </a:xfrm>
        </p:spPr>
        <p:txBody>
          <a:bodyPr>
            <a:normAutofit fontScale="47500" lnSpcReduction="20000"/>
          </a:bodyPr>
          <a:lstStyle/>
          <a:p>
            <a:r>
              <a:rPr lang="cs-CZ" sz="4200" dirty="0" smtClean="0"/>
              <a:t>Původně </a:t>
            </a:r>
            <a:r>
              <a:rPr lang="cs-CZ" sz="4200" b="1" dirty="0" smtClean="0"/>
              <a:t>nástroj optimalizace nákladů </a:t>
            </a:r>
            <a:r>
              <a:rPr lang="cs-CZ" sz="4200" dirty="0" smtClean="0"/>
              <a:t>na snižování emisí, inspirovaný systémy obchodování s emisemi SO2 a </a:t>
            </a:r>
            <a:r>
              <a:rPr lang="cs-CZ" sz="4200" dirty="0" err="1" smtClean="0"/>
              <a:t>NOx</a:t>
            </a:r>
            <a:r>
              <a:rPr lang="cs-CZ" sz="4200" dirty="0" smtClean="0"/>
              <a:t> v USA v 80tých letech.</a:t>
            </a:r>
          </a:p>
          <a:p>
            <a:r>
              <a:rPr lang="cs-CZ" sz="4200" dirty="0" smtClean="0"/>
              <a:t>Alternativní cesta </a:t>
            </a:r>
            <a:r>
              <a:rPr lang="cs-CZ" sz="4200" b="1" dirty="0" smtClean="0"/>
              <a:t>zdanění emisí </a:t>
            </a:r>
            <a:r>
              <a:rPr lang="cs-CZ" sz="4200" dirty="0" smtClean="0"/>
              <a:t>zamítnuta </a:t>
            </a:r>
            <a:r>
              <a:rPr lang="cs-CZ" sz="3800" dirty="0" smtClean="0"/>
              <a:t>(výhradní působnosti ČS).</a:t>
            </a:r>
            <a:r>
              <a:rPr lang="cs-CZ" sz="4200" b="1" dirty="0" smtClean="0"/>
              <a:t> </a:t>
            </a:r>
            <a:endParaRPr lang="cs-CZ" sz="4200" dirty="0" smtClean="0"/>
          </a:p>
          <a:p>
            <a:r>
              <a:rPr lang="cs-CZ" sz="4200" b="1" dirty="0" smtClean="0"/>
              <a:t>EU ETS</a:t>
            </a:r>
            <a:r>
              <a:rPr lang="cs-CZ" sz="4200" dirty="0" smtClean="0"/>
              <a:t> </a:t>
            </a:r>
            <a:r>
              <a:rPr lang="cs-CZ" sz="4200" dirty="0" smtClean="0"/>
              <a:t>spuštěn v r. </a:t>
            </a:r>
            <a:r>
              <a:rPr lang="cs-CZ" sz="4200" b="1" dirty="0" smtClean="0"/>
              <a:t>2005</a:t>
            </a:r>
            <a:r>
              <a:rPr lang="cs-CZ" sz="4200" dirty="0" smtClean="0"/>
              <a:t>, čtyři etapy 2005-07, 2008–13, 2014–20</a:t>
            </a:r>
            <a:r>
              <a:rPr lang="cs-CZ" sz="4200" dirty="0" smtClean="0"/>
              <a:t>, 2021–30</a:t>
            </a:r>
            <a:r>
              <a:rPr lang="cs-CZ" sz="4200" dirty="0" smtClean="0"/>
              <a:t>.</a:t>
            </a:r>
          </a:p>
          <a:p>
            <a:r>
              <a:rPr lang="cs-CZ" sz="4200" dirty="0" smtClean="0"/>
              <a:t>Pro vybraná odvětví b</a:t>
            </a:r>
            <a:r>
              <a:rPr lang="cs-CZ" sz="4200" b="1" dirty="0" smtClean="0"/>
              <a:t>ezplatné příděly </a:t>
            </a:r>
            <a:r>
              <a:rPr lang="cs-CZ" sz="4200" dirty="0" smtClean="0"/>
              <a:t>povolenek; </a:t>
            </a:r>
            <a:r>
              <a:rPr lang="cs-CZ" sz="4200" dirty="0" smtClean="0"/>
              <a:t>povolenky výhradně pro účastníky trhu – provozovatele zdroje emisí.</a:t>
            </a:r>
          </a:p>
          <a:p>
            <a:r>
              <a:rPr lang="cs-CZ" sz="4200" b="1" dirty="0" smtClean="0"/>
              <a:t>Opakované kolapsy </a:t>
            </a:r>
            <a:r>
              <a:rPr lang="cs-CZ" sz="4200" b="1" dirty="0" smtClean="0"/>
              <a:t> </a:t>
            </a:r>
            <a:r>
              <a:rPr lang="cs-CZ" sz="4200" dirty="0" smtClean="0"/>
              <a:t>v důsledku pře-alokace, vnějších a vnitřních faktorů.</a:t>
            </a:r>
          </a:p>
          <a:p>
            <a:r>
              <a:rPr lang="cs-CZ" sz="4200" b="1" dirty="0" smtClean="0"/>
              <a:t>Regulatorní zásahy EK </a:t>
            </a:r>
            <a:r>
              <a:rPr lang="cs-CZ" sz="4200" dirty="0" smtClean="0"/>
              <a:t>cestou pokusů a omylů, od tržního nástroje </a:t>
            </a:r>
            <a:r>
              <a:rPr lang="cs-CZ" sz="4200" b="1" dirty="0" smtClean="0"/>
              <a:t>k tvrdé regulaci; </a:t>
            </a:r>
            <a:r>
              <a:rPr lang="cs-CZ" sz="4200" dirty="0" smtClean="0"/>
              <a:t>zřízení rezervy tržní stability; výnosy aukcí 50 </a:t>
            </a:r>
            <a:r>
              <a:rPr lang="cs-CZ" sz="4200" dirty="0" smtClean="0"/>
              <a:t>mld. </a:t>
            </a:r>
            <a:r>
              <a:rPr lang="cs-CZ" sz="4200" dirty="0" smtClean="0"/>
              <a:t>Euro (</a:t>
            </a:r>
            <a:r>
              <a:rPr lang="cs-CZ" sz="4200" dirty="0" smtClean="0"/>
              <a:t>2014-20</a:t>
            </a:r>
            <a:r>
              <a:rPr lang="cs-CZ" sz="4200" dirty="0" smtClean="0"/>
              <a:t>).</a:t>
            </a:r>
          </a:p>
          <a:p>
            <a:r>
              <a:rPr lang="cs-CZ" sz="4200" b="1" dirty="0" smtClean="0"/>
              <a:t>Otevření trhu </a:t>
            </a:r>
            <a:r>
              <a:rPr lang="cs-CZ" sz="4200" dirty="0" smtClean="0"/>
              <a:t>EU</a:t>
            </a:r>
            <a:r>
              <a:rPr lang="cs-CZ" sz="4200" b="1" dirty="0" smtClean="0"/>
              <a:t> </a:t>
            </a:r>
            <a:r>
              <a:rPr lang="cs-CZ" sz="4200" dirty="0" smtClean="0"/>
              <a:t>ETS </a:t>
            </a:r>
            <a:r>
              <a:rPr lang="cs-CZ" sz="4200" dirty="0" smtClean="0"/>
              <a:t>i pro  spekulativní obchody, explozivní růst ceny povolenek až </a:t>
            </a:r>
            <a:r>
              <a:rPr lang="cs-CZ" sz="4200" dirty="0" smtClean="0"/>
              <a:t>ke</a:t>
            </a:r>
            <a:r>
              <a:rPr lang="cs-CZ" sz="4200" b="1" dirty="0" smtClean="0"/>
              <a:t> 100 Euro/t </a:t>
            </a:r>
            <a:r>
              <a:rPr lang="cs-CZ" sz="4200" b="1" dirty="0" smtClean="0"/>
              <a:t>CO2</a:t>
            </a:r>
            <a:r>
              <a:rPr lang="cs-CZ" sz="4200" dirty="0" smtClean="0"/>
              <a:t>, celkové množství povolenek každoročně snižováno.</a:t>
            </a:r>
          </a:p>
          <a:p>
            <a:r>
              <a:rPr lang="cs-CZ" sz="4200" dirty="0" smtClean="0"/>
              <a:t>Ceny povolenek 2008: 30 Euro/t, </a:t>
            </a:r>
            <a:r>
              <a:rPr lang="cs-CZ" sz="4200" dirty="0" smtClean="0"/>
              <a:t>2009-17</a:t>
            </a:r>
            <a:r>
              <a:rPr lang="cs-CZ" sz="4200" dirty="0" smtClean="0"/>
              <a:t>: pod 10 Euro/t, </a:t>
            </a:r>
            <a:r>
              <a:rPr lang="cs-CZ" sz="4200" dirty="0" smtClean="0"/>
              <a:t>2022</a:t>
            </a:r>
            <a:r>
              <a:rPr lang="cs-CZ" sz="4200" dirty="0" smtClean="0"/>
              <a:t>: </a:t>
            </a:r>
            <a:r>
              <a:rPr lang="cs-CZ" sz="4200" dirty="0" smtClean="0"/>
              <a:t>100 Euro/</a:t>
            </a:r>
            <a:r>
              <a:rPr lang="cs-CZ" sz="4200" dirty="0" err="1" smtClean="0"/>
              <a:t>t</a:t>
            </a:r>
            <a:r>
              <a:rPr lang="cs-CZ" sz="4200" dirty="0" smtClean="0"/>
              <a:t>.</a:t>
            </a:r>
          </a:p>
          <a:p>
            <a:r>
              <a:rPr lang="cs-CZ" sz="4200" dirty="0" smtClean="0"/>
              <a:t>České předsednictví - rozšíření ETS o bydlení a dopravu.</a:t>
            </a:r>
          </a:p>
          <a:p>
            <a:endParaRPr lang="cs-CZ" sz="4200" b="1" dirty="0" smtClean="0"/>
          </a:p>
          <a:p>
            <a:pPr>
              <a:buNone/>
            </a:pPr>
            <a:r>
              <a:rPr lang="cs-CZ" sz="4200" b="1" dirty="0" smtClean="0"/>
              <a:t>	</a:t>
            </a:r>
            <a:r>
              <a:rPr lang="cs-CZ" sz="4200" u="sng" dirty="0" smtClean="0"/>
              <a:t>Poznámka</a:t>
            </a:r>
            <a:r>
              <a:rPr lang="cs-CZ" sz="4200" b="1" dirty="0" smtClean="0"/>
              <a:t>: ČEZ:</a:t>
            </a:r>
            <a:r>
              <a:rPr lang="cs-CZ" sz="4200" dirty="0" smtClean="0"/>
              <a:t> </a:t>
            </a:r>
            <a:r>
              <a:rPr lang="cs-CZ" sz="4200" dirty="0" smtClean="0"/>
              <a:t>významný objem kapitálu v povolenkách, zvýšení </a:t>
            </a:r>
            <a:r>
              <a:rPr lang="cs-CZ" sz="4200" dirty="0" smtClean="0"/>
              <a:t>ceny povolenky o 1 </a:t>
            </a:r>
            <a:r>
              <a:rPr lang="cs-CZ" sz="4200" dirty="0" smtClean="0"/>
              <a:t>Euro/t </a:t>
            </a:r>
            <a:r>
              <a:rPr lang="cs-CZ" sz="4200" dirty="0" smtClean="0"/>
              <a:t>– výnos 500 mil.Kč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Obchodování s elektřinou na Lipské burze EEX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000" dirty="0" smtClean="0"/>
              <a:t>Krátkodobé kontrakty </a:t>
            </a:r>
            <a:r>
              <a:rPr lang="cs-CZ" sz="2000" b="1" dirty="0" smtClean="0"/>
              <a:t>nahrazeny finančními deriváty/</a:t>
            </a:r>
            <a:r>
              <a:rPr lang="cs-CZ" sz="2000" dirty="0" smtClean="0"/>
              <a:t>poukázkami</a:t>
            </a:r>
            <a:r>
              <a:rPr lang="cs-CZ" sz="2000" b="1" dirty="0" smtClean="0"/>
              <a:t> </a:t>
            </a:r>
            <a:r>
              <a:rPr lang="cs-CZ" sz="2000" dirty="0" smtClean="0"/>
              <a:t>bez vazby na možnost fyzické dodávky v daném místě a čase.</a:t>
            </a:r>
          </a:p>
          <a:p>
            <a:r>
              <a:rPr lang="cs-CZ" sz="2000" dirty="0" smtClean="0"/>
              <a:t>Obchodování vychází z </a:t>
            </a:r>
            <a:r>
              <a:rPr lang="cs-CZ" sz="2000" b="1" dirty="0" smtClean="0"/>
              <a:t>ceny marginální/závěrné </a:t>
            </a:r>
            <a:r>
              <a:rPr lang="cs-CZ" sz="2000" dirty="0" smtClean="0"/>
              <a:t>(plynové) </a:t>
            </a:r>
            <a:r>
              <a:rPr lang="cs-CZ" sz="2000" b="1" dirty="0" smtClean="0"/>
              <a:t>elektrárny</a:t>
            </a:r>
            <a:r>
              <a:rPr lang="cs-CZ" sz="2000" dirty="0" smtClean="0"/>
              <a:t>, </a:t>
            </a:r>
            <a:r>
              <a:rPr lang="cs-CZ" sz="2000" b="1" dirty="0" smtClean="0"/>
              <a:t>určujícím faktorem </a:t>
            </a:r>
            <a:r>
              <a:rPr lang="cs-CZ" sz="2000" dirty="0" smtClean="0"/>
              <a:t>pro tvorbu ceny je tak </a:t>
            </a:r>
            <a:r>
              <a:rPr lang="cs-CZ" sz="2000" b="1" dirty="0" smtClean="0"/>
              <a:t>cena plynu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Obchodování na burze podmíněno úhradou </a:t>
            </a:r>
            <a:r>
              <a:rPr lang="cs-CZ" sz="2000" b="1" dirty="0" smtClean="0"/>
              <a:t>vstupního poplatku </a:t>
            </a:r>
            <a:r>
              <a:rPr lang="cs-CZ" sz="2000" dirty="0" smtClean="0"/>
              <a:t>a </a:t>
            </a:r>
            <a:r>
              <a:rPr lang="cs-CZ" sz="2000" b="1" dirty="0" smtClean="0"/>
              <a:t>garancí </a:t>
            </a:r>
            <a:r>
              <a:rPr lang="cs-CZ" sz="2000" dirty="0" smtClean="0"/>
              <a:t>za dodání smluvního objem u elektřiny, nepodléhá nezávislému dohledu.</a:t>
            </a:r>
          </a:p>
          <a:p>
            <a:r>
              <a:rPr lang="cs-CZ" sz="2000" dirty="0" smtClean="0"/>
              <a:t>Kumulativní </a:t>
            </a:r>
            <a:r>
              <a:rPr lang="cs-CZ" sz="2000" b="1" dirty="0" smtClean="0"/>
              <a:t>výše garancí </a:t>
            </a:r>
            <a:r>
              <a:rPr lang="cs-CZ" sz="2000" dirty="0" smtClean="0"/>
              <a:t>v r. 2022 dosáhla </a:t>
            </a:r>
            <a:r>
              <a:rPr lang="cs-CZ" sz="2000" b="1" dirty="0" smtClean="0"/>
              <a:t>92 mld. Euro </a:t>
            </a:r>
            <a:r>
              <a:rPr lang="cs-CZ" sz="2000" dirty="0" smtClean="0"/>
              <a:t>/cca 2,3 bil. Kč./, finanční prostředky uloženy u dceřiné společnosti (s.r.o.) EEX.</a:t>
            </a:r>
          </a:p>
          <a:p>
            <a:r>
              <a:rPr lang="cs-CZ" sz="2000" dirty="0" smtClean="0"/>
              <a:t>Jednotný trh s elektřinou, ale </a:t>
            </a:r>
            <a:r>
              <a:rPr lang="cs-CZ" sz="2000" b="1" dirty="0" smtClean="0"/>
              <a:t>různé obchodní zóny</a:t>
            </a:r>
            <a:r>
              <a:rPr lang="cs-CZ" sz="2000" dirty="0" smtClean="0"/>
              <a:t>, na EEX obchoduje pouze menšina výrobců elektřiny.</a:t>
            </a:r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u="sng" dirty="0" smtClean="0"/>
              <a:t>Poznámka</a:t>
            </a:r>
            <a:r>
              <a:rPr lang="cs-CZ" sz="2000" dirty="0" smtClean="0"/>
              <a:t>: ČEZ: </a:t>
            </a:r>
            <a:r>
              <a:rPr lang="cs-CZ" sz="2000" b="1" dirty="0" smtClean="0"/>
              <a:t>80%</a:t>
            </a:r>
            <a:r>
              <a:rPr lang="cs-CZ" sz="2000" dirty="0" smtClean="0"/>
              <a:t> obchodů na základě </a:t>
            </a:r>
            <a:r>
              <a:rPr lang="cs-CZ" sz="2000" b="1" dirty="0" smtClean="0"/>
              <a:t>dvoustranných kontraktů</a:t>
            </a:r>
            <a:r>
              <a:rPr lang="cs-CZ" sz="2000" dirty="0" smtClean="0"/>
              <a:t>, ale za ceny  odvozené od EEX, jen 20% </a:t>
            </a:r>
            <a:r>
              <a:rPr lang="cs-CZ" sz="2000" dirty="0" smtClean="0"/>
              <a:t>přímo obchodovaných na </a:t>
            </a:r>
            <a:r>
              <a:rPr lang="cs-CZ" sz="2000" dirty="0" smtClean="0"/>
              <a:t>EEX.</a:t>
            </a:r>
          </a:p>
          <a:p>
            <a:pPr>
              <a:buNone/>
            </a:pPr>
            <a:r>
              <a:rPr lang="cs-CZ" sz="2000" dirty="0" smtClean="0"/>
              <a:t>	Obchodní politika ČEZ: prodej na 2 roky dopředu, nákup rok předem. </a:t>
            </a:r>
            <a:r>
              <a:rPr lang="cs-CZ" sz="2000" b="1" dirty="0" smtClean="0"/>
              <a:t>Rozdíl </a:t>
            </a:r>
            <a:r>
              <a:rPr lang="cs-CZ" sz="2000" dirty="0" smtClean="0"/>
              <a:t>mezi nákupem a prodejem </a:t>
            </a:r>
            <a:r>
              <a:rPr lang="cs-CZ" sz="2000" b="1" dirty="0" smtClean="0"/>
              <a:t>6 </a:t>
            </a:r>
            <a:r>
              <a:rPr lang="cs-CZ" sz="2000" b="1" dirty="0" err="1" smtClean="0"/>
              <a:t>Kč</a:t>
            </a:r>
            <a:r>
              <a:rPr lang="cs-CZ" sz="2000" b="1" dirty="0" smtClean="0"/>
              <a:t>./kWh</a:t>
            </a:r>
            <a:r>
              <a:rPr lang="cs-CZ" sz="2000" dirty="0" smtClean="0"/>
              <a:t>, kde asi končí? </a:t>
            </a:r>
            <a:r>
              <a:rPr lang="cs-CZ" sz="2000" b="1" dirty="0" smtClean="0"/>
              <a:t>Elektřina</a:t>
            </a:r>
            <a:r>
              <a:rPr lang="cs-CZ" sz="2000" dirty="0" smtClean="0"/>
              <a:t> při tom v zásadě </a:t>
            </a:r>
            <a:r>
              <a:rPr lang="cs-CZ" sz="2000" b="1" dirty="0" smtClean="0"/>
              <a:t>neopustí území ČR</a:t>
            </a:r>
            <a:r>
              <a:rPr lang="cs-CZ" sz="2000" dirty="0" smtClean="0"/>
              <a:t>.</a:t>
            </a:r>
          </a:p>
          <a:p>
            <a:endParaRPr lang="cs-CZ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cs-CZ" sz="3200" dirty="0" smtClean="0"/>
              <a:t>Připravovaná reforma trhu s elektřinou dle  EK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cs-CZ" sz="2000" u="sng" dirty="0" smtClean="0"/>
              <a:t>Hlavní rysy návrhu</a:t>
            </a:r>
            <a:r>
              <a:rPr lang="cs-CZ" sz="2000" dirty="0" smtClean="0"/>
              <a:t>:</a:t>
            </a:r>
          </a:p>
          <a:p>
            <a:r>
              <a:rPr lang="cs-CZ" sz="2000" dirty="0" smtClean="0"/>
              <a:t>Rozdělení trhů dle typu výrobních zdrojů:</a:t>
            </a:r>
          </a:p>
          <a:p>
            <a:pPr lvl="1"/>
            <a:r>
              <a:rPr lang="cs-CZ" sz="2000" b="1" dirty="0" smtClean="0"/>
              <a:t>Čistá elektřina </a:t>
            </a:r>
            <a:r>
              <a:rPr lang="cs-CZ" sz="2000" dirty="0" smtClean="0"/>
              <a:t>(OZE, jádro, zelený vodík, CCS, CCUS)</a:t>
            </a:r>
          </a:p>
          <a:p>
            <a:pPr lvl="1"/>
            <a:r>
              <a:rPr lang="cs-CZ" sz="2000" b="1" dirty="0" smtClean="0"/>
              <a:t>„Špinavá elektřina“ </a:t>
            </a:r>
            <a:r>
              <a:rPr lang="cs-CZ" sz="2000" dirty="0" smtClean="0"/>
              <a:t>(fosilní zdroje, zejména uhlí)</a:t>
            </a:r>
          </a:p>
          <a:p>
            <a:pPr lvl="1"/>
            <a:r>
              <a:rPr lang="cs-CZ" sz="2000" b="1" dirty="0" smtClean="0"/>
              <a:t>Elektřina z plynu</a:t>
            </a:r>
          </a:p>
          <a:p>
            <a:r>
              <a:rPr lang="cs-CZ" sz="2000" dirty="0" smtClean="0"/>
              <a:t>Zavedení </a:t>
            </a:r>
            <a:r>
              <a:rPr lang="cs-CZ" sz="2000" b="1" dirty="0" smtClean="0"/>
              <a:t>kapacitních plateb </a:t>
            </a:r>
            <a:r>
              <a:rPr lang="cs-CZ" sz="2000" dirty="0" smtClean="0"/>
              <a:t>a systémů (dosud pouze trpěné)</a:t>
            </a:r>
          </a:p>
          <a:p>
            <a:r>
              <a:rPr lang="cs-CZ" sz="2000" dirty="0" smtClean="0"/>
              <a:t>Zavedení </a:t>
            </a:r>
            <a:r>
              <a:rPr lang="cs-CZ" sz="2000" b="1" dirty="0" smtClean="0"/>
              <a:t>garancí pro investice </a:t>
            </a:r>
            <a:r>
              <a:rPr lang="cs-CZ" sz="2000" dirty="0" smtClean="0"/>
              <a:t>do výroby elektřiny (</a:t>
            </a:r>
            <a:r>
              <a:rPr lang="cs-CZ" sz="2000" dirty="0" err="1" smtClean="0"/>
              <a:t>Contract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Difference</a:t>
            </a:r>
            <a:r>
              <a:rPr lang="cs-CZ" sz="2000" dirty="0" smtClean="0"/>
              <a:t>).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u="sng" dirty="0" smtClean="0"/>
              <a:t>Dosud známý návrh</a:t>
            </a:r>
            <a:r>
              <a:rPr lang="cs-CZ" sz="2000" dirty="0" smtClean="0"/>
              <a:t>:</a:t>
            </a:r>
          </a:p>
          <a:p>
            <a:r>
              <a:rPr lang="cs-CZ" sz="2000" b="1" dirty="0" smtClean="0"/>
              <a:t>neodstraňuje příčiny </a:t>
            </a:r>
            <a:r>
              <a:rPr lang="cs-CZ" sz="2000" dirty="0" smtClean="0"/>
              <a:t>krize, pouze </a:t>
            </a:r>
            <a:r>
              <a:rPr lang="cs-CZ" sz="2000" b="1" dirty="0" smtClean="0"/>
              <a:t>záplatuje</a:t>
            </a:r>
            <a:r>
              <a:rPr lang="cs-CZ" sz="2000" dirty="0" smtClean="0"/>
              <a:t> dřívější chybná rozhodnutí</a:t>
            </a:r>
          </a:p>
          <a:p>
            <a:r>
              <a:rPr lang="cs-CZ" sz="2000" dirty="0" smtClean="0"/>
              <a:t>nevytváří trh, ale několik trhů tak, aby </a:t>
            </a:r>
            <a:r>
              <a:rPr lang="cs-CZ" sz="2000" b="1" dirty="0" smtClean="0"/>
              <a:t>zachoval</a:t>
            </a:r>
            <a:r>
              <a:rPr lang="cs-CZ" sz="2000" dirty="0" smtClean="0"/>
              <a:t> dosavadní </a:t>
            </a:r>
            <a:r>
              <a:rPr lang="cs-CZ" sz="2000" b="1" dirty="0" smtClean="0"/>
              <a:t>výhody  pro Německo.</a:t>
            </a:r>
          </a:p>
          <a:p>
            <a:r>
              <a:rPr lang="cs-CZ" sz="2000" b="1" dirty="0" smtClean="0"/>
              <a:t>ČR </a:t>
            </a:r>
            <a:r>
              <a:rPr lang="cs-CZ" sz="2000" dirty="0" smtClean="0"/>
              <a:t>bilančně </a:t>
            </a:r>
            <a:r>
              <a:rPr lang="cs-CZ" sz="2000" b="1" dirty="0" smtClean="0"/>
              <a:t>přebytková soustava</a:t>
            </a:r>
            <a:r>
              <a:rPr lang="cs-CZ" sz="2000" dirty="0" smtClean="0"/>
              <a:t>, ale „díky“ orientaci na spotový trh </a:t>
            </a:r>
            <a:r>
              <a:rPr lang="cs-CZ" sz="2000" b="1" dirty="0" smtClean="0"/>
              <a:t>soustavně deficitní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Pro ČR ztráta možnosti využívat výhod levného domácího energetického mixu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sz="3200" dirty="0" smtClean="0"/>
              <a:t>Možnosti cest k nápravě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980728"/>
            <a:ext cx="8352928" cy="56166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000" u="sng" dirty="0" smtClean="0"/>
              <a:t>Aktuální aspekty energetické krize</a:t>
            </a:r>
          </a:p>
          <a:p>
            <a:r>
              <a:rPr lang="cs-CZ" sz="2000" b="1" dirty="0" smtClean="0"/>
              <a:t>Regulace přetoků </a:t>
            </a:r>
            <a:r>
              <a:rPr lang="cs-CZ" sz="2000" dirty="0" smtClean="0"/>
              <a:t>a eliminace rizik </a:t>
            </a:r>
            <a:r>
              <a:rPr lang="cs-CZ" sz="2000" dirty="0" err="1" smtClean="0"/>
              <a:t>blackoutů</a:t>
            </a:r>
            <a:r>
              <a:rPr lang="cs-CZ" sz="2000" dirty="0" smtClean="0"/>
              <a:t> </a:t>
            </a:r>
            <a:r>
              <a:rPr lang="cs-CZ" sz="1800" dirty="0" smtClean="0"/>
              <a:t>(2017 </a:t>
            </a:r>
            <a:r>
              <a:rPr lang="cs-CZ" sz="1600" dirty="0" smtClean="0"/>
              <a:t>miliardová investice vyvolaná problémy německých sítí realizována bez německé účasti či kompenzace.</a:t>
            </a:r>
          </a:p>
          <a:p>
            <a:r>
              <a:rPr lang="cs-CZ" sz="2000" dirty="0" smtClean="0"/>
              <a:t>Mechanizmy </a:t>
            </a:r>
            <a:r>
              <a:rPr lang="cs-CZ" sz="2000" b="1" dirty="0" smtClean="0"/>
              <a:t>kapacitních plateb</a:t>
            </a:r>
            <a:r>
              <a:rPr lang="cs-CZ" sz="2000" dirty="0" smtClean="0"/>
              <a:t>, zavedené ve většině ČS EU, dosud v ČR neuplatněny, (</a:t>
            </a:r>
            <a:r>
              <a:rPr lang="cs-CZ" sz="1600" dirty="0" smtClean="0"/>
              <a:t>zvážit zavedení s ohledem na specifika domácího </a:t>
            </a:r>
            <a:r>
              <a:rPr lang="cs-CZ" sz="1600" dirty="0" err="1" smtClean="0"/>
              <a:t>energ</a:t>
            </a:r>
            <a:r>
              <a:rPr lang="cs-CZ" sz="1600" dirty="0" smtClean="0"/>
              <a:t>. Mixu)</a:t>
            </a:r>
            <a:r>
              <a:rPr lang="cs-CZ" sz="2000" dirty="0" smtClean="0"/>
              <a:t>.</a:t>
            </a:r>
          </a:p>
          <a:p>
            <a:r>
              <a:rPr lang="cs-CZ" sz="2000" b="1" dirty="0" smtClean="0"/>
              <a:t>Zdanění nadměrných zisků </a:t>
            </a:r>
            <a:r>
              <a:rPr lang="cs-CZ" sz="2000" dirty="0" smtClean="0"/>
              <a:t>ve výši </a:t>
            </a:r>
            <a:r>
              <a:rPr lang="cs-CZ" sz="2000" b="1" dirty="0" smtClean="0"/>
              <a:t>60%</a:t>
            </a:r>
            <a:r>
              <a:rPr lang="cs-CZ" sz="2000" dirty="0" smtClean="0"/>
              <a:t> od ledna 2023 zdaleka nepokryje náklady kompenzací. </a:t>
            </a:r>
            <a:r>
              <a:rPr lang="cs-CZ" sz="1600" dirty="0" smtClean="0"/>
              <a:t>Pro srovnání: Německo zdanilo tyto zisky se zpětnou účinností k 1.1.2020 a to ve výši 90%.</a:t>
            </a:r>
            <a:endParaRPr lang="cs-CZ" sz="1600" b="1" dirty="0" smtClean="0"/>
          </a:p>
          <a:p>
            <a:r>
              <a:rPr lang="cs-CZ" sz="2000" b="1" dirty="0" err="1" smtClean="0"/>
              <a:t>Zastropování</a:t>
            </a:r>
            <a:r>
              <a:rPr lang="cs-CZ" sz="2000" b="1" dirty="0" smtClean="0"/>
              <a:t> cen </a:t>
            </a:r>
            <a:r>
              <a:rPr lang="cs-CZ" sz="2000" dirty="0" smtClean="0"/>
              <a:t>elektřiny provedeno </a:t>
            </a:r>
            <a:r>
              <a:rPr lang="cs-CZ" sz="2000" b="1" dirty="0" smtClean="0"/>
              <a:t>s kompenzací </a:t>
            </a:r>
            <a:r>
              <a:rPr lang="cs-CZ" sz="2000" dirty="0" smtClean="0"/>
              <a:t>pro výrobu i obchod, představuje </a:t>
            </a:r>
            <a:r>
              <a:rPr lang="cs-CZ" sz="2000" b="1" dirty="0" smtClean="0"/>
              <a:t>enormní zátěž </a:t>
            </a:r>
            <a:r>
              <a:rPr lang="cs-CZ" sz="2000" dirty="0" smtClean="0"/>
              <a:t>pro státní rozpočet a daňového poplatníka. </a:t>
            </a:r>
          </a:p>
          <a:p>
            <a:r>
              <a:rPr lang="cs-CZ" sz="2000" dirty="0" smtClean="0"/>
              <a:t>Návrh </a:t>
            </a:r>
            <a:r>
              <a:rPr lang="cs-CZ" sz="2000" b="1" dirty="0" smtClean="0"/>
              <a:t>alternativního řešení </a:t>
            </a:r>
            <a:r>
              <a:rPr lang="cs-CZ" sz="2000" dirty="0" smtClean="0"/>
              <a:t>dle návrhu min. spravedlnosti Blažka, bez nutnosti kompenzací a </a:t>
            </a:r>
            <a:r>
              <a:rPr lang="cs-CZ" sz="2000" b="1" dirty="0" smtClean="0"/>
              <a:t>kompatibilní s legislativou EU</a:t>
            </a:r>
            <a:r>
              <a:rPr lang="cs-CZ" sz="2000" dirty="0" smtClean="0"/>
              <a:t>: </a:t>
            </a:r>
            <a:r>
              <a:rPr lang="cs-CZ" sz="1600" dirty="0" smtClean="0"/>
              <a:t>uplatnění zákona o cenách z roku 1990 – mimořádné okolnosti; vyhlášení cenové regulace v plné kompetenci ERÚ;  marže 7-11%; exportní clo.</a:t>
            </a:r>
          </a:p>
          <a:p>
            <a:r>
              <a:rPr lang="cs-CZ" sz="2000" b="1" dirty="0" smtClean="0"/>
              <a:t>Ceny na domácím trhu </a:t>
            </a:r>
            <a:r>
              <a:rPr lang="cs-CZ" sz="2000" dirty="0" smtClean="0"/>
              <a:t>odvodit od výrobních nákladů a přiměřeného zisku</a:t>
            </a:r>
            <a:r>
              <a:rPr lang="cs-CZ" sz="1600" dirty="0" smtClean="0"/>
              <a:t>.       (Takový návrh pěti </a:t>
            </a:r>
            <a:r>
              <a:rPr lang="cs-CZ" sz="1600" dirty="0" smtClean="0"/>
              <a:t>států jižního křídla EU </a:t>
            </a:r>
            <a:r>
              <a:rPr lang="cs-CZ" sz="1600" dirty="0" smtClean="0"/>
              <a:t>na podzim 2021 ČR nepodpořila. </a:t>
            </a:r>
            <a:endParaRPr lang="cs-CZ" sz="1600" dirty="0" smtClean="0"/>
          </a:p>
          <a:p>
            <a:r>
              <a:rPr lang="cs-CZ" sz="2000" dirty="0" smtClean="0"/>
              <a:t>Oddělit </a:t>
            </a:r>
            <a:r>
              <a:rPr lang="cs-CZ" sz="2000" dirty="0" smtClean="0"/>
              <a:t>ceny elektřiny od ceny plynu.</a:t>
            </a:r>
            <a:endParaRPr lang="cs-CZ" sz="1600" dirty="0" smtClean="0"/>
          </a:p>
          <a:p>
            <a:endParaRPr lang="cs-CZ" sz="1600" dirty="0" smtClean="0"/>
          </a:p>
          <a:p>
            <a:pPr>
              <a:buNone/>
            </a:pPr>
            <a:r>
              <a:rPr lang="cs-CZ" sz="2000" dirty="0" smtClean="0"/>
              <a:t>	</a:t>
            </a:r>
          </a:p>
          <a:p>
            <a:pPr>
              <a:buNone/>
            </a:pPr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u="sng" dirty="0" smtClean="0"/>
              <a:t>Dlouhodobé aspekty</a:t>
            </a:r>
          </a:p>
          <a:p>
            <a:pPr>
              <a:buNone/>
            </a:pPr>
            <a:r>
              <a:rPr lang="cs-CZ" sz="2000" u="sng" dirty="0" smtClean="0"/>
              <a:t>NEZBYTNÁ ZMĚNA PARADIDMA</a:t>
            </a:r>
            <a:r>
              <a:rPr lang="cs-CZ" sz="2000" dirty="0" smtClean="0"/>
              <a:t>: </a:t>
            </a:r>
            <a:r>
              <a:rPr lang="cs-CZ" sz="2000" b="1" dirty="0" smtClean="0"/>
              <a:t>elektřina</a:t>
            </a:r>
            <a:r>
              <a:rPr lang="cs-CZ" sz="2000" dirty="0" smtClean="0"/>
              <a:t> jako strategická komodita, podmiňující existenci vyspělé civilizace 21. století, klíčová pro bezpečnost státu, má </a:t>
            </a:r>
            <a:r>
              <a:rPr lang="cs-CZ" sz="2000" b="1" dirty="0" smtClean="0"/>
              <a:t>charakter veřejného statku</a:t>
            </a:r>
            <a:r>
              <a:rPr lang="cs-CZ" sz="2000" dirty="0" smtClean="0"/>
              <a:t>. </a:t>
            </a:r>
          </a:p>
          <a:p>
            <a:pPr>
              <a:buNone/>
            </a:pPr>
            <a:endParaRPr lang="cs-CZ" sz="2000" dirty="0" smtClean="0"/>
          </a:p>
          <a:p>
            <a:r>
              <a:rPr lang="cs-CZ" sz="2000" dirty="0" smtClean="0"/>
              <a:t>Národní </a:t>
            </a:r>
            <a:r>
              <a:rPr lang="cs-CZ" sz="2000" b="1" dirty="0" smtClean="0"/>
              <a:t>energetickou politiku </a:t>
            </a:r>
            <a:r>
              <a:rPr lang="cs-CZ" sz="2000" dirty="0" smtClean="0"/>
              <a:t>odvíjet od </a:t>
            </a:r>
            <a:r>
              <a:rPr lang="cs-CZ" sz="2000" b="1" dirty="0" smtClean="0"/>
              <a:t>věcných analýz </a:t>
            </a:r>
            <a:r>
              <a:rPr lang="cs-CZ" sz="2000" dirty="0" smtClean="0"/>
              <a:t>a expertiz,; </a:t>
            </a:r>
            <a:r>
              <a:rPr lang="cs-CZ" sz="1600" dirty="0" smtClean="0"/>
              <a:t>dopadové studie GD dosud nepředloženy.</a:t>
            </a:r>
          </a:p>
          <a:p>
            <a:r>
              <a:rPr lang="cs-CZ" sz="2000" dirty="0" smtClean="0"/>
              <a:t>Obnovit </a:t>
            </a:r>
            <a:r>
              <a:rPr lang="cs-CZ" sz="2000" b="1" dirty="0" err="1" smtClean="0"/>
              <a:t>robusní</a:t>
            </a:r>
            <a:r>
              <a:rPr lang="cs-CZ" sz="2000" b="1" dirty="0" smtClean="0"/>
              <a:t> přebytkovou zdrojovou strukturu</a:t>
            </a:r>
            <a:r>
              <a:rPr lang="cs-CZ" sz="2000" dirty="0" smtClean="0"/>
              <a:t> české energetiky, </a:t>
            </a:r>
            <a:r>
              <a:rPr lang="cs-CZ" sz="2000" dirty="0" smtClean="0"/>
              <a:t>opírající se o jaderný pilíř. </a:t>
            </a:r>
          </a:p>
          <a:p>
            <a:r>
              <a:rPr lang="cs-CZ" sz="2000" dirty="0" smtClean="0"/>
              <a:t>Posílit </a:t>
            </a:r>
            <a:r>
              <a:rPr lang="cs-CZ" sz="2000" dirty="0" smtClean="0"/>
              <a:t>přenosovou soustavu, </a:t>
            </a:r>
            <a:r>
              <a:rPr lang="cs-CZ" sz="2000" b="1" dirty="0" smtClean="0"/>
              <a:t>distribuční sítě </a:t>
            </a:r>
            <a:r>
              <a:rPr lang="cs-CZ" sz="2000" dirty="0" smtClean="0"/>
              <a:t>podrobit </a:t>
            </a:r>
            <a:r>
              <a:rPr lang="cs-CZ" sz="2000" b="1" dirty="0" smtClean="0"/>
              <a:t>re-</a:t>
            </a:r>
            <a:r>
              <a:rPr lang="cs-CZ" sz="2000" b="1" dirty="0" err="1" smtClean="0"/>
              <a:t>inženýringu</a:t>
            </a:r>
            <a:r>
              <a:rPr lang="cs-CZ" sz="2000" dirty="0" smtClean="0"/>
              <a:t>.</a:t>
            </a:r>
          </a:p>
          <a:p>
            <a:r>
              <a:rPr lang="cs-CZ" sz="2000" b="1" dirty="0" smtClean="0"/>
              <a:t>Ovládnout/posílit vliv státu </a:t>
            </a:r>
            <a:r>
              <a:rPr lang="cs-CZ" sz="2000" dirty="0" smtClean="0"/>
              <a:t>nad kritickou </a:t>
            </a:r>
            <a:r>
              <a:rPr lang="cs-CZ" sz="2000" b="1" dirty="0" smtClean="0"/>
              <a:t>energetickou infrastrukturou</a:t>
            </a:r>
            <a:r>
              <a:rPr lang="cs-CZ" sz="2000" dirty="0" smtClean="0"/>
              <a:t>. </a:t>
            </a:r>
            <a:r>
              <a:rPr lang="cs-CZ" sz="1600" dirty="0" smtClean="0"/>
              <a:t>Vláda na tendr na zásobníky plynu RWE nereflektovala; ČEZ spotřeboval v r.2022 celkem 1.5TWh plynu na výrobu exportní elektřiny v době kritické nejistoty plnění zásobníků plynu.</a:t>
            </a:r>
            <a:endParaRPr lang="cs-CZ" sz="2000" dirty="0" smtClean="0"/>
          </a:p>
          <a:p>
            <a:r>
              <a:rPr lang="cs-CZ" sz="2000" dirty="0" smtClean="0"/>
              <a:t>Prosadit dočasnou </a:t>
            </a:r>
            <a:r>
              <a:rPr lang="cs-CZ" sz="2000" b="1" dirty="0" smtClean="0"/>
              <a:t>derogaci EU ETS</a:t>
            </a:r>
            <a:r>
              <a:rPr lang="cs-CZ" sz="2000" dirty="0" smtClean="0"/>
              <a:t>, přístup na trh povolenek vrátit zpět na provozovatele emisních zdrojů.</a:t>
            </a:r>
          </a:p>
          <a:p>
            <a:r>
              <a:rPr lang="cs-CZ" sz="2000" dirty="0" smtClean="0"/>
              <a:t>Uvést </a:t>
            </a:r>
            <a:r>
              <a:rPr lang="cs-CZ" sz="2000" b="1" dirty="0" smtClean="0"/>
              <a:t>do rovnováhy požadavky </a:t>
            </a:r>
            <a:r>
              <a:rPr lang="cs-CZ" sz="2000" dirty="0" smtClean="0"/>
              <a:t>na posílení </a:t>
            </a:r>
            <a:r>
              <a:rPr lang="cs-CZ" sz="2000" b="1" dirty="0" smtClean="0"/>
              <a:t>přes-hraničního transportu </a:t>
            </a:r>
            <a:r>
              <a:rPr lang="cs-CZ" sz="2000" dirty="0" smtClean="0"/>
              <a:t>elektřiny VVN a </a:t>
            </a:r>
            <a:r>
              <a:rPr lang="cs-CZ" sz="2000" b="1" dirty="0" smtClean="0"/>
              <a:t>tendence k decentralizaci</a:t>
            </a:r>
            <a:r>
              <a:rPr lang="cs-CZ" sz="2000" dirty="0" smtClean="0"/>
              <a:t> distribučních soustav.</a:t>
            </a:r>
          </a:p>
          <a:p>
            <a:pPr>
              <a:buNone/>
            </a:pPr>
            <a:endParaRPr lang="cs-CZ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SHRNUTÍ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/>
          </a:bodyPr>
          <a:lstStyle/>
          <a:p>
            <a:pPr lvl="0"/>
            <a:r>
              <a:rPr lang="cs-CZ" sz="2000" b="1" dirty="0"/>
              <a:t>Evropská energetika </a:t>
            </a:r>
            <a:r>
              <a:rPr lang="cs-CZ" sz="2000" dirty="0"/>
              <a:t>v současné době prodělává v souvislosti se </a:t>
            </a:r>
            <a:r>
              <a:rPr lang="cs-CZ" sz="2000" b="1" dirty="0"/>
              <a:t>zásadní přestavbou </a:t>
            </a:r>
            <a:r>
              <a:rPr lang="cs-CZ" sz="2000" dirty="0"/>
              <a:t>celého energetického systému </a:t>
            </a:r>
            <a:r>
              <a:rPr lang="cs-CZ" sz="2000" dirty="0" smtClean="0"/>
              <a:t>EU </a:t>
            </a:r>
            <a:r>
              <a:rPr lang="cs-CZ" sz="2000" dirty="0"/>
              <a:t>mimořádně </a:t>
            </a:r>
            <a:r>
              <a:rPr lang="cs-CZ" sz="2000" b="1" dirty="0"/>
              <a:t>turbulentní období,</a:t>
            </a:r>
            <a:r>
              <a:rPr lang="cs-CZ" sz="2000" dirty="0"/>
              <a:t> které bude trvat minimálně dalších 15 – 20 let.</a:t>
            </a:r>
          </a:p>
          <a:p>
            <a:pPr lvl="0"/>
            <a:r>
              <a:rPr lang="cs-CZ" sz="2000" dirty="0"/>
              <a:t>Dochází k </a:t>
            </a:r>
            <a:r>
              <a:rPr lang="cs-CZ" sz="2000" dirty="0" smtClean="0"/>
              <a:t> </a:t>
            </a:r>
            <a:r>
              <a:rPr lang="cs-CZ" sz="2000" b="1" dirty="0"/>
              <a:t>ústupu </a:t>
            </a:r>
            <a:r>
              <a:rPr lang="cs-CZ" sz="2000" dirty="0"/>
              <a:t>od původního záměru </a:t>
            </a:r>
            <a:r>
              <a:rPr lang="cs-CZ" sz="2000" dirty="0" smtClean="0"/>
              <a:t>EU „</a:t>
            </a:r>
            <a:r>
              <a:rPr lang="cs-CZ" sz="2000" b="1" dirty="0" err="1" smtClean="0"/>
              <a:t>Energy</a:t>
            </a:r>
            <a:r>
              <a:rPr lang="cs-CZ" sz="2000" b="1" dirty="0" smtClean="0"/>
              <a:t> </a:t>
            </a:r>
            <a:r>
              <a:rPr lang="cs-CZ" sz="2000" b="1" dirty="0"/>
              <a:t>market </a:t>
            </a:r>
            <a:r>
              <a:rPr lang="cs-CZ" sz="2000" b="1" dirty="0" err="1"/>
              <a:t>only</a:t>
            </a:r>
            <a:r>
              <a:rPr lang="cs-CZ" sz="2000" b="1" dirty="0"/>
              <a:t>“ </a:t>
            </a:r>
            <a:r>
              <a:rPr lang="cs-CZ" sz="2000" dirty="0"/>
              <a:t>z volného tržního prostředí </a:t>
            </a:r>
            <a:r>
              <a:rPr lang="cs-CZ" sz="2000" b="1" dirty="0"/>
              <a:t>do prostředí plné regulace s kapacitními mechanizmy</a:t>
            </a:r>
            <a:r>
              <a:rPr lang="cs-CZ" sz="2000" b="1" dirty="0" smtClean="0"/>
              <a:t>.</a:t>
            </a:r>
          </a:p>
          <a:p>
            <a:r>
              <a:rPr lang="cs-CZ" sz="2000" b="1" dirty="0" smtClean="0"/>
              <a:t>Elektrická energie </a:t>
            </a:r>
            <a:r>
              <a:rPr lang="cs-CZ" sz="2000" dirty="0" smtClean="0"/>
              <a:t>je strategickou komoditou a </a:t>
            </a:r>
            <a:r>
              <a:rPr lang="cs-CZ" sz="2000" b="1" dirty="0" smtClean="0"/>
              <a:t>má charakter veřejného statku </a:t>
            </a:r>
            <a:r>
              <a:rPr lang="cs-CZ" sz="2000" dirty="0" smtClean="0"/>
              <a:t>a je základní podmínkou samotné existence vyspělé civilizace 21, století</a:t>
            </a:r>
            <a:r>
              <a:rPr lang="cs-CZ" sz="2000" dirty="0" smtClean="0"/>
              <a:t>.</a:t>
            </a:r>
            <a:r>
              <a:rPr lang="cs-CZ" sz="2000" b="1" dirty="0" smtClean="0"/>
              <a:t> </a:t>
            </a:r>
            <a:r>
              <a:rPr lang="cs-CZ" sz="2000" b="1" smtClean="0"/>
              <a:t>Prioritou</a:t>
            </a:r>
            <a:r>
              <a:rPr lang="cs-CZ" sz="2000" smtClean="0"/>
              <a:t> musí být </a:t>
            </a:r>
            <a:r>
              <a:rPr lang="cs-CZ" sz="2000" b="1" smtClean="0"/>
              <a:t>bezpečnost a spolehlivost</a:t>
            </a:r>
            <a:r>
              <a:rPr lang="cs-CZ" sz="2000" smtClean="0"/>
              <a:t> dodávek elektřiny.</a:t>
            </a:r>
            <a:endParaRPr lang="cs-CZ" sz="2000" dirty="0" smtClean="0"/>
          </a:p>
          <a:p>
            <a:r>
              <a:rPr lang="cs-CZ" sz="2000" b="1" dirty="0" smtClean="0"/>
              <a:t>Odpovědnost za její zajištění a dlouhodobou energetickou bezpečnost ČR musí nést stát</a:t>
            </a:r>
            <a:r>
              <a:rPr lang="cs-CZ" sz="2000" dirty="0" smtClean="0"/>
              <a:t>, který může nést rizika investic dlouhodobého charakteru.</a:t>
            </a:r>
            <a:endParaRPr lang="cs-CZ" sz="2000" b="1" dirty="0" smtClean="0"/>
          </a:p>
          <a:p>
            <a:r>
              <a:rPr lang="cs-CZ" sz="2000" b="1" dirty="0" smtClean="0"/>
              <a:t>Jednostranná </a:t>
            </a:r>
            <a:r>
              <a:rPr lang="cs-CZ" sz="2000" b="1" dirty="0"/>
              <a:t>orientace </a:t>
            </a:r>
            <a:r>
              <a:rPr lang="cs-CZ" sz="2000" dirty="0"/>
              <a:t>na </a:t>
            </a:r>
            <a:r>
              <a:rPr lang="cs-CZ" sz="2000" dirty="0" smtClean="0"/>
              <a:t>OZE a zejména </a:t>
            </a:r>
            <a:r>
              <a:rPr lang="cs-CZ" sz="2000" b="1" dirty="0" smtClean="0"/>
              <a:t>na VE a FVE </a:t>
            </a:r>
            <a:r>
              <a:rPr lang="cs-CZ" sz="2000" dirty="0" smtClean="0"/>
              <a:t>neřeší </a:t>
            </a:r>
            <a:r>
              <a:rPr lang="cs-CZ" sz="2000" dirty="0"/>
              <a:t>reálné podmínky zapojení OZE do přenosových a distribučních sítí, </a:t>
            </a:r>
            <a:r>
              <a:rPr lang="cs-CZ" sz="2000" b="1" dirty="0"/>
              <a:t>dopady na stabilitu sítí a dodávek elektřiny</a:t>
            </a:r>
            <a:r>
              <a:rPr lang="cs-CZ" sz="2000" b="1" dirty="0" smtClean="0"/>
              <a:t>.</a:t>
            </a:r>
          </a:p>
          <a:p>
            <a:pPr lvl="0"/>
            <a:r>
              <a:rPr lang="cs-CZ" sz="2000" b="1" dirty="0" smtClean="0"/>
              <a:t>Energetické úspory </a:t>
            </a:r>
            <a:r>
              <a:rPr lang="cs-CZ" sz="2000" dirty="0" smtClean="0"/>
              <a:t>by neměly být dosahovány za cenu vyšší, než je samotná cena elektřiny.</a:t>
            </a:r>
          </a:p>
          <a:p>
            <a:endParaRPr lang="cs-CZ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1071</Words>
  <Application>Microsoft Office PowerPoint</Application>
  <PresentationFormat>Předvádění na obrazovce (4:3)</PresentationFormat>
  <Paragraphs>95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Energetická krize a cena elektrické energie v ČR</vt:lpstr>
      <vt:lpstr>Vývoj energetického trhu v Evropě 1990 - 2022</vt:lpstr>
      <vt:lpstr>Snímek 3</vt:lpstr>
      <vt:lpstr>Role EU ETS</vt:lpstr>
      <vt:lpstr>Obchodování s elektřinou na Lipské burze EEX</vt:lpstr>
      <vt:lpstr>Připravovaná reforma trhu s elektřinou dle  EK</vt:lpstr>
      <vt:lpstr>Možnosti cest k nápravě</vt:lpstr>
      <vt:lpstr>Snímek 8</vt:lpstr>
      <vt:lpstr>SHRNUTÍ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Energetická krize a cena elektrické energie v ČR</dc:title>
  <dc:creator>Vladimir Novotny</dc:creator>
  <cp:lastModifiedBy>Vladimir Novotny</cp:lastModifiedBy>
  <cp:revision>95</cp:revision>
  <dcterms:created xsi:type="dcterms:W3CDTF">2023-02-18T16:38:02Z</dcterms:created>
  <dcterms:modified xsi:type="dcterms:W3CDTF">2023-02-26T15:45:32Z</dcterms:modified>
</cp:coreProperties>
</file>