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4"/>
    <p:sldMasterId id="2147483773" r:id="rId5"/>
  </p:sldMasterIdLst>
  <p:notesMasterIdLst>
    <p:notesMasterId r:id="rId26"/>
  </p:notesMasterIdLst>
  <p:handoutMasterIdLst>
    <p:handoutMasterId r:id="rId27"/>
  </p:handoutMasterIdLst>
  <p:sldIdLst>
    <p:sldId id="323" r:id="rId6"/>
    <p:sldId id="343" r:id="rId7"/>
    <p:sldId id="376" r:id="rId8"/>
    <p:sldId id="458" r:id="rId9"/>
    <p:sldId id="344" r:id="rId10"/>
    <p:sldId id="461" r:id="rId11"/>
    <p:sldId id="485" r:id="rId12"/>
    <p:sldId id="459" r:id="rId13"/>
    <p:sldId id="460" r:id="rId14"/>
    <p:sldId id="457" r:id="rId15"/>
    <p:sldId id="487" r:id="rId16"/>
    <p:sldId id="488" r:id="rId17"/>
    <p:sldId id="490" r:id="rId18"/>
    <p:sldId id="489" r:id="rId19"/>
    <p:sldId id="496" r:id="rId20"/>
    <p:sldId id="491" r:id="rId21"/>
    <p:sldId id="492" r:id="rId22"/>
    <p:sldId id="493" r:id="rId23"/>
    <p:sldId id="495" r:id="rId24"/>
    <p:sldId id="434" r:id="rId25"/>
  </p:sldIdLst>
  <p:sldSz cx="13444538"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Navrátil" initials="MN" lastIdx="1" clrIdx="0">
    <p:extLst>
      <p:ext uri="{19B8F6BF-5375-455C-9EA6-DF929625EA0E}">
        <p15:presenceInfo xmlns:p15="http://schemas.microsoft.com/office/powerpoint/2012/main" userId="S::navratil@trexima.cz::18021002-7bc4-4d3e-a9cc-87e0471388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5DE"/>
    <a:srgbClr val="EBEAF0"/>
    <a:srgbClr val="F3F0F2"/>
    <a:srgbClr val="F4F0F2"/>
    <a:srgbClr val="E5E5E7"/>
    <a:srgbClr val="F0EDF2"/>
    <a:srgbClr val="E4E5E7"/>
    <a:srgbClr val="E3E2E7"/>
    <a:srgbClr val="0D0D0D"/>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0E41B-FB94-4C0E-A878-0AE6EF3A100F}" v="84" dt="2024-08-28T09:40:35.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3457" autoAdjust="0"/>
  </p:normalViewPr>
  <p:slideViewPr>
    <p:cSldViewPr snapToGrid="0" snapToObjects="1">
      <p:cViewPr varScale="1">
        <p:scale>
          <a:sx n="94" d="100"/>
          <a:sy n="94" d="100"/>
        </p:scale>
        <p:origin x="1056" y="66"/>
      </p:cViewPr>
      <p:guideLst>
        <p:guide orient="horz" pos="2382"/>
        <p:guide pos="42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29F5A-C22C-45DF-A1DF-DD9C510FF26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4EA34CE9-C1AC-414A-BAC8-946D8F891A86}">
      <dgm:prSet phldrT="[Text]" custT="1"/>
      <dgm:spPr/>
      <dgm:t>
        <a:bodyPr/>
        <a:lstStyle/>
        <a:p>
          <a:r>
            <a:rPr lang="cs-CZ" sz="2000" b="1" dirty="0">
              <a:latin typeface="Arial" panose="020B0604020202020204" pitchFamily="34" charset="0"/>
              <a:cs typeface="Arial" panose="020B0604020202020204" pitchFamily="34" charset="0"/>
            </a:rPr>
            <a:t>OSN (Program UNEP, 2008</a:t>
          </a:r>
          <a:r>
            <a:rPr lang="cs-CZ" sz="1600" dirty="0"/>
            <a:t>)</a:t>
          </a:r>
        </a:p>
      </dgm:t>
    </dgm:pt>
    <dgm:pt modelId="{978F01C2-B333-49DB-8FEA-E087105FD528}" type="parTrans" cxnId="{55987315-A0A4-43F7-B576-A9507673EDA3}">
      <dgm:prSet/>
      <dgm:spPr/>
      <dgm:t>
        <a:bodyPr/>
        <a:lstStyle/>
        <a:p>
          <a:endParaRPr lang="cs-CZ"/>
        </a:p>
      </dgm:t>
    </dgm:pt>
    <dgm:pt modelId="{CBAABEEE-1BC0-4D46-AE0D-34DB55B0C37F}" type="sibTrans" cxnId="{55987315-A0A4-43F7-B576-A9507673EDA3}">
      <dgm:prSet/>
      <dgm:spPr/>
      <dgm:t>
        <a:bodyPr/>
        <a:lstStyle/>
        <a:p>
          <a:endParaRPr lang="cs-CZ"/>
        </a:p>
      </dgm:t>
    </dgm:pt>
    <dgm:pt modelId="{026909E9-5548-4E48-AB2B-59FCBBF7A3E2}">
      <dgm:prSet phldrT="[Text]"/>
      <dgm:spPr/>
      <dgm:t>
        <a:bodyPr/>
        <a:lstStyle/>
        <a:p>
          <a:r>
            <a:rPr lang="cs-CZ" dirty="0">
              <a:latin typeface="Arial" panose="020B0604020202020204" pitchFamily="34" charset="0"/>
              <a:cs typeface="Arial" panose="020B0604020202020204" pitchFamily="34" charset="0"/>
            </a:rPr>
            <a:t>Zelená pracovní místa definujeme jako práci v zemědělství, výrobě, výzkumu a vývoji, administrativě a službách, která významně přispívá k zachování nebo obnově kvality životního prostředí. Konkrétně, ale ne výlučně, sem patří pracovní místa, která pomáhají </a:t>
          </a:r>
          <a:r>
            <a:rPr lang="cs-CZ" b="1" dirty="0">
              <a:latin typeface="Arial" panose="020B0604020202020204" pitchFamily="34" charset="0"/>
              <a:cs typeface="Arial" panose="020B0604020202020204" pitchFamily="34" charset="0"/>
            </a:rPr>
            <a:t>chránit ekosystémy </a:t>
          </a:r>
          <a:r>
            <a:rPr lang="cs-CZ" dirty="0">
              <a:latin typeface="Arial" panose="020B0604020202020204" pitchFamily="34" charset="0"/>
              <a:cs typeface="Arial" panose="020B0604020202020204" pitchFamily="34" charset="0"/>
            </a:rPr>
            <a:t>a </a:t>
          </a:r>
          <a:r>
            <a:rPr lang="cs-CZ" b="1" dirty="0">
              <a:latin typeface="Arial" panose="020B0604020202020204" pitchFamily="34" charset="0"/>
              <a:cs typeface="Arial" panose="020B0604020202020204" pitchFamily="34" charset="0"/>
            </a:rPr>
            <a:t>biologickou rozmanitost</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snižovat spotřebu energie</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materiálů a vody </a:t>
          </a:r>
          <a:r>
            <a:rPr lang="cs-CZ" dirty="0">
              <a:latin typeface="Arial" panose="020B0604020202020204" pitchFamily="34" charset="0"/>
              <a:cs typeface="Arial" panose="020B0604020202020204" pitchFamily="34" charset="0"/>
            </a:rPr>
            <a:t>prostřednictvím strategií vysoké účinnosti, </a:t>
          </a:r>
          <a:r>
            <a:rPr lang="cs-CZ" b="1" dirty="0">
              <a:latin typeface="Arial" panose="020B0604020202020204" pitchFamily="34" charset="0"/>
              <a:cs typeface="Arial" panose="020B0604020202020204" pitchFamily="34" charset="0"/>
            </a:rPr>
            <a:t>dekarbonizovat</a:t>
          </a:r>
          <a:r>
            <a:rPr lang="cs-CZ" dirty="0">
              <a:latin typeface="Arial" panose="020B0604020202020204" pitchFamily="34" charset="0"/>
              <a:cs typeface="Arial" panose="020B0604020202020204" pitchFamily="34" charset="0"/>
            </a:rPr>
            <a:t> hospodářství a minimalizovat nebo zcela zamezit vzniku všech forem </a:t>
          </a:r>
          <a:r>
            <a:rPr lang="cs-CZ" b="1" dirty="0">
              <a:latin typeface="Arial" panose="020B0604020202020204" pitchFamily="34" charset="0"/>
              <a:cs typeface="Arial" panose="020B0604020202020204" pitchFamily="34" charset="0"/>
            </a:rPr>
            <a:t>odpadu a znečištění</a:t>
          </a:r>
          <a:r>
            <a:rPr lang="cs-CZ" dirty="0">
              <a:latin typeface="Arial" panose="020B0604020202020204" pitchFamily="34" charset="0"/>
              <a:cs typeface="Arial" panose="020B0604020202020204" pitchFamily="34" charset="0"/>
            </a:rPr>
            <a:t>.</a:t>
          </a:r>
        </a:p>
      </dgm:t>
    </dgm:pt>
    <dgm:pt modelId="{FE53BB71-054D-4608-B5EE-C10A4C8538FC}" type="parTrans" cxnId="{D3CA2C3B-AC03-475E-8372-BC5AB4832241}">
      <dgm:prSet/>
      <dgm:spPr/>
      <dgm:t>
        <a:bodyPr/>
        <a:lstStyle/>
        <a:p>
          <a:endParaRPr lang="cs-CZ"/>
        </a:p>
      </dgm:t>
    </dgm:pt>
    <dgm:pt modelId="{6036ABBF-3705-4BC0-96FF-39A835437351}" type="sibTrans" cxnId="{D3CA2C3B-AC03-475E-8372-BC5AB4832241}">
      <dgm:prSet/>
      <dgm:spPr/>
      <dgm:t>
        <a:bodyPr/>
        <a:lstStyle/>
        <a:p>
          <a:endParaRPr lang="cs-CZ"/>
        </a:p>
      </dgm:t>
    </dgm:pt>
    <dgm:pt modelId="{68253612-8E48-425F-992A-483B9B821B77}">
      <dgm:prSet phldrT="[Text]" custT="1"/>
      <dgm:spPr/>
      <dgm:t>
        <a:bodyPr/>
        <a:lstStyle/>
        <a:p>
          <a:r>
            <a:rPr lang="cs-CZ" sz="2000" b="1" dirty="0">
              <a:latin typeface="Arial" panose="020B0604020202020204" pitchFamily="34" charset="0"/>
              <a:cs typeface="Arial" panose="020B0604020202020204" pitchFamily="34" charset="0"/>
            </a:rPr>
            <a:t>Evropská komise (2012)</a:t>
          </a:r>
        </a:p>
        <a:p>
          <a:r>
            <a:rPr lang="cs-CZ" sz="1400" b="0" dirty="0">
              <a:latin typeface="Arial" panose="020B0604020202020204" pitchFamily="34" charset="0"/>
              <a:cs typeface="Arial" panose="020B0604020202020204" pitchFamily="34" charset="0"/>
            </a:rPr>
            <a:t>(definice komplementární k OSN)</a:t>
          </a:r>
        </a:p>
      </dgm:t>
    </dgm:pt>
    <dgm:pt modelId="{73335197-7156-489B-95A4-5CC37DC8586E}" type="parTrans" cxnId="{8B470BB3-310A-495E-81F5-E603FB7AF70E}">
      <dgm:prSet/>
      <dgm:spPr/>
      <dgm:t>
        <a:bodyPr/>
        <a:lstStyle/>
        <a:p>
          <a:endParaRPr lang="cs-CZ"/>
        </a:p>
      </dgm:t>
    </dgm:pt>
    <dgm:pt modelId="{0CEEAA79-D85C-4CD0-9BEC-0BB99BD2D8A3}" type="sibTrans" cxnId="{8B470BB3-310A-495E-81F5-E603FB7AF70E}">
      <dgm:prSet/>
      <dgm:spPr/>
      <dgm:t>
        <a:bodyPr/>
        <a:lstStyle/>
        <a:p>
          <a:endParaRPr lang="cs-CZ"/>
        </a:p>
      </dgm:t>
    </dgm:pt>
    <dgm:pt modelId="{7EA34792-528F-4632-8BFB-D0B5CC2308D2}">
      <dgm:prSet phldrT="[Text]"/>
      <dgm:spPr/>
      <dgm:t>
        <a:bodyPr/>
        <a:lstStyle/>
        <a:p>
          <a:r>
            <a:rPr lang="cs-CZ" dirty="0">
              <a:latin typeface="Arial" panose="020B0604020202020204" pitchFamily="34" charset="0"/>
              <a:cs typeface="Arial" panose="020B0604020202020204" pitchFamily="34" charset="0"/>
            </a:rPr>
            <a:t>(Evropská komise) chápe ‚zelená pracovní místa‘ jako všechna pracovní místa, která jsou závislá na životním prostředí nebo jsou vytvářena, nahrazována či nově definována (z hlediska souborů dovedností, pracovních metod, ozeleňování profesních profilů atd.) v procesu přechodu na ekologičtější ekonomiku.</a:t>
          </a:r>
        </a:p>
      </dgm:t>
    </dgm:pt>
    <dgm:pt modelId="{0F5FF727-9EE6-4965-99ED-E1FC6D2E4C25}" type="sibTrans" cxnId="{B609CA21-5D6B-4F97-ACCD-82C858E5834C}">
      <dgm:prSet/>
      <dgm:spPr/>
      <dgm:t>
        <a:bodyPr/>
        <a:lstStyle/>
        <a:p>
          <a:endParaRPr lang="cs-CZ"/>
        </a:p>
      </dgm:t>
    </dgm:pt>
    <dgm:pt modelId="{61E437DB-DCCB-4CCA-A714-05D7ABDB303F}" type="parTrans" cxnId="{B609CA21-5D6B-4F97-ACCD-82C858E5834C}">
      <dgm:prSet/>
      <dgm:spPr/>
      <dgm:t>
        <a:bodyPr/>
        <a:lstStyle/>
        <a:p>
          <a:endParaRPr lang="cs-CZ"/>
        </a:p>
      </dgm:t>
    </dgm:pt>
    <dgm:pt modelId="{EA76B22F-A16E-40DA-BDA2-4600215B93A6}" type="pres">
      <dgm:prSet presAssocID="{87829F5A-C22C-45DF-A1DF-DD9C510FF26D}" presName="Name0" presStyleCnt="0">
        <dgm:presLayoutVars>
          <dgm:dir/>
          <dgm:animLvl val="lvl"/>
          <dgm:resizeHandles val="exact"/>
        </dgm:presLayoutVars>
      </dgm:prSet>
      <dgm:spPr/>
    </dgm:pt>
    <dgm:pt modelId="{65162978-D267-475C-9443-81D1D7EE1EDA}" type="pres">
      <dgm:prSet presAssocID="{4EA34CE9-C1AC-414A-BAC8-946D8F891A86}" presName="composite" presStyleCnt="0"/>
      <dgm:spPr/>
    </dgm:pt>
    <dgm:pt modelId="{53D6372B-B251-41F5-AAD7-775E4D7B2C73}" type="pres">
      <dgm:prSet presAssocID="{4EA34CE9-C1AC-414A-BAC8-946D8F891A86}" presName="parTx" presStyleLbl="alignNode1" presStyleIdx="0" presStyleCnt="2">
        <dgm:presLayoutVars>
          <dgm:chMax val="0"/>
          <dgm:chPref val="0"/>
          <dgm:bulletEnabled val="1"/>
        </dgm:presLayoutVars>
      </dgm:prSet>
      <dgm:spPr/>
    </dgm:pt>
    <dgm:pt modelId="{98CCA72F-FDD1-45CD-BD9D-4D7463DB33C4}" type="pres">
      <dgm:prSet presAssocID="{4EA34CE9-C1AC-414A-BAC8-946D8F891A86}" presName="desTx" presStyleLbl="alignAccFollowNode1" presStyleIdx="0" presStyleCnt="2">
        <dgm:presLayoutVars>
          <dgm:bulletEnabled val="1"/>
        </dgm:presLayoutVars>
      </dgm:prSet>
      <dgm:spPr/>
    </dgm:pt>
    <dgm:pt modelId="{72F083A9-7718-477B-B060-EADA15B3839A}" type="pres">
      <dgm:prSet presAssocID="{CBAABEEE-1BC0-4D46-AE0D-34DB55B0C37F}" presName="space" presStyleCnt="0"/>
      <dgm:spPr/>
    </dgm:pt>
    <dgm:pt modelId="{B47D3F5D-CE4A-4DDD-A015-1DE43B2C95EB}" type="pres">
      <dgm:prSet presAssocID="{68253612-8E48-425F-992A-483B9B821B77}" presName="composite" presStyleCnt="0"/>
      <dgm:spPr/>
    </dgm:pt>
    <dgm:pt modelId="{828874DD-1744-47BA-83C1-5F6D8BE6C086}" type="pres">
      <dgm:prSet presAssocID="{68253612-8E48-425F-992A-483B9B821B77}" presName="parTx" presStyleLbl="alignNode1" presStyleIdx="1" presStyleCnt="2">
        <dgm:presLayoutVars>
          <dgm:chMax val="0"/>
          <dgm:chPref val="0"/>
          <dgm:bulletEnabled val="1"/>
        </dgm:presLayoutVars>
      </dgm:prSet>
      <dgm:spPr/>
    </dgm:pt>
    <dgm:pt modelId="{382CE901-5884-46DF-991D-B22FA945B4C4}" type="pres">
      <dgm:prSet presAssocID="{68253612-8E48-425F-992A-483B9B821B77}" presName="desTx" presStyleLbl="alignAccFollowNode1" presStyleIdx="1" presStyleCnt="2">
        <dgm:presLayoutVars>
          <dgm:bulletEnabled val="1"/>
        </dgm:presLayoutVars>
      </dgm:prSet>
      <dgm:spPr/>
    </dgm:pt>
  </dgm:ptLst>
  <dgm:cxnLst>
    <dgm:cxn modelId="{68B18B0E-BD1E-45FE-BB53-DA44FBC33E1A}" type="presOf" srcId="{7EA34792-528F-4632-8BFB-D0B5CC2308D2}" destId="{382CE901-5884-46DF-991D-B22FA945B4C4}" srcOrd="0" destOrd="0" presId="urn:microsoft.com/office/officeart/2005/8/layout/hList1"/>
    <dgm:cxn modelId="{55987315-A0A4-43F7-B576-A9507673EDA3}" srcId="{87829F5A-C22C-45DF-A1DF-DD9C510FF26D}" destId="{4EA34CE9-C1AC-414A-BAC8-946D8F891A86}" srcOrd="0" destOrd="0" parTransId="{978F01C2-B333-49DB-8FEA-E087105FD528}" sibTransId="{CBAABEEE-1BC0-4D46-AE0D-34DB55B0C37F}"/>
    <dgm:cxn modelId="{B609CA21-5D6B-4F97-ACCD-82C858E5834C}" srcId="{68253612-8E48-425F-992A-483B9B821B77}" destId="{7EA34792-528F-4632-8BFB-D0B5CC2308D2}" srcOrd="0" destOrd="0" parTransId="{61E437DB-DCCB-4CCA-A714-05D7ABDB303F}" sibTransId="{0F5FF727-9EE6-4965-99ED-E1FC6D2E4C25}"/>
    <dgm:cxn modelId="{D3CA2C3B-AC03-475E-8372-BC5AB4832241}" srcId="{4EA34CE9-C1AC-414A-BAC8-946D8F891A86}" destId="{026909E9-5548-4E48-AB2B-59FCBBF7A3E2}" srcOrd="0" destOrd="0" parTransId="{FE53BB71-054D-4608-B5EE-C10A4C8538FC}" sibTransId="{6036ABBF-3705-4BC0-96FF-39A835437351}"/>
    <dgm:cxn modelId="{A938FF5E-5D7F-4787-8451-CC691E4A8BCB}" type="presOf" srcId="{026909E9-5548-4E48-AB2B-59FCBBF7A3E2}" destId="{98CCA72F-FDD1-45CD-BD9D-4D7463DB33C4}" srcOrd="0" destOrd="0" presId="urn:microsoft.com/office/officeart/2005/8/layout/hList1"/>
    <dgm:cxn modelId="{8EC79042-05A6-4673-A3BC-5649577F9C9F}" type="presOf" srcId="{87829F5A-C22C-45DF-A1DF-DD9C510FF26D}" destId="{EA76B22F-A16E-40DA-BDA2-4600215B93A6}" srcOrd="0" destOrd="0" presId="urn:microsoft.com/office/officeart/2005/8/layout/hList1"/>
    <dgm:cxn modelId="{BBF8866F-AD8B-45EF-8AEF-D1B3C264D82B}" type="presOf" srcId="{4EA34CE9-C1AC-414A-BAC8-946D8F891A86}" destId="{53D6372B-B251-41F5-AAD7-775E4D7B2C73}" srcOrd="0" destOrd="0" presId="urn:microsoft.com/office/officeart/2005/8/layout/hList1"/>
    <dgm:cxn modelId="{8B470BB3-310A-495E-81F5-E603FB7AF70E}" srcId="{87829F5A-C22C-45DF-A1DF-DD9C510FF26D}" destId="{68253612-8E48-425F-992A-483B9B821B77}" srcOrd="1" destOrd="0" parTransId="{73335197-7156-489B-95A4-5CC37DC8586E}" sibTransId="{0CEEAA79-D85C-4CD0-9BEC-0BB99BD2D8A3}"/>
    <dgm:cxn modelId="{14D7EDFD-4AF5-479B-BEB8-9AD6458361A0}" type="presOf" srcId="{68253612-8E48-425F-992A-483B9B821B77}" destId="{828874DD-1744-47BA-83C1-5F6D8BE6C086}" srcOrd="0" destOrd="0" presId="urn:microsoft.com/office/officeart/2005/8/layout/hList1"/>
    <dgm:cxn modelId="{C3CB0947-5D7F-46BD-ACB0-B009623A776C}" type="presParOf" srcId="{EA76B22F-A16E-40DA-BDA2-4600215B93A6}" destId="{65162978-D267-475C-9443-81D1D7EE1EDA}" srcOrd="0" destOrd="0" presId="urn:microsoft.com/office/officeart/2005/8/layout/hList1"/>
    <dgm:cxn modelId="{1262CD33-B716-4542-9968-5A3DDB41E817}" type="presParOf" srcId="{65162978-D267-475C-9443-81D1D7EE1EDA}" destId="{53D6372B-B251-41F5-AAD7-775E4D7B2C73}" srcOrd="0" destOrd="0" presId="urn:microsoft.com/office/officeart/2005/8/layout/hList1"/>
    <dgm:cxn modelId="{96A59286-CD4C-400C-8DA1-632D2FC70271}" type="presParOf" srcId="{65162978-D267-475C-9443-81D1D7EE1EDA}" destId="{98CCA72F-FDD1-45CD-BD9D-4D7463DB33C4}" srcOrd="1" destOrd="0" presId="urn:microsoft.com/office/officeart/2005/8/layout/hList1"/>
    <dgm:cxn modelId="{D462AEED-E963-45AF-8976-884B28DB1A17}" type="presParOf" srcId="{EA76B22F-A16E-40DA-BDA2-4600215B93A6}" destId="{72F083A9-7718-477B-B060-EADA15B3839A}" srcOrd="1" destOrd="0" presId="urn:microsoft.com/office/officeart/2005/8/layout/hList1"/>
    <dgm:cxn modelId="{12C4363A-A0A3-425D-92EF-F450944CBC8B}" type="presParOf" srcId="{EA76B22F-A16E-40DA-BDA2-4600215B93A6}" destId="{B47D3F5D-CE4A-4DDD-A015-1DE43B2C95EB}" srcOrd="2" destOrd="0" presId="urn:microsoft.com/office/officeart/2005/8/layout/hList1"/>
    <dgm:cxn modelId="{B03BE993-9C0F-438F-9FCD-DC3BB08A9220}" type="presParOf" srcId="{B47D3F5D-CE4A-4DDD-A015-1DE43B2C95EB}" destId="{828874DD-1744-47BA-83C1-5F6D8BE6C086}" srcOrd="0" destOrd="0" presId="urn:microsoft.com/office/officeart/2005/8/layout/hList1"/>
    <dgm:cxn modelId="{B0EB490B-720B-43FF-BFB3-8C24ABCB6236}" type="presParOf" srcId="{B47D3F5D-CE4A-4DDD-A015-1DE43B2C95EB}" destId="{382CE901-5884-46DF-991D-B22FA945B4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829F5A-C22C-45DF-A1DF-DD9C510FF26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4EA34CE9-C1AC-414A-BAC8-946D8F891A86}">
      <dgm:prSet phldrT="[Text]" custT="1"/>
      <dgm:spPr/>
      <dgm:t>
        <a:bodyPr/>
        <a:lstStyle/>
        <a:p>
          <a:r>
            <a:rPr lang="cs-CZ" sz="2000" b="1" dirty="0">
              <a:latin typeface="Arial" panose="020B0604020202020204" pitchFamily="34" charset="0"/>
              <a:cs typeface="Arial" panose="020B0604020202020204" pitchFamily="34" charset="0"/>
            </a:rPr>
            <a:t>NOVÁ RIZIKA</a:t>
          </a:r>
          <a:endParaRPr lang="cs-CZ" sz="1600" dirty="0"/>
        </a:p>
      </dgm:t>
    </dgm:pt>
    <dgm:pt modelId="{978F01C2-B333-49DB-8FEA-E087105FD528}" type="parTrans" cxnId="{55987315-A0A4-43F7-B576-A9507673EDA3}">
      <dgm:prSet/>
      <dgm:spPr/>
      <dgm:t>
        <a:bodyPr/>
        <a:lstStyle/>
        <a:p>
          <a:endParaRPr lang="cs-CZ"/>
        </a:p>
      </dgm:t>
    </dgm:pt>
    <dgm:pt modelId="{CBAABEEE-1BC0-4D46-AE0D-34DB55B0C37F}" type="sibTrans" cxnId="{55987315-A0A4-43F7-B576-A9507673EDA3}">
      <dgm:prSet/>
      <dgm:spPr/>
      <dgm:t>
        <a:bodyPr/>
        <a:lstStyle/>
        <a:p>
          <a:endParaRPr lang="cs-CZ"/>
        </a:p>
      </dgm:t>
    </dgm:pt>
    <dgm:pt modelId="{026909E9-5548-4E48-AB2B-59FCBBF7A3E2}">
      <dgm:prSet phldrT="[Text]"/>
      <dgm:spPr/>
      <dgm:t>
        <a:bodyPr/>
        <a:lstStyle/>
        <a:p>
          <a:r>
            <a:rPr lang="cs-CZ" b="1" dirty="0">
              <a:latin typeface="Arial" panose="020B0604020202020204" pitchFamily="34" charset="0"/>
              <a:cs typeface="Arial" panose="020B0604020202020204" pitchFamily="34" charset="0"/>
            </a:rPr>
            <a:t>riziko dříve neexistovalo </a:t>
          </a:r>
          <a:r>
            <a:rPr lang="cs-CZ" dirty="0">
              <a:latin typeface="Arial" panose="020B0604020202020204" pitchFamily="34" charset="0"/>
              <a:cs typeface="Arial" panose="020B0604020202020204" pitchFamily="34" charset="0"/>
            </a:rPr>
            <a:t>a je způsobeno novými procesy, novými technologiemi, novými typy pracovišť, novými společenskými podmínkami nebo organizačními změnami;</a:t>
          </a:r>
        </a:p>
      </dgm:t>
    </dgm:pt>
    <dgm:pt modelId="{FE53BB71-054D-4608-B5EE-C10A4C8538FC}" type="parTrans" cxnId="{D3CA2C3B-AC03-475E-8372-BC5AB4832241}">
      <dgm:prSet/>
      <dgm:spPr/>
      <dgm:t>
        <a:bodyPr/>
        <a:lstStyle/>
        <a:p>
          <a:endParaRPr lang="cs-CZ"/>
        </a:p>
      </dgm:t>
    </dgm:pt>
    <dgm:pt modelId="{6036ABBF-3705-4BC0-96FF-39A835437351}" type="sibTrans" cxnId="{D3CA2C3B-AC03-475E-8372-BC5AB4832241}">
      <dgm:prSet/>
      <dgm:spPr/>
      <dgm:t>
        <a:bodyPr/>
        <a:lstStyle/>
        <a:p>
          <a:endParaRPr lang="cs-CZ"/>
        </a:p>
      </dgm:t>
    </dgm:pt>
    <dgm:pt modelId="{68253612-8E48-425F-992A-483B9B821B77}">
      <dgm:prSet phldrT="[Text]" custT="1"/>
      <dgm:spPr/>
      <dgm:t>
        <a:bodyPr/>
        <a:lstStyle/>
        <a:p>
          <a:r>
            <a:rPr lang="cs-CZ" sz="2000" b="1" kern="1200" dirty="0">
              <a:solidFill>
                <a:srgbClr val="FFFFFF"/>
              </a:solidFill>
              <a:latin typeface="Arial" panose="020B0604020202020204" pitchFamily="34" charset="0"/>
              <a:ea typeface="+mn-ea"/>
              <a:cs typeface="Arial" panose="020B0604020202020204" pitchFamily="34" charset="0"/>
            </a:rPr>
            <a:t>ROZVÍJEJÍCÍ SE RIZIKA</a:t>
          </a:r>
        </a:p>
      </dgm:t>
    </dgm:pt>
    <dgm:pt modelId="{73335197-7156-489B-95A4-5CC37DC8586E}" type="parTrans" cxnId="{8B470BB3-310A-495E-81F5-E603FB7AF70E}">
      <dgm:prSet/>
      <dgm:spPr/>
      <dgm:t>
        <a:bodyPr/>
        <a:lstStyle/>
        <a:p>
          <a:endParaRPr lang="cs-CZ"/>
        </a:p>
      </dgm:t>
    </dgm:pt>
    <dgm:pt modelId="{0CEEAA79-D85C-4CD0-9BEC-0BB99BD2D8A3}" type="sibTrans" cxnId="{8B470BB3-310A-495E-81F5-E603FB7AF70E}">
      <dgm:prSet/>
      <dgm:spPr/>
      <dgm:t>
        <a:bodyPr/>
        <a:lstStyle/>
        <a:p>
          <a:endParaRPr lang="cs-CZ"/>
        </a:p>
      </dgm:t>
    </dgm:pt>
    <dgm:pt modelId="{7EA34792-528F-4632-8BFB-D0B5CC2308D2}">
      <dgm:prSet phldrT="[Text]"/>
      <dgm:spPr/>
      <dgm:t>
        <a:bodyPr/>
        <a:lstStyle/>
        <a:p>
          <a:r>
            <a:rPr lang="cs-CZ" dirty="0">
              <a:latin typeface="Arial" panose="020B0604020202020204" pitchFamily="34" charset="0"/>
              <a:cs typeface="Arial" panose="020B0604020202020204" pitchFamily="34" charset="0"/>
            </a:rPr>
            <a:t>roste počet </a:t>
          </a:r>
          <a:r>
            <a:rPr lang="cs-CZ" b="1" dirty="0">
              <a:latin typeface="Arial" panose="020B0604020202020204" pitchFamily="34" charset="0"/>
              <a:cs typeface="Arial" panose="020B0604020202020204" pitchFamily="34" charset="0"/>
            </a:rPr>
            <a:t>nebezpečných situací</a:t>
          </a:r>
          <a:r>
            <a:rPr lang="cs-CZ" dirty="0">
              <a:latin typeface="Arial" panose="020B0604020202020204" pitchFamily="34" charset="0"/>
              <a:cs typeface="Arial" panose="020B0604020202020204" pitchFamily="34" charset="0"/>
            </a:rPr>
            <a:t>, která vedou k ohrožení;</a:t>
          </a:r>
        </a:p>
      </dgm:t>
    </dgm:pt>
    <dgm:pt modelId="{0F5FF727-9EE6-4965-99ED-E1FC6D2E4C25}" type="sibTrans" cxnId="{B609CA21-5D6B-4F97-ACCD-82C858E5834C}">
      <dgm:prSet/>
      <dgm:spPr/>
      <dgm:t>
        <a:bodyPr/>
        <a:lstStyle/>
        <a:p>
          <a:endParaRPr lang="cs-CZ"/>
        </a:p>
      </dgm:t>
    </dgm:pt>
    <dgm:pt modelId="{61E437DB-DCCB-4CCA-A714-05D7ABDB303F}" type="parTrans" cxnId="{B609CA21-5D6B-4F97-ACCD-82C858E5834C}">
      <dgm:prSet/>
      <dgm:spPr/>
      <dgm:t>
        <a:bodyPr/>
        <a:lstStyle/>
        <a:p>
          <a:endParaRPr lang="cs-CZ"/>
        </a:p>
      </dgm:t>
    </dgm:pt>
    <dgm:pt modelId="{1E1950F8-DFCF-45CE-8D0A-14720753876E}">
      <dgm:prSet phldrT="[Text]"/>
      <dgm:spPr/>
      <dgm:t>
        <a:bodyPr/>
        <a:lstStyle/>
        <a:p>
          <a:r>
            <a:rPr lang="cs-CZ" dirty="0">
              <a:latin typeface="Arial" panose="020B0604020202020204" pitchFamily="34" charset="0"/>
              <a:cs typeface="Arial" panose="020B0604020202020204" pitchFamily="34" charset="0"/>
            </a:rPr>
            <a:t>dlouhodobý problém je nově považován za riziko z důvodu </a:t>
          </a:r>
          <a:r>
            <a:rPr lang="cs-CZ" b="1" dirty="0">
              <a:latin typeface="Arial" panose="020B0604020202020204" pitchFamily="34" charset="0"/>
              <a:cs typeface="Arial" panose="020B0604020202020204" pitchFamily="34" charset="0"/>
            </a:rPr>
            <a:t>změny</a:t>
          </a:r>
          <a:r>
            <a:rPr lang="cs-CZ" dirty="0">
              <a:latin typeface="Arial" panose="020B0604020202020204" pitchFamily="34" charset="0"/>
              <a:cs typeface="Arial" panose="020B0604020202020204" pitchFamily="34" charset="0"/>
            </a:rPr>
            <a:t> ve společenském nebo veřejném </a:t>
          </a:r>
          <a:r>
            <a:rPr lang="cs-CZ" b="1" dirty="0">
              <a:latin typeface="Arial" panose="020B0604020202020204" pitchFamily="34" charset="0"/>
              <a:cs typeface="Arial" panose="020B0604020202020204" pitchFamily="34" charset="0"/>
            </a:rPr>
            <a:t>vnímání</a:t>
          </a:r>
          <a:r>
            <a:rPr lang="cs-CZ" dirty="0">
              <a:latin typeface="Arial" panose="020B0604020202020204" pitchFamily="34" charset="0"/>
              <a:cs typeface="Arial" panose="020B0604020202020204" pitchFamily="34" charset="0"/>
            </a:rPr>
            <a:t>;</a:t>
          </a:r>
        </a:p>
      </dgm:t>
    </dgm:pt>
    <dgm:pt modelId="{53DEAFD3-AC18-45C7-8C2E-48DEBD636A19}" type="parTrans" cxnId="{AD0BE6BD-EB3D-4A35-9C35-C2F12AAF170F}">
      <dgm:prSet/>
      <dgm:spPr/>
      <dgm:t>
        <a:bodyPr/>
        <a:lstStyle/>
        <a:p>
          <a:endParaRPr lang="cs-CZ"/>
        </a:p>
      </dgm:t>
    </dgm:pt>
    <dgm:pt modelId="{9D99805F-8CEF-43BE-8E93-9202D1942EAF}" type="sibTrans" cxnId="{AD0BE6BD-EB3D-4A35-9C35-C2F12AAF170F}">
      <dgm:prSet/>
      <dgm:spPr/>
      <dgm:t>
        <a:bodyPr/>
        <a:lstStyle/>
        <a:p>
          <a:endParaRPr lang="cs-CZ"/>
        </a:p>
      </dgm:t>
    </dgm:pt>
    <dgm:pt modelId="{8D9BF1C5-386C-47FC-AB4F-458CCEBB64AC}">
      <dgm:prSet/>
      <dgm:spPr/>
      <dgm:t>
        <a:bodyPr/>
        <a:lstStyle/>
        <a:p>
          <a:r>
            <a:rPr lang="cs-CZ" dirty="0">
              <a:latin typeface="Arial" panose="020B0604020202020204" pitchFamily="34" charset="0"/>
              <a:cs typeface="Arial" panose="020B0604020202020204" pitchFamily="34" charset="0"/>
            </a:rPr>
            <a:t>nové </a:t>
          </a:r>
          <a:r>
            <a:rPr lang="cs-CZ" b="1" dirty="0">
              <a:latin typeface="Arial" panose="020B0604020202020204" pitchFamily="34" charset="0"/>
              <a:cs typeface="Arial" panose="020B0604020202020204" pitchFamily="34" charset="0"/>
            </a:rPr>
            <a:t>vědecké poznatky </a:t>
          </a:r>
          <a:r>
            <a:rPr lang="cs-CZ" dirty="0">
              <a:latin typeface="Arial" panose="020B0604020202020204" pitchFamily="34" charset="0"/>
              <a:cs typeface="Arial" panose="020B0604020202020204" pitchFamily="34" charset="0"/>
            </a:rPr>
            <a:t>umožňují dlouholetý problém identifikovat jako riziko.</a:t>
          </a:r>
        </a:p>
      </dgm:t>
    </dgm:pt>
    <dgm:pt modelId="{CB2CD2A2-ECDB-4B17-B02A-18220927C8D0}" type="parTrans" cxnId="{35B0AE8B-5C6F-41BE-B330-CAC494B0B0BC}">
      <dgm:prSet/>
      <dgm:spPr/>
      <dgm:t>
        <a:bodyPr/>
        <a:lstStyle/>
        <a:p>
          <a:endParaRPr lang="cs-CZ"/>
        </a:p>
      </dgm:t>
    </dgm:pt>
    <dgm:pt modelId="{0932284A-2FC2-4AA3-97C1-269E3E0A9766}" type="sibTrans" cxnId="{35B0AE8B-5C6F-41BE-B330-CAC494B0B0BC}">
      <dgm:prSet/>
      <dgm:spPr/>
      <dgm:t>
        <a:bodyPr/>
        <a:lstStyle/>
        <a:p>
          <a:endParaRPr lang="cs-CZ"/>
        </a:p>
      </dgm:t>
    </dgm:pt>
    <dgm:pt modelId="{F3682EAE-3E31-431D-A266-C69C618D16F3}">
      <dgm:prSet/>
      <dgm:spPr/>
      <dgm:t>
        <a:bodyPr/>
        <a:lstStyle/>
        <a:p>
          <a:r>
            <a:rPr lang="cs-CZ" dirty="0">
              <a:latin typeface="Arial" panose="020B0604020202020204" pitchFamily="34" charset="0"/>
              <a:cs typeface="Arial" panose="020B0604020202020204" pitchFamily="34" charset="0"/>
            </a:rPr>
            <a:t>zvyšuje se </a:t>
          </a:r>
          <a:r>
            <a:rPr lang="cs-CZ" b="1" dirty="0">
              <a:latin typeface="Arial" panose="020B0604020202020204" pitchFamily="34" charset="0"/>
              <a:cs typeface="Arial" panose="020B0604020202020204" pitchFamily="34" charset="0"/>
            </a:rPr>
            <a:t>pravděpodobnost vystavení nebezpečí</a:t>
          </a:r>
          <a:r>
            <a:rPr lang="cs-CZ" dirty="0">
              <a:latin typeface="Arial" panose="020B0604020202020204" pitchFamily="34" charset="0"/>
              <a:cs typeface="Arial" panose="020B0604020202020204" pitchFamily="34" charset="0"/>
            </a:rPr>
            <a:t>, které vede k riziku (tj. úroveň expozice se zvyšuje a/nebo roste počet osob vystavených riziku);</a:t>
          </a:r>
        </a:p>
      </dgm:t>
    </dgm:pt>
    <dgm:pt modelId="{51BF225B-01E3-434B-8465-229CF64ECFBF}" type="parTrans" cxnId="{D89DF785-39B2-4438-A28E-391EE7E5B9C9}">
      <dgm:prSet/>
      <dgm:spPr/>
      <dgm:t>
        <a:bodyPr/>
        <a:lstStyle/>
        <a:p>
          <a:endParaRPr lang="cs-CZ"/>
        </a:p>
      </dgm:t>
    </dgm:pt>
    <dgm:pt modelId="{3EB17E56-8175-43B8-A25B-087F3DA8443A}" type="sibTrans" cxnId="{D89DF785-39B2-4438-A28E-391EE7E5B9C9}">
      <dgm:prSet/>
      <dgm:spPr/>
      <dgm:t>
        <a:bodyPr/>
        <a:lstStyle/>
        <a:p>
          <a:endParaRPr lang="cs-CZ"/>
        </a:p>
      </dgm:t>
    </dgm:pt>
    <dgm:pt modelId="{D660B5BF-BE7B-42A3-94A6-7EB77A1096E3}">
      <dgm:prSet/>
      <dgm:spPr/>
      <dgm:t>
        <a:bodyPr/>
        <a:lstStyle/>
        <a:p>
          <a:r>
            <a:rPr lang="cs-CZ" b="1" dirty="0">
              <a:latin typeface="Arial" panose="020B0604020202020204" pitchFamily="34" charset="0"/>
              <a:cs typeface="Arial" panose="020B0604020202020204" pitchFamily="34" charset="0"/>
            </a:rPr>
            <a:t>vliv</a:t>
          </a:r>
          <a:r>
            <a:rPr lang="cs-CZ" dirty="0">
              <a:latin typeface="Arial" panose="020B0604020202020204" pitchFamily="34" charset="0"/>
              <a:cs typeface="Arial" panose="020B0604020202020204" pitchFamily="34" charset="0"/>
            </a:rPr>
            <a:t> nebezpečí na zdraví zaměstnanců </a:t>
          </a:r>
          <a:r>
            <a:rPr lang="cs-CZ" b="1" dirty="0">
              <a:latin typeface="Arial" panose="020B0604020202020204" pitchFamily="34" charset="0"/>
              <a:cs typeface="Arial" panose="020B0604020202020204" pitchFamily="34" charset="0"/>
            </a:rPr>
            <a:t>se zhoršuje</a:t>
          </a:r>
          <a:r>
            <a:rPr lang="cs-CZ" dirty="0">
              <a:latin typeface="Arial" panose="020B0604020202020204" pitchFamily="34" charset="0"/>
              <a:cs typeface="Arial" panose="020B0604020202020204" pitchFamily="34" charset="0"/>
            </a:rPr>
            <a:t> (tj. účinky na zdraví se stávají závažnějšími a/nebo se zvyšuje počet osob, které jsou vystaveny riziku).</a:t>
          </a:r>
        </a:p>
      </dgm:t>
    </dgm:pt>
    <dgm:pt modelId="{821FE3F8-76F2-4189-84D4-D92FE43B41CD}" type="parTrans" cxnId="{3A268629-DFDF-4FA0-AEA1-493FCC380304}">
      <dgm:prSet/>
      <dgm:spPr/>
      <dgm:t>
        <a:bodyPr/>
        <a:lstStyle/>
        <a:p>
          <a:endParaRPr lang="cs-CZ"/>
        </a:p>
      </dgm:t>
    </dgm:pt>
    <dgm:pt modelId="{172E4430-09F9-4E3F-B054-3360C8358806}" type="sibTrans" cxnId="{3A268629-DFDF-4FA0-AEA1-493FCC380304}">
      <dgm:prSet/>
      <dgm:spPr/>
      <dgm:t>
        <a:bodyPr/>
        <a:lstStyle/>
        <a:p>
          <a:endParaRPr lang="cs-CZ"/>
        </a:p>
      </dgm:t>
    </dgm:pt>
    <dgm:pt modelId="{EA76B22F-A16E-40DA-BDA2-4600215B93A6}" type="pres">
      <dgm:prSet presAssocID="{87829F5A-C22C-45DF-A1DF-DD9C510FF26D}" presName="Name0" presStyleCnt="0">
        <dgm:presLayoutVars>
          <dgm:dir/>
          <dgm:animLvl val="lvl"/>
          <dgm:resizeHandles val="exact"/>
        </dgm:presLayoutVars>
      </dgm:prSet>
      <dgm:spPr/>
    </dgm:pt>
    <dgm:pt modelId="{65162978-D267-475C-9443-81D1D7EE1EDA}" type="pres">
      <dgm:prSet presAssocID="{4EA34CE9-C1AC-414A-BAC8-946D8F891A86}" presName="composite" presStyleCnt="0"/>
      <dgm:spPr/>
    </dgm:pt>
    <dgm:pt modelId="{53D6372B-B251-41F5-AAD7-775E4D7B2C73}" type="pres">
      <dgm:prSet presAssocID="{4EA34CE9-C1AC-414A-BAC8-946D8F891A86}" presName="parTx" presStyleLbl="alignNode1" presStyleIdx="0" presStyleCnt="2">
        <dgm:presLayoutVars>
          <dgm:chMax val="0"/>
          <dgm:chPref val="0"/>
          <dgm:bulletEnabled val="1"/>
        </dgm:presLayoutVars>
      </dgm:prSet>
      <dgm:spPr/>
    </dgm:pt>
    <dgm:pt modelId="{98CCA72F-FDD1-45CD-BD9D-4D7463DB33C4}" type="pres">
      <dgm:prSet presAssocID="{4EA34CE9-C1AC-414A-BAC8-946D8F891A86}" presName="desTx" presStyleLbl="alignAccFollowNode1" presStyleIdx="0" presStyleCnt="2">
        <dgm:presLayoutVars>
          <dgm:bulletEnabled val="1"/>
        </dgm:presLayoutVars>
      </dgm:prSet>
      <dgm:spPr/>
    </dgm:pt>
    <dgm:pt modelId="{72F083A9-7718-477B-B060-EADA15B3839A}" type="pres">
      <dgm:prSet presAssocID="{CBAABEEE-1BC0-4D46-AE0D-34DB55B0C37F}" presName="space" presStyleCnt="0"/>
      <dgm:spPr/>
    </dgm:pt>
    <dgm:pt modelId="{B47D3F5D-CE4A-4DDD-A015-1DE43B2C95EB}" type="pres">
      <dgm:prSet presAssocID="{68253612-8E48-425F-992A-483B9B821B77}" presName="composite" presStyleCnt="0"/>
      <dgm:spPr/>
    </dgm:pt>
    <dgm:pt modelId="{828874DD-1744-47BA-83C1-5F6D8BE6C086}" type="pres">
      <dgm:prSet presAssocID="{68253612-8E48-425F-992A-483B9B821B77}" presName="parTx" presStyleLbl="alignNode1" presStyleIdx="1" presStyleCnt="2">
        <dgm:presLayoutVars>
          <dgm:chMax val="0"/>
          <dgm:chPref val="0"/>
          <dgm:bulletEnabled val="1"/>
        </dgm:presLayoutVars>
      </dgm:prSet>
      <dgm:spPr/>
    </dgm:pt>
    <dgm:pt modelId="{382CE901-5884-46DF-991D-B22FA945B4C4}" type="pres">
      <dgm:prSet presAssocID="{68253612-8E48-425F-992A-483B9B821B77}" presName="desTx" presStyleLbl="alignAccFollowNode1" presStyleIdx="1" presStyleCnt="2">
        <dgm:presLayoutVars>
          <dgm:bulletEnabled val="1"/>
        </dgm:presLayoutVars>
      </dgm:prSet>
      <dgm:spPr/>
    </dgm:pt>
  </dgm:ptLst>
  <dgm:cxnLst>
    <dgm:cxn modelId="{68B18B0E-BD1E-45FE-BB53-DA44FBC33E1A}" type="presOf" srcId="{7EA34792-528F-4632-8BFB-D0B5CC2308D2}" destId="{382CE901-5884-46DF-991D-B22FA945B4C4}" srcOrd="0" destOrd="0" presId="urn:microsoft.com/office/officeart/2005/8/layout/hList1"/>
    <dgm:cxn modelId="{55987315-A0A4-43F7-B576-A9507673EDA3}" srcId="{87829F5A-C22C-45DF-A1DF-DD9C510FF26D}" destId="{4EA34CE9-C1AC-414A-BAC8-946D8F891A86}" srcOrd="0" destOrd="0" parTransId="{978F01C2-B333-49DB-8FEA-E087105FD528}" sibTransId="{CBAABEEE-1BC0-4D46-AE0D-34DB55B0C37F}"/>
    <dgm:cxn modelId="{B609CA21-5D6B-4F97-ACCD-82C858E5834C}" srcId="{68253612-8E48-425F-992A-483B9B821B77}" destId="{7EA34792-528F-4632-8BFB-D0B5CC2308D2}" srcOrd="0" destOrd="0" parTransId="{61E437DB-DCCB-4CCA-A714-05D7ABDB303F}" sibTransId="{0F5FF727-9EE6-4965-99ED-E1FC6D2E4C25}"/>
    <dgm:cxn modelId="{3A268629-DFDF-4FA0-AEA1-493FCC380304}" srcId="{68253612-8E48-425F-992A-483B9B821B77}" destId="{D660B5BF-BE7B-42A3-94A6-7EB77A1096E3}" srcOrd="2" destOrd="0" parTransId="{821FE3F8-76F2-4189-84D4-D92FE43B41CD}" sibTransId="{172E4430-09F9-4E3F-B054-3360C8358806}"/>
    <dgm:cxn modelId="{D3CA2C3B-AC03-475E-8372-BC5AB4832241}" srcId="{4EA34CE9-C1AC-414A-BAC8-946D8F891A86}" destId="{026909E9-5548-4E48-AB2B-59FCBBF7A3E2}" srcOrd="0" destOrd="0" parTransId="{FE53BB71-054D-4608-B5EE-C10A4C8538FC}" sibTransId="{6036ABBF-3705-4BC0-96FF-39A835437351}"/>
    <dgm:cxn modelId="{B238ED5E-3F81-40BC-9F0D-10421D49DBF1}" type="presOf" srcId="{1E1950F8-DFCF-45CE-8D0A-14720753876E}" destId="{98CCA72F-FDD1-45CD-BD9D-4D7463DB33C4}" srcOrd="0" destOrd="1" presId="urn:microsoft.com/office/officeart/2005/8/layout/hList1"/>
    <dgm:cxn modelId="{A938FF5E-5D7F-4787-8451-CC691E4A8BCB}" type="presOf" srcId="{026909E9-5548-4E48-AB2B-59FCBBF7A3E2}" destId="{98CCA72F-FDD1-45CD-BD9D-4D7463DB33C4}" srcOrd="0" destOrd="0" presId="urn:microsoft.com/office/officeart/2005/8/layout/hList1"/>
    <dgm:cxn modelId="{70FD1C5F-9B93-4461-A2B4-D2739C5969B4}" type="presOf" srcId="{F3682EAE-3E31-431D-A266-C69C618D16F3}" destId="{382CE901-5884-46DF-991D-B22FA945B4C4}" srcOrd="0" destOrd="1" presId="urn:microsoft.com/office/officeart/2005/8/layout/hList1"/>
    <dgm:cxn modelId="{8EC79042-05A6-4673-A3BC-5649577F9C9F}" type="presOf" srcId="{87829F5A-C22C-45DF-A1DF-DD9C510FF26D}" destId="{EA76B22F-A16E-40DA-BDA2-4600215B93A6}" srcOrd="0" destOrd="0" presId="urn:microsoft.com/office/officeart/2005/8/layout/hList1"/>
    <dgm:cxn modelId="{BBF8866F-AD8B-45EF-8AEF-D1B3C264D82B}" type="presOf" srcId="{4EA34CE9-C1AC-414A-BAC8-946D8F891A86}" destId="{53D6372B-B251-41F5-AAD7-775E4D7B2C73}" srcOrd="0" destOrd="0" presId="urn:microsoft.com/office/officeart/2005/8/layout/hList1"/>
    <dgm:cxn modelId="{D89DF785-39B2-4438-A28E-391EE7E5B9C9}" srcId="{68253612-8E48-425F-992A-483B9B821B77}" destId="{F3682EAE-3E31-431D-A266-C69C618D16F3}" srcOrd="1" destOrd="0" parTransId="{51BF225B-01E3-434B-8465-229CF64ECFBF}" sibTransId="{3EB17E56-8175-43B8-A25B-087F3DA8443A}"/>
    <dgm:cxn modelId="{E23E7789-74AD-4AD1-B47E-57238314BBB5}" type="presOf" srcId="{D660B5BF-BE7B-42A3-94A6-7EB77A1096E3}" destId="{382CE901-5884-46DF-991D-B22FA945B4C4}" srcOrd="0" destOrd="2" presId="urn:microsoft.com/office/officeart/2005/8/layout/hList1"/>
    <dgm:cxn modelId="{35B0AE8B-5C6F-41BE-B330-CAC494B0B0BC}" srcId="{4EA34CE9-C1AC-414A-BAC8-946D8F891A86}" destId="{8D9BF1C5-386C-47FC-AB4F-458CCEBB64AC}" srcOrd="2" destOrd="0" parTransId="{CB2CD2A2-ECDB-4B17-B02A-18220927C8D0}" sibTransId="{0932284A-2FC2-4AA3-97C1-269E3E0A9766}"/>
    <dgm:cxn modelId="{8B470BB3-310A-495E-81F5-E603FB7AF70E}" srcId="{87829F5A-C22C-45DF-A1DF-DD9C510FF26D}" destId="{68253612-8E48-425F-992A-483B9B821B77}" srcOrd="1" destOrd="0" parTransId="{73335197-7156-489B-95A4-5CC37DC8586E}" sibTransId="{0CEEAA79-D85C-4CD0-9BEC-0BB99BD2D8A3}"/>
    <dgm:cxn modelId="{B3DAD2B3-37A6-41F8-82E7-1B167E18A51F}" type="presOf" srcId="{8D9BF1C5-386C-47FC-AB4F-458CCEBB64AC}" destId="{98CCA72F-FDD1-45CD-BD9D-4D7463DB33C4}" srcOrd="0" destOrd="2" presId="urn:microsoft.com/office/officeart/2005/8/layout/hList1"/>
    <dgm:cxn modelId="{AD0BE6BD-EB3D-4A35-9C35-C2F12AAF170F}" srcId="{4EA34CE9-C1AC-414A-BAC8-946D8F891A86}" destId="{1E1950F8-DFCF-45CE-8D0A-14720753876E}" srcOrd="1" destOrd="0" parTransId="{53DEAFD3-AC18-45C7-8C2E-48DEBD636A19}" sibTransId="{9D99805F-8CEF-43BE-8E93-9202D1942EAF}"/>
    <dgm:cxn modelId="{14D7EDFD-4AF5-479B-BEB8-9AD6458361A0}" type="presOf" srcId="{68253612-8E48-425F-992A-483B9B821B77}" destId="{828874DD-1744-47BA-83C1-5F6D8BE6C086}" srcOrd="0" destOrd="0" presId="urn:microsoft.com/office/officeart/2005/8/layout/hList1"/>
    <dgm:cxn modelId="{C3CB0947-5D7F-46BD-ACB0-B009623A776C}" type="presParOf" srcId="{EA76B22F-A16E-40DA-BDA2-4600215B93A6}" destId="{65162978-D267-475C-9443-81D1D7EE1EDA}" srcOrd="0" destOrd="0" presId="urn:microsoft.com/office/officeart/2005/8/layout/hList1"/>
    <dgm:cxn modelId="{1262CD33-B716-4542-9968-5A3DDB41E817}" type="presParOf" srcId="{65162978-D267-475C-9443-81D1D7EE1EDA}" destId="{53D6372B-B251-41F5-AAD7-775E4D7B2C73}" srcOrd="0" destOrd="0" presId="urn:microsoft.com/office/officeart/2005/8/layout/hList1"/>
    <dgm:cxn modelId="{96A59286-CD4C-400C-8DA1-632D2FC70271}" type="presParOf" srcId="{65162978-D267-475C-9443-81D1D7EE1EDA}" destId="{98CCA72F-FDD1-45CD-BD9D-4D7463DB33C4}" srcOrd="1" destOrd="0" presId="urn:microsoft.com/office/officeart/2005/8/layout/hList1"/>
    <dgm:cxn modelId="{D462AEED-E963-45AF-8976-884B28DB1A17}" type="presParOf" srcId="{EA76B22F-A16E-40DA-BDA2-4600215B93A6}" destId="{72F083A9-7718-477B-B060-EADA15B3839A}" srcOrd="1" destOrd="0" presId="urn:microsoft.com/office/officeart/2005/8/layout/hList1"/>
    <dgm:cxn modelId="{12C4363A-A0A3-425D-92EF-F450944CBC8B}" type="presParOf" srcId="{EA76B22F-A16E-40DA-BDA2-4600215B93A6}" destId="{B47D3F5D-CE4A-4DDD-A015-1DE43B2C95EB}" srcOrd="2" destOrd="0" presId="urn:microsoft.com/office/officeart/2005/8/layout/hList1"/>
    <dgm:cxn modelId="{B03BE993-9C0F-438F-9FCD-DC3BB08A9220}" type="presParOf" srcId="{B47D3F5D-CE4A-4DDD-A015-1DE43B2C95EB}" destId="{828874DD-1744-47BA-83C1-5F6D8BE6C086}" srcOrd="0" destOrd="0" presId="urn:microsoft.com/office/officeart/2005/8/layout/hList1"/>
    <dgm:cxn modelId="{B0EB490B-720B-43FF-BFB3-8C24ABCB6236}" type="presParOf" srcId="{B47D3F5D-CE4A-4DDD-A015-1DE43B2C95EB}" destId="{382CE901-5884-46DF-991D-B22FA945B4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6372B-B251-41F5-AAD7-775E4D7B2C73}">
      <dsp:nvSpPr>
        <dsp:cNvPr id="0" name=""/>
        <dsp:cNvSpPr/>
      </dsp:nvSpPr>
      <dsp:spPr>
        <a:xfrm>
          <a:off x="56" y="1056"/>
          <a:ext cx="5442668" cy="725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cs-CZ" sz="2000" b="1" kern="1200" dirty="0">
              <a:latin typeface="Arial" panose="020B0604020202020204" pitchFamily="34" charset="0"/>
              <a:cs typeface="Arial" panose="020B0604020202020204" pitchFamily="34" charset="0"/>
            </a:rPr>
            <a:t>OSN (Program UNEP, 2008</a:t>
          </a:r>
          <a:r>
            <a:rPr lang="cs-CZ" sz="1600" kern="1200" dirty="0"/>
            <a:t>)</a:t>
          </a:r>
        </a:p>
      </dsp:txBody>
      <dsp:txXfrm>
        <a:off x="56" y="1056"/>
        <a:ext cx="5442668" cy="725733"/>
      </dsp:txXfrm>
    </dsp:sp>
    <dsp:sp modelId="{98CCA72F-FDD1-45CD-BD9D-4D7463DB33C4}">
      <dsp:nvSpPr>
        <dsp:cNvPr id="0" name=""/>
        <dsp:cNvSpPr/>
      </dsp:nvSpPr>
      <dsp:spPr>
        <a:xfrm>
          <a:off x="56" y="726789"/>
          <a:ext cx="5442668" cy="3112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cs-CZ" sz="1800" kern="1200" dirty="0">
              <a:latin typeface="Arial" panose="020B0604020202020204" pitchFamily="34" charset="0"/>
              <a:cs typeface="Arial" panose="020B0604020202020204" pitchFamily="34" charset="0"/>
            </a:rPr>
            <a:t>Zelená pracovní místa definujeme jako práci v zemědělství, výrobě, výzkumu a vývoji, administrativě a službách, která významně přispívá k zachování nebo obnově kvality životního prostředí. Konkrétně, ale ne výlučně, sem patří pracovní místa, která pomáhají </a:t>
          </a:r>
          <a:r>
            <a:rPr lang="cs-CZ" sz="1800" b="1" kern="1200" dirty="0">
              <a:latin typeface="Arial" panose="020B0604020202020204" pitchFamily="34" charset="0"/>
              <a:cs typeface="Arial" panose="020B0604020202020204" pitchFamily="34" charset="0"/>
            </a:rPr>
            <a:t>chránit ekosystémy </a:t>
          </a:r>
          <a:r>
            <a:rPr lang="cs-CZ" sz="1800" kern="1200" dirty="0">
              <a:latin typeface="Arial" panose="020B0604020202020204" pitchFamily="34" charset="0"/>
              <a:cs typeface="Arial" panose="020B0604020202020204" pitchFamily="34" charset="0"/>
            </a:rPr>
            <a:t>a </a:t>
          </a:r>
          <a:r>
            <a:rPr lang="cs-CZ" sz="1800" b="1" kern="1200" dirty="0">
              <a:latin typeface="Arial" panose="020B0604020202020204" pitchFamily="34" charset="0"/>
              <a:cs typeface="Arial" panose="020B0604020202020204" pitchFamily="34" charset="0"/>
            </a:rPr>
            <a:t>biologickou rozmanitost</a:t>
          </a:r>
          <a:r>
            <a:rPr lang="cs-CZ" sz="1800" kern="1200" dirty="0">
              <a:latin typeface="Arial" panose="020B0604020202020204" pitchFamily="34" charset="0"/>
              <a:cs typeface="Arial" panose="020B0604020202020204" pitchFamily="34" charset="0"/>
            </a:rPr>
            <a:t>, </a:t>
          </a:r>
          <a:r>
            <a:rPr lang="cs-CZ" sz="1800" b="1" kern="1200" dirty="0">
              <a:latin typeface="Arial" panose="020B0604020202020204" pitchFamily="34" charset="0"/>
              <a:cs typeface="Arial" panose="020B0604020202020204" pitchFamily="34" charset="0"/>
            </a:rPr>
            <a:t>snižovat spotřebu energie</a:t>
          </a:r>
          <a:r>
            <a:rPr lang="cs-CZ" sz="1800" kern="1200" dirty="0">
              <a:latin typeface="Arial" panose="020B0604020202020204" pitchFamily="34" charset="0"/>
              <a:cs typeface="Arial" panose="020B0604020202020204" pitchFamily="34" charset="0"/>
            </a:rPr>
            <a:t>, </a:t>
          </a:r>
          <a:r>
            <a:rPr lang="cs-CZ" sz="1800" b="1" kern="1200" dirty="0">
              <a:latin typeface="Arial" panose="020B0604020202020204" pitchFamily="34" charset="0"/>
              <a:cs typeface="Arial" panose="020B0604020202020204" pitchFamily="34" charset="0"/>
            </a:rPr>
            <a:t>materiálů a vody </a:t>
          </a:r>
          <a:r>
            <a:rPr lang="cs-CZ" sz="1800" kern="1200" dirty="0">
              <a:latin typeface="Arial" panose="020B0604020202020204" pitchFamily="34" charset="0"/>
              <a:cs typeface="Arial" panose="020B0604020202020204" pitchFamily="34" charset="0"/>
            </a:rPr>
            <a:t>prostřednictvím strategií vysoké účinnosti, </a:t>
          </a:r>
          <a:r>
            <a:rPr lang="cs-CZ" sz="1800" b="1" kern="1200" dirty="0">
              <a:latin typeface="Arial" panose="020B0604020202020204" pitchFamily="34" charset="0"/>
              <a:cs typeface="Arial" panose="020B0604020202020204" pitchFamily="34" charset="0"/>
            </a:rPr>
            <a:t>dekarbonizovat</a:t>
          </a:r>
          <a:r>
            <a:rPr lang="cs-CZ" sz="1800" kern="1200" dirty="0">
              <a:latin typeface="Arial" panose="020B0604020202020204" pitchFamily="34" charset="0"/>
              <a:cs typeface="Arial" panose="020B0604020202020204" pitchFamily="34" charset="0"/>
            </a:rPr>
            <a:t> hospodářství a minimalizovat nebo zcela zamezit vzniku všech forem </a:t>
          </a:r>
          <a:r>
            <a:rPr lang="cs-CZ" sz="1800" b="1" kern="1200" dirty="0">
              <a:latin typeface="Arial" panose="020B0604020202020204" pitchFamily="34" charset="0"/>
              <a:cs typeface="Arial" panose="020B0604020202020204" pitchFamily="34" charset="0"/>
            </a:rPr>
            <a:t>odpadu a znečištění</a:t>
          </a:r>
          <a:r>
            <a:rPr lang="cs-CZ" sz="1800" kern="1200" dirty="0">
              <a:latin typeface="Arial" panose="020B0604020202020204" pitchFamily="34" charset="0"/>
              <a:cs typeface="Arial" panose="020B0604020202020204" pitchFamily="34" charset="0"/>
            </a:rPr>
            <a:t>.</a:t>
          </a:r>
        </a:p>
      </dsp:txBody>
      <dsp:txXfrm>
        <a:off x="56" y="726789"/>
        <a:ext cx="5442668" cy="3112830"/>
      </dsp:txXfrm>
    </dsp:sp>
    <dsp:sp modelId="{828874DD-1744-47BA-83C1-5F6D8BE6C086}">
      <dsp:nvSpPr>
        <dsp:cNvPr id="0" name=""/>
        <dsp:cNvSpPr/>
      </dsp:nvSpPr>
      <dsp:spPr>
        <a:xfrm>
          <a:off x="6204698" y="1056"/>
          <a:ext cx="5442668" cy="725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cs-CZ" sz="2000" b="1" kern="1200" dirty="0">
              <a:latin typeface="Arial" panose="020B0604020202020204" pitchFamily="34" charset="0"/>
              <a:cs typeface="Arial" panose="020B0604020202020204" pitchFamily="34" charset="0"/>
            </a:rPr>
            <a:t>Evropská komise (2012)</a:t>
          </a:r>
        </a:p>
        <a:p>
          <a:pPr marL="0" lvl="0" indent="0" algn="ctr" defTabSz="889000">
            <a:lnSpc>
              <a:spcPct val="90000"/>
            </a:lnSpc>
            <a:spcBef>
              <a:spcPct val="0"/>
            </a:spcBef>
            <a:spcAft>
              <a:spcPct val="35000"/>
            </a:spcAft>
            <a:buNone/>
          </a:pPr>
          <a:r>
            <a:rPr lang="cs-CZ" sz="1400" b="0" kern="1200" dirty="0">
              <a:latin typeface="Arial" panose="020B0604020202020204" pitchFamily="34" charset="0"/>
              <a:cs typeface="Arial" panose="020B0604020202020204" pitchFamily="34" charset="0"/>
            </a:rPr>
            <a:t>(definice komplementární k OSN)</a:t>
          </a:r>
        </a:p>
      </dsp:txBody>
      <dsp:txXfrm>
        <a:off x="6204698" y="1056"/>
        <a:ext cx="5442668" cy="725733"/>
      </dsp:txXfrm>
    </dsp:sp>
    <dsp:sp modelId="{382CE901-5884-46DF-991D-B22FA945B4C4}">
      <dsp:nvSpPr>
        <dsp:cNvPr id="0" name=""/>
        <dsp:cNvSpPr/>
      </dsp:nvSpPr>
      <dsp:spPr>
        <a:xfrm>
          <a:off x="6204698" y="726789"/>
          <a:ext cx="5442668" cy="3112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cs-CZ" sz="1800" kern="1200" dirty="0">
              <a:latin typeface="Arial" panose="020B0604020202020204" pitchFamily="34" charset="0"/>
              <a:cs typeface="Arial" panose="020B0604020202020204" pitchFamily="34" charset="0"/>
            </a:rPr>
            <a:t>(Evropská komise) chápe ‚zelená pracovní místa‘ jako všechna pracovní místa, která jsou závislá na životním prostředí nebo jsou vytvářena, nahrazována či nově definována (z hlediska souborů dovedností, pracovních metod, ozeleňování profesních profilů atd.) v procesu přechodu na ekologičtější ekonomiku.</a:t>
          </a:r>
        </a:p>
      </dsp:txBody>
      <dsp:txXfrm>
        <a:off x="6204698" y="726789"/>
        <a:ext cx="5442668" cy="3112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6372B-B251-41F5-AAD7-775E4D7B2C73}">
      <dsp:nvSpPr>
        <dsp:cNvPr id="0" name=""/>
        <dsp:cNvSpPr/>
      </dsp:nvSpPr>
      <dsp:spPr>
        <a:xfrm>
          <a:off x="56" y="122587"/>
          <a:ext cx="5442668"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cs-CZ" sz="2000" b="1" kern="1200" dirty="0">
              <a:latin typeface="Arial" panose="020B0604020202020204" pitchFamily="34" charset="0"/>
              <a:cs typeface="Arial" panose="020B0604020202020204" pitchFamily="34" charset="0"/>
            </a:rPr>
            <a:t>NOVÁ RIZIKA</a:t>
          </a:r>
          <a:endParaRPr lang="cs-CZ" sz="1600" kern="1200" dirty="0"/>
        </a:p>
      </dsp:txBody>
      <dsp:txXfrm>
        <a:off x="56" y="122587"/>
        <a:ext cx="5442668" cy="576000"/>
      </dsp:txXfrm>
    </dsp:sp>
    <dsp:sp modelId="{98CCA72F-FDD1-45CD-BD9D-4D7463DB33C4}">
      <dsp:nvSpPr>
        <dsp:cNvPr id="0" name=""/>
        <dsp:cNvSpPr/>
      </dsp:nvSpPr>
      <dsp:spPr>
        <a:xfrm>
          <a:off x="56" y="698588"/>
          <a:ext cx="5442668" cy="3019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b="1" kern="1200" dirty="0">
              <a:latin typeface="Arial" panose="020B0604020202020204" pitchFamily="34" charset="0"/>
              <a:cs typeface="Arial" panose="020B0604020202020204" pitchFamily="34" charset="0"/>
            </a:rPr>
            <a:t>riziko dříve neexistovalo </a:t>
          </a:r>
          <a:r>
            <a:rPr lang="cs-CZ" sz="2000" kern="1200" dirty="0">
              <a:latin typeface="Arial" panose="020B0604020202020204" pitchFamily="34" charset="0"/>
              <a:cs typeface="Arial" panose="020B0604020202020204" pitchFamily="34" charset="0"/>
            </a:rPr>
            <a:t>a je způsobeno novými procesy, novými technologiemi, novými typy pracovišť, novými společenskými podmínkami nebo organizačními změnami;</a:t>
          </a:r>
        </a:p>
        <a:p>
          <a:pPr marL="228600" lvl="1" indent="-228600" algn="l" defTabSz="889000">
            <a:lnSpc>
              <a:spcPct val="90000"/>
            </a:lnSpc>
            <a:spcBef>
              <a:spcPct val="0"/>
            </a:spcBef>
            <a:spcAft>
              <a:spcPct val="15000"/>
            </a:spcAft>
            <a:buChar char="•"/>
          </a:pPr>
          <a:r>
            <a:rPr lang="cs-CZ" sz="2000" kern="1200" dirty="0">
              <a:latin typeface="Arial" panose="020B0604020202020204" pitchFamily="34" charset="0"/>
              <a:cs typeface="Arial" panose="020B0604020202020204" pitchFamily="34" charset="0"/>
            </a:rPr>
            <a:t>dlouhodobý problém je nově považován za riziko z důvodu </a:t>
          </a:r>
          <a:r>
            <a:rPr lang="cs-CZ" sz="2000" b="1" kern="1200" dirty="0">
              <a:latin typeface="Arial" panose="020B0604020202020204" pitchFamily="34" charset="0"/>
              <a:cs typeface="Arial" panose="020B0604020202020204" pitchFamily="34" charset="0"/>
            </a:rPr>
            <a:t>změny</a:t>
          </a:r>
          <a:r>
            <a:rPr lang="cs-CZ" sz="2000" kern="1200" dirty="0">
              <a:latin typeface="Arial" panose="020B0604020202020204" pitchFamily="34" charset="0"/>
              <a:cs typeface="Arial" panose="020B0604020202020204" pitchFamily="34" charset="0"/>
            </a:rPr>
            <a:t> ve společenském nebo veřejném </a:t>
          </a:r>
          <a:r>
            <a:rPr lang="cs-CZ" sz="2000" b="1" kern="1200" dirty="0">
              <a:latin typeface="Arial" panose="020B0604020202020204" pitchFamily="34" charset="0"/>
              <a:cs typeface="Arial" panose="020B0604020202020204" pitchFamily="34" charset="0"/>
            </a:rPr>
            <a:t>vnímání</a:t>
          </a:r>
          <a:r>
            <a:rPr lang="cs-CZ" sz="2000" kern="1200" dirty="0">
              <a:latin typeface="Arial" panose="020B0604020202020204" pitchFamily="34" charset="0"/>
              <a:cs typeface="Arial" panose="020B0604020202020204" pitchFamily="34" charset="0"/>
            </a:rPr>
            <a:t>;</a:t>
          </a:r>
        </a:p>
        <a:p>
          <a:pPr marL="228600" lvl="1" indent="-228600" algn="l" defTabSz="889000">
            <a:lnSpc>
              <a:spcPct val="90000"/>
            </a:lnSpc>
            <a:spcBef>
              <a:spcPct val="0"/>
            </a:spcBef>
            <a:spcAft>
              <a:spcPct val="15000"/>
            </a:spcAft>
            <a:buChar char="•"/>
          </a:pPr>
          <a:r>
            <a:rPr lang="cs-CZ" sz="2000" kern="1200" dirty="0">
              <a:latin typeface="Arial" panose="020B0604020202020204" pitchFamily="34" charset="0"/>
              <a:cs typeface="Arial" panose="020B0604020202020204" pitchFamily="34" charset="0"/>
            </a:rPr>
            <a:t>nové </a:t>
          </a:r>
          <a:r>
            <a:rPr lang="cs-CZ" sz="2000" b="1" kern="1200" dirty="0">
              <a:latin typeface="Arial" panose="020B0604020202020204" pitchFamily="34" charset="0"/>
              <a:cs typeface="Arial" panose="020B0604020202020204" pitchFamily="34" charset="0"/>
            </a:rPr>
            <a:t>vědecké poznatky </a:t>
          </a:r>
          <a:r>
            <a:rPr lang="cs-CZ" sz="2000" kern="1200" dirty="0">
              <a:latin typeface="Arial" panose="020B0604020202020204" pitchFamily="34" charset="0"/>
              <a:cs typeface="Arial" panose="020B0604020202020204" pitchFamily="34" charset="0"/>
            </a:rPr>
            <a:t>umožňují dlouholetý problém identifikovat jako riziko.</a:t>
          </a:r>
        </a:p>
      </dsp:txBody>
      <dsp:txXfrm>
        <a:off x="56" y="698588"/>
        <a:ext cx="5442668" cy="3019500"/>
      </dsp:txXfrm>
    </dsp:sp>
    <dsp:sp modelId="{828874DD-1744-47BA-83C1-5F6D8BE6C086}">
      <dsp:nvSpPr>
        <dsp:cNvPr id="0" name=""/>
        <dsp:cNvSpPr/>
      </dsp:nvSpPr>
      <dsp:spPr>
        <a:xfrm>
          <a:off x="6204698" y="122587"/>
          <a:ext cx="5442668"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cs-CZ" sz="2000" b="1" kern="1200" dirty="0">
              <a:solidFill>
                <a:srgbClr val="FFFFFF"/>
              </a:solidFill>
              <a:latin typeface="Arial" panose="020B0604020202020204" pitchFamily="34" charset="0"/>
              <a:ea typeface="+mn-ea"/>
              <a:cs typeface="Arial" panose="020B0604020202020204" pitchFamily="34" charset="0"/>
            </a:rPr>
            <a:t>ROZVÍJEJÍCÍ SE RIZIKA</a:t>
          </a:r>
        </a:p>
      </dsp:txBody>
      <dsp:txXfrm>
        <a:off x="6204698" y="122587"/>
        <a:ext cx="5442668" cy="576000"/>
      </dsp:txXfrm>
    </dsp:sp>
    <dsp:sp modelId="{382CE901-5884-46DF-991D-B22FA945B4C4}">
      <dsp:nvSpPr>
        <dsp:cNvPr id="0" name=""/>
        <dsp:cNvSpPr/>
      </dsp:nvSpPr>
      <dsp:spPr>
        <a:xfrm>
          <a:off x="6204698" y="698588"/>
          <a:ext cx="5442668" cy="3019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dirty="0">
              <a:latin typeface="Arial" panose="020B0604020202020204" pitchFamily="34" charset="0"/>
              <a:cs typeface="Arial" panose="020B0604020202020204" pitchFamily="34" charset="0"/>
            </a:rPr>
            <a:t>roste počet </a:t>
          </a:r>
          <a:r>
            <a:rPr lang="cs-CZ" sz="2000" b="1" kern="1200" dirty="0">
              <a:latin typeface="Arial" panose="020B0604020202020204" pitchFamily="34" charset="0"/>
              <a:cs typeface="Arial" panose="020B0604020202020204" pitchFamily="34" charset="0"/>
            </a:rPr>
            <a:t>nebezpečných situací</a:t>
          </a:r>
          <a:r>
            <a:rPr lang="cs-CZ" sz="2000" kern="1200" dirty="0">
              <a:latin typeface="Arial" panose="020B0604020202020204" pitchFamily="34" charset="0"/>
              <a:cs typeface="Arial" panose="020B0604020202020204" pitchFamily="34" charset="0"/>
            </a:rPr>
            <a:t>, která vedou k ohrožení;</a:t>
          </a:r>
        </a:p>
        <a:p>
          <a:pPr marL="228600" lvl="1" indent="-228600" algn="l" defTabSz="889000">
            <a:lnSpc>
              <a:spcPct val="90000"/>
            </a:lnSpc>
            <a:spcBef>
              <a:spcPct val="0"/>
            </a:spcBef>
            <a:spcAft>
              <a:spcPct val="15000"/>
            </a:spcAft>
            <a:buChar char="•"/>
          </a:pPr>
          <a:r>
            <a:rPr lang="cs-CZ" sz="2000" kern="1200" dirty="0">
              <a:latin typeface="Arial" panose="020B0604020202020204" pitchFamily="34" charset="0"/>
              <a:cs typeface="Arial" panose="020B0604020202020204" pitchFamily="34" charset="0"/>
            </a:rPr>
            <a:t>zvyšuje se </a:t>
          </a:r>
          <a:r>
            <a:rPr lang="cs-CZ" sz="2000" b="1" kern="1200" dirty="0">
              <a:latin typeface="Arial" panose="020B0604020202020204" pitchFamily="34" charset="0"/>
              <a:cs typeface="Arial" panose="020B0604020202020204" pitchFamily="34" charset="0"/>
            </a:rPr>
            <a:t>pravděpodobnost vystavení nebezpečí</a:t>
          </a:r>
          <a:r>
            <a:rPr lang="cs-CZ" sz="2000" kern="1200" dirty="0">
              <a:latin typeface="Arial" panose="020B0604020202020204" pitchFamily="34" charset="0"/>
              <a:cs typeface="Arial" panose="020B0604020202020204" pitchFamily="34" charset="0"/>
            </a:rPr>
            <a:t>, které vede k riziku (tj. úroveň expozice se zvyšuje a/nebo roste počet osob vystavených riziku);</a:t>
          </a:r>
        </a:p>
        <a:p>
          <a:pPr marL="228600" lvl="1" indent="-228600" algn="l" defTabSz="889000">
            <a:lnSpc>
              <a:spcPct val="90000"/>
            </a:lnSpc>
            <a:spcBef>
              <a:spcPct val="0"/>
            </a:spcBef>
            <a:spcAft>
              <a:spcPct val="15000"/>
            </a:spcAft>
            <a:buChar char="•"/>
          </a:pPr>
          <a:r>
            <a:rPr lang="cs-CZ" sz="2000" b="1" kern="1200" dirty="0">
              <a:latin typeface="Arial" panose="020B0604020202020204" pitchFamily="34" charset="0"/>
              <a:cs typeface="Arial" panose="020B0604020202020204" pitchFamily="34" charset="0"/>
            </a:rPr>
            <a:t>vliv</a:t>
          </a:r>
          <a:r>
            <a:rPr lang="cs-CZ" sz="2000" kern="1200" dirty="0">
              <a:latin typeface="Arial" panose="020B0604020202020204" pitchFamily="34" charset="0"/>
              <a:cs typeface="Arial" panose="020B0604020202020204" pitchFamily="34" charset="0"/>
            </a:rPr>
            <a:t> nebezpečí na zdraví zaměstnanců </a:t>
          </a:r>
          <a:r>
            <a:rPr lang="cs-CZ" sz="2000" b="1" kern="1200" dirty="0">
              <a:latin typeface="Arial" panose="020B0604020202020204" pitchFamily="34" charset="0"/>
              <a:cs typeface="Arial" panose="020B0604020202020204" pitchFamily="34" charset="0"/>
            </a:rPr>
            <a:t>se zhoršuje</a:t>
          </a:r>
          <a:r>
            <a:rPr lang="cs-CZ" sz="2000" kern="1200" dirty="0">
              <a:latin typeface="Arial" panose="020B0604020202020204" pitchFamily="34" charset="0"/>
              <a:cs typeface="Arial" panose="020B0604020202020204" pitchFamily="34" charset="0"/>
            </a:rPr>
            <a:t> (tj. účinky na zdraví se stávají závažnějšími a/nebo se zvyšuje počet osob, které jsou vystaveny riziku).</a:t>
          </a:r>
        </a:p>
      </dsp:txBody>
      <dsp:txXfrm>
        <a:off x="6204698" y="698588"/>
        <a:ext cx="5442668" cy="3019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2C23E-2FF0-4E17-9A76-3B3824130F3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8B055050-959C-4C65-ABBE-8099A6AAE4A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BAD01D8-82AB-4F81-9D7E-8E4EA4029782}" type="datetimeFigureOut">
              <a:rPr lang="en-US" altLang="cs-CZ"/>
              <a:pPr/>
              <a:t>9/18/2024</a:t>
            </a:fld>
            <a:endParaRPr lang="en-US" altLang="cs-CZ"/>
          </a:p>
        </p:txBody>
      </p:sp>
      <p:sp>
        <p:nvSpPr>
          <p:cNvPr id="4" name="Footer Placeholder 3">
            <a:extLst>
              <a:ext uri="{FF2B5EF4-FFF2-40B4-BE49-F238E27FC236}">
                <a16:creationId xmlns:a16="http://schemas.microsoft.com/office/drawing/2014/main" id="{E33E8DC4-6CA8-4332-B6E9-406492E3192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AB1B669B-D92D-41E4-ADB0-EA191612ABF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654768-DE3C-4886-867F-3E24EDDD25F9}" type="slidenum">
              <a:rPr lang="en-US" altLang="cs-CZ"/>
              <a:pPr/>
              <a:t>‹#›</a:t>
            </a:fld>
            <a:endParaRPr lang="en-US"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64F311-04CE-46B4-BF23-BD0ACFC1A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DCDCFA36-8027-463F-9D3A-5E625873A605}"/>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6121AE-093B-4E10-A79B-0B39A8D1C774}" type="datetimeFigureOut">
              <a:rPr lang="en-US" altLang="cs-CZ"/>
              <a:pPr/>
              <a:t>9/18/2024</a:t>
            </a:fld>
            <a:endParaRPr lang="en-US" altLang="cs-CZ"/>
          </a:p>
        </p:txBody>
      </p:sp>
      <p:sp>
        <p:nvSpPr>
          <p:cNvPr id="4" name="Slide Image Placeholder 3">
            <a:extLst>
              <a:ext uri="{FF2B5EF4-FFF2-40B4-BE49-F238E27FC236}">
                <a16:creationId xmlns:a16="http://schemas.microsoft.com/office/drawing/2014/main" id="{86B09A04-881C-455F-9191-F18B18B63DA2}"/>
              </a:ext>
            </a:extLst>
          </p:cNvPr>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647E7D7-1015-4BE2-ABA7-E6EEFF749F3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D9D1FC-730E-47B1-8D2F-71D12D1E53C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1FF51564-0D86-4C41-8632-C9288C11F5F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9F67B8-81F3-4C97-B660-7A89CA72C632}" type="slidenum">
              <a:rPr lang="en-US" altLang="cs-CZ"/>
              <a:pPr/>
              <a:t>‹#›</a:t>
            </a:fld>
            <a:endParaRPr lang="en-US"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a:t>
            </a:fld>
            <a:endParaRPr lang="en-US" altLang="cs-CZ"/>
          </a:p>
        </p:txBody>
      </p:sp>
    </p:spTree>
    <p:extLst>
      <p:ext uri="{BB962C8B-B14F-4D97-AF65-F5344CB8AC3E}">
        <p14:creationId xmlns:p14="http://schemas.microsoft.com/office/powerpoint/2010/main" val="297107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11</a:t>
            </a:fld>
            <a:endParaRPr lang="en-US" altLang="cs-CZ"/>
          </a:p>
        </p:txBody>
      </p:sp>
    </p:spTree>
    <p:extLst>
      <p:ext uri="{BB962C8B-B14F-4D97-AF65-F5344CB8AC3E}">
        <p14:creationId xmlns:p14="http://schemas.microsoft.com/office/powerpoint/2010/main" val="4085863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12</a:t>
            </a:fld>
            <a:endParaRPr lang="en-US" altLang="cs-CZ"/>
          </a:p>
        </p:txBody>
      </p:sp>
    </p:spTree>
    <p:extLst>
      <p:ext uri="{BB962C8B-B14F-4D97-AF65-F5344CB8AC3E}">
        <p14:creationId xmlns:p14="http://schemas.microsoft.com/office/powerpoint/2010/main" val="49552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14</a:t>
            </a:fld>
            <a:endParaRPr lang="en-US" altLang="cs-CZ"/>
          </a:p>
        </p:txBody>
      </p:sp>
    </p:spTree>
    <p:extLst>
      <p:ext uri="{BB962C8B-B14F-4D97-AF65-F5344CB8AC3E}">
        <p14:creationId xmlns:p14="http://schemas.microsoft.com/office/powerpoint/2010/main" val="429160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16</a:t>
            </a:fld>
            <a:endParaRPr lang="en-US" altLang="cs-CZ"/>
          </a:p>
        </p:txBody>
      </p:sp>
    </p:spTree>
    <p:extLst>
      <p:ext uri="{BB962C8B-B14F-4D97-AF65-F5344CB8AC3E}">
        <p14:creationId xmlns:p14="http://schemas.microsoft.com/office/powerpoint/2010/main" val="71777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17</a:t>
            </a:fld>
            <a:endParaRPr lang="en-US" altLang="cs-CZ"/>
          </a:p>
        </p:txBody>
      </p:sp>
    </p:spTree>
    <p:extLst>
      <p:ext uri="{BB962C8B-B14F-4D97-AF65-F5344CB8AC3E}">
        <p14:creationId xmlns:p14="http://schemas.microsoft.com/office/powerpoint/2010/main" val="262686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18</a:t>
            </a:fld>
            <a:endParaRPr lang="en-US" altLang="cs-CZ"/>
          </a:p>
        </p:txBody>
      </p:sp>
    </p:spTree>
    <p:extLst>
      <p:ext uri="{BB962C8B-B14F-4D97-AF65-F5344CB8AC3E}">
        <p14:creationId xmlns:p14="http://schemas.microsoft.com/office/powerpoint/2010/main" val="301349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19</a:t>
            </a:fld>
            <a:endParaRPr lang="en-US" altLang="cs-CZ"/>
          </a:p>
        </p:txBody>
      </p:sp>
    </p:spTree>
    <p:extLst>
      <p:ext uri="{BB962C8B-B14F-4D97-AF65-F5344CB8AC3E}">
        <p14:creationId xmlns:p14="http://schemas.microsoft.com/office/powerpoint/2010/main" val="179243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20</a:t>
            </a:fld>
            <a:endParaRPr lang="en-US" altLang="cs-CZ"/>
          </a:p>
        </p:txBody>
      </p:sp>
    </p:spTree>
    <p:extLst>
      <p:ext uri="{BB962C8B-B14F-4D97-AF65-F5344CB8AC3E}">
        <p14:creationId xmlns:p14="http://schemas.microsoft.com/office/powerpoint/2010/main" val="95736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2</a:t>
            </a:fld>
            <a:endParaRPr lang="en-US" altLang="cs-CZ"/>
          </a:p>
        </p:txBody>
      </p:sp>
    </p:spTree>
    <p:extLst>
      <p:ext uri="{BB962C8B-B14F-4D97-AF65-F5344CB8AC3E}">
        <p14:creationId xmlns:p14="http://schemas.microsoft.com/office/powerpoint/2010/main" val="291811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3</a:t>
            </a:fld>
            <a:endParaRPr lang="en-US" altLang="cs-CZ"/>
          </a:p>
        </p:txBody>
      </p:sp>
    </p:spTree>
    <p:extLst>
      <p:ext uri="{BB962C8B-B14F-4D97-AF65-F5344CB8AC3E}">
        <p14:creationId xmlns:p14="http://schemas.microsoft.com/office/powerpoint/2010/main" val="140652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4</a:t>
            </a:fld>
            <a:endParaRPr lang="en-US" altLang="cs-CZ"/>
          </a:p>
        </p:txBody>
      </p:sp>
    </p:spTree>
    <p:extLst>
      <p:ext uri="{BB962C8B-B14F-4D97-AF65-F5344CB8AC3E}">
        <p14:creationId xmlns:p14="http://schemas.microsoft.com/office/powerpoint/2010/main" val="311869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6</a:t>
            </a:fld>
            <a:endParaRPr lang="en-US" altLang="cs-CZ"/>
          </a:p>
        </p:txBody>
      </p:sp>
    </p:spTree>
    <p:extLst>
      <p:ext uri="{BB962C8B-B14F-4D97-AF65-F5344CB8AC3E}">
        <p14:creationId xmlns:p14="http://schemas.microsoft.com/office/powerpoint/2010/main" val="281121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7</a:t>
            </a:fld>
            <a:endParaRPr lang="en-US" altLang="cs-CZ"/>
          </a:p>
        </p:txBody>
      </p:sp>
    </p:spTree>
    <p:extLst>
      <p:ext uri="{BB962C8B-B14F-4D97-AF65-F5344CB8AC3E}">
        <p14:creationId xmlns:p14="http://schemas.microsoft.com/office/powerpoint/2010/main" val="243613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8</a:t>
            </a:fld>
            <a:endParaRPr lang="en-US" altLang="cs-CZ"/>
          </a:p>
        </p:txBody>
      </p:sp>
    </p:spTree>
    <p:extLst>
      <p:ext uri="{BB962C8B-B14F-4D97-AF65-F5344CB8AC3E}">
        <p14:creationId xmlns:p14="http://schemas.microsoft.com/office/powerpoint/2010/main" val="408118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9</a:t>
            </a:fld>
            <a:endParaRPr lang="en-US" altLang="cs-CZ"/>
          </a:p>
        </p:txBody>
      </p:sp>
    </p:spTree>
    <p:extLst>
      <p:ext uri="{BB962C8B-B14F-4D97-AF65-F5344CB8AC3E}">
        <p14:creationId xmlns:p14="http://schemas.microsoft.com/office/powerpoint/2010/main" val="216673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59F67B8-81F3-4C97-B660-7A89CA72C632}" type="slidenum">
              <a:rPr lang="en-US" altLang="cs-CZ" smtClean="0"/>
              <a:pPr/>
              <a:t>10</a:t>
            </a:fld>
            <a:endParaRPr lang="en-US" altLang="cs-CZ"/>
          </a:p>
        </p:txBody>
      </p:sp>
    </p:spTree>
    <p:extLst>
      <p:ext uri="{BB962C8B-B14F-4D97-AF65-F5344CB8AC3E}">
        <p14:creationId xmlns:p14="http://schemas.microsoft.com/office/powerpoint/2010/main" val="111011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680567" y="1237717"/>
            <a:ext cx="10083404" cy="2632992"/>
          </a:xfrm>
        </p:spPr>
        <p:txBody>
          <a:bodyPr anchor="b"/>
          <a:lstStyle>
            <a:lvl1pPr algn="ctr">
              <a:defRPr sz="6616"/>
            </a:lvl1pPr>
          </a:lstStyle>
          <a:p>
            <a:r>
              <a:rPr lang="cs-CZ"/>
              <a:t>Kliknutím lze upravit styl.</a:t>
            </a:r>
            <a:endParaRPr lang="en-US" dirty="0"/>
          </a:p>
        </p:txBody>
      </p:sp>
      <p:sp>
        <p:nvSpPr>
          <p:cNvPr id="3" name="Subtitle 2"/>
          <p:cNvSpPr>
            <a:spLocks noGrp="1"/>
          </p:cNvSpPr>
          <p:nvPr>
            <p:ph type="subTitle" idx="1"/>
          </p:nvPr>
        </p:nvSpPr>
        <p:spPr>
          <a:xfrm>
            <a:off x="1680567" y="3972247"/>
            <a:ext cx="10083404" cy="1825938"/>
          </a:xfrm>
        </p:spPr>
        <p:txBody>
          <a:bodyPr/>
          <a:lstStyle>
            <a:lvl1pPr marL="0" indent="0" algn="ctr">
              <a:buNone/>
              <a:defRPr sz="2646"/>
            </a:lvl1pPr>
            <a:lvl2pPr marL="504154" indent="0" algn="ctr">
              <a:buNone/>
              <a:defRPr sz="2205"/>
            </a:lvl2pPr>
            <a:lvl3pPr marL="1008309" indent="0" algn="ctr">
              <a:buNone/>
              <a:defRPr sz="1985"/>
            </a:lvl3pPr>
            <a:lvl4pPr marL="1512463" indent="0" algn="ctr">
              <a:buNone/>
              <a:defRPr sz="1764"/>
            </a:lvl4pPr>
            <a:lvl5pPr marL="2016618" indent="0" algn="ctr">
              <a:buNone/>
              <a:defRPr sz="1764"/>
            </a:lvl5pPr>
            <a:lvl6pPr marL="2520772" indent="0" algn="ctr">
              <a:buNone/>
              <a:defRPr sz="1764"/>
            </a:lvl6pPr>
            <a:lvl7pPr marL="3024927" indent="0" algn="ctr">
              <a:buNone/>
              <a:defRPr sz="1764"/>
            </a:lvl7pPr>
            <a:lvl8pPr marL="3529081" indent="0" algn="ctr">
              <a:buNone/>
              <a:defRPr sz="1764"/>
            </a:lvl8pPr>
            <a:lvl9pPr marL="4033236" indent="0" algn="ctr">
              <a:buNone/>
              <a:defRPr sz="1764"/>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978969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846252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1247" y="402652"/>
            <a:ext cx="2898979" cy="6409166"/>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924312" y="402652"/>
            <a:ext cx="8528879" cy="6409166"/>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726928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6" name="Title 13"/>
          <p:cNvSpPr>
            <a:spLocks noGrp="1"/>
          </p:cNvSpPr>
          <p:nvPr>
            <p:ph type="title"/>
          </p:nvPr>
        </p:nvSpPr>
        <p:spPr>
          <a:xfrm>
            <a:off x="637336" y="1855764"/>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Tree>
    <p:extLst>
      <p:ext uri="{BB962C8B-B14F-4D97-AF65-F5344CB8AC3E}">
        <p14:creationId xmlns:p14="http://schemas.microsoft.com/office/powerpoint/2010/main" val="203153448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D616856-CCB8-4F93-BE11-970B262999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9663" y="920753"/>
            <a:ext cx="6998827"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2">
            <a:extLst>
              <a:ext uri="{FF2B5EF4-FFF2-40B4-BE49-F238E27FC236}">
                <a16:creationId xmlns:a16="http://schemas.microsoft.com/office/drawing/2014/main" id="{9766591C-9FD5-4A12-BD5F-E5F501097781}"/>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2"/>
          </p:nvPr>
        </p:nvSpPr>
        <p:spPr>
          <a:xfrm>
            <a:off x="8175734" y="1335426"/>
            <a:ext cx="6104546" cy="365197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406570475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9012D2F-4684-4233-99EA-D56534CB3730}"/>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pic>
        <p:nvPicPr>
          <p:cNvPr id="5" name="Picture 2">
            <a:extLst>
              <a:ext uri="{FF2B5EF4-FFF2-40B4-BE49-F238E27FC236}">
                <a16:creationId xmlns:a16="http://schemas.microsoft.com/office/drawing/2014/main" id="{7B71B632-A9D0-449D-B8EF-A533F0AA0A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411101" y="1890332"/>
            <a:ext cx="5526087" cy="394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3">
            <a:extLst>
              <a:ext uri="{FF2B5EF4-FFF2-40B4-BE49-F238E27FC236}">
                <a16:creationId xmlns:a16="http://schemas.microsoft.com/office/drawing/2014/main" id="{81E790EC-C25E-4640-A4A9-EEDD5EE6302D}"/>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2"/>
          </p:nvPr>
        </p:nvSpPr>
        <p:spPr>
          <a:xfrm>
            <a:off x="4442150" y="1808066"/>
            <a:ext cx="3093152" cy="415616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1044429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6A54F8-29EB-4783-9763-8CC807C84B41}"/>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8" name="Straight Connector 2">
            <a:extLst>
              <a:ext uri="{FF2B5EF4-FFF2-40B4-BE49-F238E27FC236}">
                <a16:creationId xmlns:a16="http://schemas.microsoft.com/office/drawing/2014/main" id="{BB95E934-EEEE-4CF1-AA4C-EF9768574AE4}"/>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C1743A7C-5DAA-424B-9CFD-005E8C9842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2846" y="1168403"/>
            <a:ext cx="2693699"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D1C63070-145A-416B-BB3F-066CAF988D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52741" y="1168403"/>
            <a:ext cx="26937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3FDE4167-057E-4C47-8F52-BA981799BD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0642" y="1168403"/>
            <a:ext cx="26937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2"/>
          </p:nvPr>
        </p:nvSpPr>
        <p:spPr>
          <a:xfrm>
            <a:off x="4891817" y="1667889"/>
            <a:ext cx="1835874" cy="328536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2" name="Picture Placeholder 2"/>
          <p:cNvSpPr>
            <a:spLocks noGrp="1"/>
          </p:cNvSpPr>
          <p:nvPr>
            <p:ph type="pic" sz="quarter" idx="13"/>
          </p:nvPr>
        </p:nvSpPr>
        <p:spPr>
          <a:xfrm>
            <a:off x="7453547" y="1667889"/>
            <a:ext cx="1835874" cy="328536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3" name="Picture Placeholder 2"/>
          <p:cNvSpPr>
            <a:spLocks noGrp="1"/>
          </p:cNvSpPr>
          <p:nvPr>
            <p:ph type="pic" sz="quarter" idx="14"/>
          </p:nvPr>
        </p:nvSpPr>
        <p:spPr>
          <a:xfrm>
            <a:off x="10028901" y="1667889"/>
            <a:ext cx="1835874" cy="328536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4096789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8D61C8B-1630-477D-A06E-09C82A120C1D}"/>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5" name="Straight Connector 2">
            <a:extLst>
              <a:ext uri="{FF2B5EF4-FFF2-40B4-BE49-F238E27FC236}">
                <a16:creationId xmlns:a16="http://schemas.microsoft.com/office/drawing/2014/main" id="{0CA04B0E-97AC-4BD9-B798-5CDEA7676DAE}"/>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pic>
        <p:nvPicPr>
          <p:cNvPr id="6" name="Picture 3">
            <a:extLst>
              <a:ext uri="{FF2B5EF4-FFF2-40B4-BE49-F238E27FC236}">
                <a16:creationId xmlns:a16="http://schemas.microsoft.com/office/drawing/2014/main" id="{AAC0DF52-04A2-4019-85E8-794DAA0E9D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65446" y="1092203"/>
            <a:ext cx="5249619" cy="921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2"/>
          </p:nvPr>
        </p:nvSpPr>
        <p:spPr>
          <a:xfrm>
            <a:off x="8654155" y="2090319"/>
            <a:ext cx="3568565" cy="638552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1859230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E347C70-C189-4442-9012-5E005EFCF06B}"/>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5" name="Straight Connector 2">
            <a:extLst>
              <a:ext uri="{FF2B5EF4-FFF2-40B4-BE49-F238E27FC236}">
                <a16:creationId xmlns:a16="http://schemas.microsoft.com/office/drawing/2014/main" id="{CDC01421-0037-4AEC-99E7-1EA860441B82}"/>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pic>
        <p:nvPicPr>
          <p:cNvPr id="6" name="Picture 3">
            <a:extLst>
              <a:ext uri="{FF2B5EF4-FFF2-40B4-BE49-F238E27FC236}">
                <a16:creationId xmlns:a16="http://schemas.microsoft.com/office/drawing/2014/main" id="{3669442B-23A1-4D75-8AE2-CAAF7E1BF4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073" y="639766"/>
            <a:ext cx="3943705" cy="692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2"/>
          </p:nvPr>
        </p:nvSpPr>
        <p:spPr>
          <a:xfrm>
            <a:off x="4307930" y="1395354"/>
            <a:ext cx="2695949" cy="47911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87622224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cxnSp>
        <p:nvCxnSpPr>
          <p:cNvPr id="6" name="Straight Connector 1">
            <a:extLst>
              <a:ext uri="{FF2B5EF4-FFF2-40B4-BE49-F238E27FC236}">
                <a16:creationId xmlns:a16="http://schemas.microsoft.com/office/drawing/2014/main" id="{D60046A9-DBAD-452B-ADCA-6B82266674C9}"/>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13" name="Picture Placeholder 2"/>
          <p:cNvSpPr>
            <a:spLocks noGrp="1"/>
          </p:cNvSpPr>
          <p:nvPr>
            <p:ph type="pic" sz="quarter" idx="12"/>
          </p:nvPr>
        </p:nvSpPr>
        <p:spPr>
          <a:xfrm>
            <a:off x="3338424" y="3"/>
            <a:ext cx="10106114" cy="345070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9" name="Picture Placeholder 2"/>
          <p:cNvSpPr>
            <a:spLocks noGrp="1"/>
          </p:cNvSpPr>
          <p:nvPr>
            <p:ph type="pic" sz="quarter" idx="10"/>
          </p:nvPr>
        </p:nvSpPr>
        <p:spPr>
          <a:xfrm>
            <a:off x="4242554" y="3503196"/>
            <a:ext cx="1049660" cy="1049701"/>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21" name="Picture Placeholder 2"/>
          <p:cNvSpPr>
            <a:spLocks noGrp="1"/>
          </p:cNvSpPr>
          <p:nvPr>
            <p:ph type="pic" sz="quarter" idx="13"/>
          </p:nvPr>
        </p:nvSpPr>
        <p:spPr>
          <a:xfrm>
            <a:off x="8726460" y="3503196"/>
            <a:ext cx="1049660" cy="1049701"/>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180886057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503A1D-ED72-4D16-A7EB-59F761599D55}"/>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6" name="Straight Connector 2">
            <a:extLst>
              <a:ext uri="{FF2B5EF4-FFF2-40B4-BE49-F238E27FC236}">
                <a16:creationId xmlns:a16="http://schemas.microsoft.com/office/drawing/2014/main" id="{6A0B516A-ED28-4ECD-8D6A-BE36DD7B7C7D}"/>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sp>
        <p:nvSpPr>
          <p:cNvPr id="7" name="Rectangle 3">
            <a:extLst>
              <a:ext uri="{FF2B5EF4-FFF2-40B4-BE49-F238E27FC236}">
                <a16:creationId xmlns:a16="http://schemas.microsoft.com/office/drawing/2014/main" id="{308B1EB8-6D70-4D1C-AD18-3C7CDDEBC08F}"/>
              </a:ext>
            </a:extLst>
          </p:cNvPr>
          <p:cNvSpPr/>
          <p:nvPr userDrawn="1"/>
        </p:nvSpPr>
        <p:spPr>
          <a:xfrm>
            <a:off x="3360636" y="0"/>
            <a:ext cx="1645373" cy="7562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13" name="Picture Placeholder 2"/>
          <p:cNvSpPr>
            <a:spLocks noGrp="1"/>
          </p:cNvSpPr>
          <p:nvPr>
            <p:ph type="pic" sz="quarter" idx="12"/>
          </p:nvPr>
        </p:nvSpPr>
        <p:spPr>
          <a:xfrm>
            <a:off x="5006528" y="-23452"/>
            <a:ext cx="8438011" cy="38056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1" name="Picture Placeholder 2"/>
          <p:cNvSpPr>
            <a:spLocks noGrp="1"/>
          </p:cNvSpPr>
          <p:nvPr>
            <p:ph type="pic" sz="quarter" idx="13"/>
          </p:nvPr>
        </p:nvSpPr>
        <p:spPr>
          <a:xfrm>
            <a:off x="5006528" y="3782232"/>
            <a:ext cx="8438011" cy="38056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16133911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36707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5D342A9-2CA8-4522-BAFB-A5690676F00F}"/>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4" name="Straight Connector 2">
            <a:extLst>
              <a:ext uri="{FF2B5EF4-FFF2-40B4-BE49-F238E27FC236}">
                <a16:creationId xmlns:a16="http://schemas.microsoft.com/office/drawing/2014/main" id="{584E6F19-115C-4D0C-B02F-6D3FB4288E6F}"/>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E518A129-5785-45E3-962C-8A595B024E62}"/>
              </a:ext>
            </a:extLst>
          </p:cNvPr>
          <p:cNvSpPr/>
          <p:nvPr userDrawn="1"/>
        </p:nvSpPr>
        <p:spPr>
          <a:xfrm>
            <a:off x="3360638" y="0"/>
            <a:ext cx="3630205" cy="7562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itle 13"/>
          <p:cNvSpPr>
            <a:spLocks noGrp="1"/>
          </p:cNvSpPr>
          <p:nvPr>
            <p:ph type="title"/>
          </p:nvPr>
        </p:nvSpPr>
        <p:spPr>
          <a:xfrm>
            <a:off x="637336" y="1855764"/>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Tree>
    <p:extLst>
      <p:ext uri="{BB962C8B-B14F-4D97-AF65-F5344CB8AC3E}">
        <p14:creationId xmlns:p14="http://schemas.microsoft.com/office/powerpoint/2010/main" val="398644807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3338425"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8" name="Picture Placeholder 2"/>
          <p:cNvSpPr>
            <a:spLocks noGrp="1"/>
          </p:cNvSpPr>
          <p:nvPr>
            <p:ph type="pic" sz="quarter" idx="11"/>
          </p:nvPr>
        </p:nvSpPr>
        <p:spPr>
          <a:xfrm>
            <a:off x="6727993"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9" name="Picture Placeholder 2"/>
          <p:cNvSpPr>
            <a:spLocks noGrp="1"/>
          </p:cNvSpPr>
          <p:nvPr>
            <p:ph type="pic" sz="quarter" idx="12"/>
          </p:nvPr>
        </p:nvSpPr>
        <p:spPr>
          <a:xfrm>
            <a:off x="10124506"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0" name="Picture Placeholder 2"/>
          <p:cNvSpPr>
            <a:spLocks noGrp="1"/>
          </p:cNvSpPr>
          <p:nvPr>
            <p:ph type="pic" sz="quarter" idx="13"/>
          </p:nvPr>
        </p:nvSpPr>
        <p:spPr>
          <a:xfrm>
            <a:off x="-51408"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143182151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3338425"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8" name="Picture Placeholder 2"/>
          <p:cNvSpPr>
            <a:spLocks noGrp="1"/>
          </p:cNvSpPr>
          <p:nvPr>
            <p:ph type="pic" sz="quarter" idx="11"/>
          </p:nvPr>
        </p:nvSpPr>
        <p:spPr>
          <a:xfrm>
            <a:off x="6727993"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9" name="Picture Placeholder 2"/>
          <p:cNvSpPr>
            <a:spLocks noGrp="1"/>
          </p:cNvSpPr>
          <p:nvPr>
            <p:ph type="pic" sz="quarter" idx="12"/>
          </p:nvPr>
        </p:nvSpPr>
        <p:spPr>
          <a:xfrm>
            <a:off x="10124506"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0" name="Picture Placeholder 2"/>
          <p:cNvSpPr>
            <a:spLocks noGrp="1"/>
          </p:cNvSpPr>
          <p:nvPr>
            <p:ph type="pic" sz="quarter" idx="13"/>
          </p:nvPr>
        </p:nvSpPr>
        <p:spPr>
          <a:xfrm>
            <a:off x="-51408"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28090502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cxnSp>
        <p:nvCxnSpPr>
          <p:cNvPr id="8" name="Straight Connector 1">
            <a:extLst>
              <a:ext uri="{FF2B5EF4-FFF2-40B4-BE49-F238E27FC236}">
                <a16:creationId xmlns:a16="http://schemas.microsoft.com/office/drawing/2014/main" id="{1601755D-C832-45FC-B533-3DA48DC2CA5A}"/>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6" name="Picture Placeholder 2"/>
          <p:cNvSpPr>
            <a:spLocks noGrp="1"/>
          </p:cNvSpPr>
          <p:nvPr>
            <p:ph type="pic" sz="quarter" idx="10"/>
          </p:nvPr>
        </p:nvSpPr>
        <p:spPr>
          <a:xfrm>
            <a:off x="4305889" y="751994"/>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7" name="Picture Placeholder 2"/>
          <p:cNvSpPr>
            <a:spLocks noGrp="1"/>
          </p:cNvSpPr>
          <p:nvPr>
            <p:ph type="pic" sz="quarter" idx="11"/>
          </p:nvPr>
        </p:nvSpPr>
        <p:spPr>
          <a:xfrm>
            <a:off x="8557271" y="751994"/>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0" name="Picture Placeholder 2"/>
          <p:cNvSpPr>
            <a:spLocks noGrp="1"/>
          </p:cNvSpPr>
          <p:nvPr>
            <p:ph type="pic" sz="quarter" idx="12"/>
          </p:nvPr>
        </p:nvSpPr>
        <p:spPr>
          <a:xfrm>
            <a:off x="4305889" y="3886146"/>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1" name="Picture Placeholder 2"/>
          <p:cNvSpPr>
            <a:spLocks noGrp="1"/>
          </p:cNvSpPr>
          <p:nvPr>
            <p:ph type="pic" sz="quarter" idx="13"/>
          </p:nvPr>
        </p:nvSpPr>
        <p:spPr>
          <a:xfrm>
            <a:off x="8557271" y="3886146"/>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16677754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A5B54CE-55A6-43FE-B2F0-7FFD49DF9152}"/>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0"/>
          </p:nvPr>
        </p:nvSpPr>
        <p:spPr>
          <a:xfrm>
            <a:off x="3360721" y="2"/>
            <a:ext cx="10083819" cy="307204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63854622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CACEB74-8CA0-4C74-A2E5-6049C64999A6}"/>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6" name="Straight Connector 2">
            <a:extLst>
              <a:ext uri="{FF2B5EF4-FFF2-40B4-BE49-F238E27FC236}">
                <a16:creationId xmlns:a16="http://schemas.microsoft.com/office/drawing/2014/main" id="{54D4CA99-74DD-4E76-BD05-9E30D7A8B162}"/>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0"/>
          </p:nvPr>
        </p:nvSpPr>
        <p:spPr>
          <a:xfrm>
            <a:off x="8833919" y="-27254"/>
            <a:ext cx="4610621" cy="376784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8" name="Picture Placeholder 2"/>
          <p:cNvSpPr>
            <a:spLocks noGrp="1"/>
          </p:cNvSpPr>
          <p:nvPr>
            <p:ph type="pic" sz="quarter" idx="11"/>
          </p:nvPr>
        </p:nvSpPr>
        <p:spPr>
          <a:xfrm>
            <a:off x="8833919" y="3740586"/>
            <a:ext cx="4610621" cy="382226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358371063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FAAC8AE-E33E-4123-AB6E-334997CCC108}"/>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12" name="Straight Connector 2">
            <a:extLst>
              <a:ext uri="{FF2B5EF4-FFF2-40B4-BE49-F238E27FC236}">
                <a16:creationId xmlns:a16="http://schemas.microsoft.com/office/drawing/2014/main" id="{3A6753E6-957B-4E68-ADF3-F47E9FE5F576}"/>
              </a:ext>
            </a:extLst>
          </p:cNvPr>
          <p:cNvCxnSpPr/>
          <p:nvPr userDrawn="1"/>
        </p:nvCxnSpPr>
        <p:spPr>
          <a:xfrm>
            <a:off x="756794" y="6715125"/>
            <a:ext cx="481231" cy="0"/>
          </a:xfrm>
          <a:prstGeom prst="line">
            <a:avLst/>
          </a:prstGeom>
          <a:ln w="38100">
            <a:solidFill>
              <a:srgbClr val="EC424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1900828"/>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cs-CZ"/>
              <a:t>Kliknutím lze upravit styl.</a:t>
            </a:r>
            <a:endParaRPr lang="en-US" dirty="0"/>
          </a:p>
        </p:txBody>
      </p:sp>
      <p:sp>
        <p:nvSpPr>
          <p:cNvPr id="7" name="Picture Placeholder 2"/>
          <p:cNvSpPr>
            <a:spLocks noGrp="1"/>
          </p:cNvSpPr>
          <p:nvPr>
            <p:ph type="pic" sz="quarter" idx="10"/>
          </p:nvPr>
        </p:nvSpPr>
        <p:spPr>
          <a:xfrm>
            <a:off x="3360719" y="0"/>
            <a:ext cx="4733258" cy="380164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8" name="Picture Placeholder 2"/>
          <p:cNvSpPr>
            <a:spLocks noGrp="1"/>
          </p:cNvSpPr>
          <p:nvPr>
            <p:ph type="pic" sz="quarter" idx="11"/>
          </p:nvPr>
        </p:nvSpPr>
        <p:spPr>
          <a:xfrm>
            <a:off x="8093978" y="0"/>
            <a:ext cx="5350561" cy="380164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9" name="Picture Placeholder 2"/>
          <p:cNvSpPr>
            <a:spLocks noGrp="1"/>
          </p:cNvSpPr>
          <p:nvPr>
            <p:ph type="pic" sz="quarter" idx="12"/>
          </p:nvPr>
        </p:nvSpPr>
        <p:spPr>
          <a:xfrm>
            <a:off x="3360719" y="3801652"/>
            <a:ext cx="6654553" cy="376120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0" name="Picture Placeholder 2"/>
          <p:cNvSpPr>
            <a:spLocks noGrp="1"/>
          </p:cNvSpPr>
          <p:nvPr>
            <p:ph type="pic" sz="quarter" idx="13"/>
          </p:nvPr>
        </p:nvSpPr>
        <p:spPr>
          <a:xfrm>
            <a:off x="10015271" y="3801652"/>
            <a:ext cx="3429267" cy="376120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154769330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E0E5061-88BC-4BF1-9AB0-378C34EB1FAF}"/>
              </a:ext>
            </a:extLst>
          </p:cNvPr>
          <p:cNvSpPr txBox="1">
            <a:spLocks/>
          </p:cNvSpPr>
          <p:nvPr userDrawn="1"/>
        </p:nvSpPr>
        <p:spPr>
          <a:xfrm>
            <a:off x="424921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4" name="Straight Connector 2">
            <a:extLst>
              <a:ext uri="{FF2B5EF4-FFF2-40B4-BE49-F238E27FC236}">
                <a16:creationId xmlns:a16="http://schemas.microsoft.com/office/drawing/2014/main" id="{E6884D0C-C008-451D-AD52-10BF307FC48A}"/>
              </a:ext>
            </a:extLst>
          </p:cNvPr>
          <p:cNvCxnSpPr/>
          <p:nvPr userDrawn="1"/>
        </p:nvCxnSpPr>
        <p:spPr>
          <a:xfrm>
            <a:off x="3875815"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p:nvPr>
        </p:nvSpPr>
        <p:spPr>
          <a:xfrm>
            <a:off x="1"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16629646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9641B35-E9A2-4846-84DE-E65A296C9DC7}"/>
              </a:ext>
            </a:extLst>
          </p:cNvPr>
          <p:cNvSpPr txBox="1">
            <a:spLocks/>
          </p:cNvSpPr>
          <p:nvPr userDrawn="1"/>
        </p:nvSpPr>
        <p:spPr>
          <a:xfrm>
            <a:off x="1130198" y="6791325"/>
            <a:ext cx="714859" cy="361950"/>
          </a:xfrm>
          <a:prstGeom prst="rect">
            <a:avLst/>
          </a:prstGeom>
        </p:spPr>
        <p:txBody>
          <a:bodyPr wrap="none" lIns="121920" tIns="60960" rIns="121920" bIns="6096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89740CB-66A4-4C44-AADB-94D19B1CB762}" type="slidenum">
              <a:rPr lang="en-US" altLang="cs-CZ" sz="1400">
                <a:solidFill>
                  <a:srgbClr val="FFFFFF"/>
                </a:solidFill>
                <a:latin typeface="Bebas Neue" charset="0"/>
              </a:rPr>
              <a:pPr/>
              <a:t>‹#›</a:t>
            </a:fld>
            <a:endParaRPr lang="en-US" altLang="cs-CZ" sz="1400">
              <a:solidFill>
                <a:srgbClr val="FFFFFF"/>
              </a:solidFill>
              <a:latin typeface="Bebas Neue" charset="0"/>
            </a:endParaRPr>
          </a:p>
        </p:txBody>
      </p:sp>
      <p:cxnSp>
        <p:nvCxnSpPr>
          <p:cNvPr id="5" name="Straight Connector 2">
            <a:extLst>
              <a:ext uri="{FF2B5EF4-FFF2-40B4-BE49-F238E27FC236}">
                <a16:creationId xmlns:a16="http://schemas.microsoft.com/office/drawing/2014/main" id="{630DBB4F-3DB8-4193-AFF2-B1F30F742C3C}"/>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p:nvPr>
        </p:nvSpPr>
        <p:spPr>
          <a:xfrm>
            <a:off x="-1" y="0"/>
            <a:ext cx="7971340"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Kliknutím na ikonu přidáte obrázek.</a:t>
            </a:r>
            <a:endParaRPr lang="en-US" noProof="0" dirty="0"/>
          </a:p>
        </p:txBody>
      </p: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cs-CZ"/>
              <a:t>Kliknutím lze upravit styl.</a:t>
            </a:r>
            <a:endParaRPr lang="en-US" dirty="0"/>
          </a:p>
        </p:txBody>
      </p:sp>
    </p:spTree>
    <p:extLst>
      <p:ext uri="{BB962C8B-B14F-4D97-AF65-F5344CB8AC3E}">
        <p14:creationId xmlns:p14="http://schemas.microsoft.com/office/powerpoint/2010/main" val="268925852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8162E1C-DFC9-4A23-A045-1389A9811C74}"/>
              </a:ext>
            </a:extLst>
          </p:cNvPr>
          <p:cNvSpPr txBox="1">
            <a:spLocks/>
          </p:cNvSpPr>
          <p:nvPr userDrawn="1"/>
        </p:nvSpPr>
        <p:spPr>
          <a:xfrm>
            <a:off x="1130198" y="6791325"/>
            <a:ext cx="714859" cy="361950"/>
          </a:xfrm>
          <a:prstGeom prst="rect">
            <a:avLst/>
          </a:prstGeom>
        </p:spPr>
        <p:txBody>
          <a:bodyPr wrap="none" lIns="121920" tIns="60960" rIns="121920" bIns="6096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06D1A5F-794E-498C-ACDC-34D3EB3CD053}" type="slidenum">
              <a:rPr lang="en-US" altLang="cs-CZ" sz="1400">
                <a:solidFill>
                  <a:srgbClr val="FFFFFF"/>
                </a:solidFill>
                <a:latin typeface="Bebas Neue" charset="0"/>
              </a:rPr>
              <a:pPr/>
              <a:t>‹#›</a:t>
            </a:fld>
            <a:endParaRPr lang="en-US" altLang="cs-CZ" sz="1400">
              <a:solidFill>
                <a:srgbClr val="FFFFFF"/>
              </a:solidFill>
              <a:latin typeface="Bebas Neue" charset="0"/>
            </a:endParaRPr>
          </a:p>
        </p:txBody>
      </p:sp>
      <p:sp>
        <p:nvSpPr>
          <p:cNvPr id="3" name="TextBox 2">
            <a:extLst>
              <a:ext uri="{FF2B5EF4-FFF2-40B4-BE49-F238E27FC236}">
                <a16:creationId xmlns:a16="http://schemas.microsoft.com/office/drawing/2014/main" id="{8FEE8AF7-B2A4-423D-BC4F-8D870878D019}"/>
              </a:ext>
            </a:extLst>
          </p:cNvPr>
          <p:cNvSpPr txBox="1">
            <a:spLocks noChangeArrowheads="1"/>
          </p:cNvSpPr>
          <p:nvPr userDrawn="1"/>
        </p:nvSpPr>
        <p:spPr bwMode="auto">
          <a:xfrm>
            <a:off x="664939" y="6802441"/>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cs-CZ" sz="1400">
                <a:solidFill>
                  <a:srgbClr val="FFFFFF"/>
                </a:solidFill>
                <a:latin typeface="Bebas Neue" charset="0"/>
              </a:rPr>
              <a:t>Slide  /</a:t>
            </a:r>
          </a:p>
        </p:txBody>
      </p:sp>
    </p:spTree>
    <p:extLst>
      <p:ext uri="{BB962C8B-B14F-4D97-AF65-F5344CB8AC3E}">
        <p14:creationId xmlns:p14="http://schemas.microsoft.com/office/powerpoint/2010/main" val="77247618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917310" y="1885462"/>
            <a:ext cx="11595914" cy="3145935"/>
          </a:xfrm>
        </p:spPr>
        <p:txBody>
          <a:bodyPr anchor="b"/>
          <a:lstStyle>
            <a:lvl1pPr>
              <a:defRPr sz="6616"/>
            </a:lvl1pPr>
          </a:lstStyle>
          <a:p>
            <a:r>
              <a:rPr lang="cs-CZ"/>
              <a:t>Kliknutím lze upravit styl.</a:t>
            </a:r>
            <a:endParaRPr lang="en-US" dirty="0"/>
          </a:p>
        </p:txBody>
      </p:sp>
      <p:sp>
        <p:nvSpPr>
          <p:cNvPr id="3" name="Text Placeholder 2"/>
          <p:cNvSpPr>
            <a:spLocks noGrp="1"/>
          </p:cNvSpPr>
          <p:nvPr>
            <p:ph type="body" idx="1"/>
          </p:nvPr>
        </p:nvSpPr>
        <p:spPr>
          <a:xfrm>
            <a:off x="917310" y="5061158"/>
            <a:ext cx="11595914" cy="1654373"/>
          </a:xfrm>
        </p:spPr>
        <p:txBody>
          <a:bodyPr/>
          <a:lstStyle>
            <a:lvl1pPr marL="0" indent="0">
              <a:buNone/>
              <a:defRPr sz="2646">
                <a:solidFill>
                  <a:schemeClr val="tx1">
                    <a:tint val="75000"/>
                  </a:schemeClr>
                </a:solidFill>
              </a:defRPr>
            </a:lvl1pPr>
            <a:lvl2pPr marL="504154" indent="0">
              <a:buNone/>
              <a:defRPr sz="2205">
                <a:solidFill>
                  <a:schemeClr val="tx1">
                    <a:tint val="75000"/>
                  </a:schemeClr>
                </a:solidFill>
              </a:defRPr>
            </a:lvl2pPr>
            <a:lvl3pPr marL="1008309" indent="0">
              <a:buNone/>
              <a:defRPr sz="1985">
                <a:solidFill>
                  <a:schemeClr val="tx1">
                    <a:tint val="75000"/>
                  </a:schemeClr>
                </a:solidFill>
              </a:defRPr>
            </a:lvl3pPr>
            <a:lvl4pPr marL="1512463" indent="0">
              <a:buNone/>
              <a:defRPr sz="1764">
                <a:solidFill>
                  <a:schemeClr val="tx1">
                    <a:tint val="75000"/>
                  </a:schemeClr>
                </a:solidFill>
              </a:defRPr>
            </a:lvl4pPr>
            <a:lvl5pPr marL="2016618" indent="0">
              <a:buNone/>
              <a:defRPr sz="1764">
                <a:solidFill>
                  <a:schemeClr val="tx1">
                    <a:tint val="75000"/>
                  </a:schemeClr>
                </a:solidFill>
              </a:defRPr>
            </a:lvl5pPr>
            <a:lvl6pPr marL="2520772" indent="0">
              <a:buNone/>
              <a:defRPr sz="1764">
                <a:solidFill>
                  <a:schemeClr val="tx1">
                    <a:tint val="75000"/>
                  </a:schemeClr>
                </a:solidFill>
              </a:defRPr>
            </a:lvl6pPr>
            <a:lvl7pPr marL="3024927" indent="0">
              <a:buNone/>
              <a:defRPr sz="1764">
                <a:solidFill>
                  <a:schemeClr val="tx1">
                    <a:tint val="75000"/>
                  </a:schemeClr>
                </a:solidFill>
              </a:defRPr>
            </a:lvl7pPr>
            <a:lvl8pPr marL="3529081" indent="0">
              <a:buNone/>
              <a:defRPr sz="1764">
                <a:solidFill>
                  <a:schemeClr val="tx1">
                    <a:tint val="75000"/>
                  </a:schemeClr>
                </a:solidFill>
              </a:defRPr>
            </a:lvl8pPr>
            <a:lvl9pPr marL="4033236" indent="0">
              <a:buNone/>
              <a:defRPr sz="1764">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80921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F7055-8A7E-428C-8038-174D729196B7}"/>
              </a:ext>
            </a:extLst>
          </p:cNvPr>
          <p:cNvSpPr/>
          <p:nvPr userDrawn="1"/>
        </p:nvSpPr>
        <p:spPr>
          <a:xfrm>
            <a:off x="2" y="0"/>
            <a:ext cx="3368623" cy="7562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91859586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16A3AB7-F549-4B38-AEC2-D3580FE66B93}"/>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4" name="Straight Connector 2">
            <a:extLst>
              <a:ext uri="{FF2B5EF4-FFF2-40B4-BE49-F238E27FC236}">
                <a16:creationId xmlns:a16="http://schemas.microsoft.com/office/drawing/2014/main" id="{8E57F6F6-26B2-446E-8625-98A8CB9D8299}"/>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247609450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cxnSp>
        <p:nvCxnSpPr>
          <p:cNvPr id="3" name="Straight Connector 1">
            <a:extLst>
              <a:ext uri="{FF2B5EF4-FFF2-40B4-BE49-F238E27FC236}">
                <a16:creationId xmlns:a16="http://schemas.microsoft.com/office/drawing/2014/main" id="{5D35EBCE-9EFC-4CED-AA72-F6880C78BC26}"/>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3"/>
          <p:cNvSpPr>
            <a:spLocks noGrp="1"/>
          </p:cNvSpPr>
          <p:nvPr>
            <p:ph type="title"/>
          </p:nvPr>
        </p:nvSpPr>
        <p:spPr>
          <a:xfrm>
            <a:off x="637336" y="1855764"/>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56266639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F15F0E49-CF26-4E05-9709-25A520509A3E}"/>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1520B95B-A94F-4951-A7B9-0875A2EB65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4511" y="1174750"/>
            <a:ext cx="11092292"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2"/>
          </p:nvPr>
        </p:nvSpPr>
        <p:spPr>
          <a:xfrm>
            <a:off x="8053099" y="1471689"/>
            <a:ext cx="6962998" cy="434693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43924774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D616856-CCB8-4F93-BE11-970B262999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9663" y="920753"/>
            <a:ext cx="6998827"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2">
            <a:extLst>
              <a:ext uri="{FF2B5EF4-FFF2-40B4-BE49-F238E27FC236}">
                <a16:creationId xmlns:a16="http://schemas.microsoft.com/office/drawing/2014/main" id="{9766591C-9FD5-4A12-BD5F-E5F501097781}"/>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2"/>
          </p:nvPr>
        </p:nvSpPr>
        <p:spPr>
          <a:xfrm>
            <a:off x="8175734" y="1335426"/>
            <a:ext cx="6104546" cy="365197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335165040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9012D2F-4684-4233-99EA-D56534CB3730}"/>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pic>
        <p:nvPicPr>
          <p:cNvPr id="5" name="Picture 2">
            <a:extLst>
              <a:ext uri="{FF2B5EF4-FFF2-40B4-BE49-F238E27FC236}">
                <a16:creationId xmlns:a16="http://schemas.microsoft.com/office/drawing/2014/main" id="{7B71B632-A9D0-449D-B8EF-A533F0AA0A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411101" y="1890332"/>
            <a:ext cx="5526087" cy="394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3">
            <a:extLst>
              <a:ext uri="{FF2B5EF4-FFF2-40B4-BE49-F238E27FC236}">
                <a16:creationId xmlns:a16="http://schemas.microsoft.com/office/drawing/2014/main" id="{81E790EC-C25E-4640-A4A9-EEDD5EE6302D}"/>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2"/>
          </p:nvPr>
        </p:nvSpPr>
        <p:spPr>
          <a:xfrm>
            <a:off x="4442150" y="1808066"/>
            <a:ext cx="3093152" cy="415616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1653350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6A54F8-29EB-4783-9763-8CC807C84B41}"/>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8" name="Straight Connector 2">
            <a:extLst>
              <a:ext uri="{FF2B5EF4-FFF2-40B4-BE49-F238E27FC236}">
                <a16:creationId xmlns:a16="http://schemas.microsoft.com/office/drawing/2014/main" id="{BB95E934-EEEE-4CF1-AA4C-EF9768574AE4}"/>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C1743A7C-5DAA-424B-9CFD-005E8C9842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2846" y="1168403"/>
            <a:ext cx="2693699"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D1C63070-145A-416B-BB3F-066CAF988D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52741" y="1168403"/>
            <a:ext cx="26937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3FDE4167-057E-4C47-8F52-BA981799BD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0642" y="1168403"/>
            <a:ext cx="26937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2"/>
          </p:nvPr>
        </p:nvSpPr>
        <p:spPr>
          <a:xfrm>
            <a:off x="4891817" y="1667889"/>
            <a:ext cx="1835874" cy="328536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2" name="Picture Placeholder 2"/>
          <p:cNvSpPr>
            <a:spLocks noGrp="1"/>
          </p:cNvSpPr>
          <p:nvPr>
            <p:ph type="pic" sz="quarter" idx="13"/>
          </p:nvPr>
        </p:nvSpPr>
        <p:spPr>
          <a:xfrm>
            <a:off x="7453547" y="1667889"/>
            <a:ext cx="1835874" cy="328536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3" name="Picture Placeholder 2"/>
          <p:cNvSpPr>
            <a:spLocks noGrp="1"/>
          </p:cNvSpPr>
          <p:nvPr>
            <p:ph type="pic" sz="quarter" idx="14"/>
          </p:nvPr>
        </p:nvSpPr>
        <p:spPr>
          <a:xfrm>
            <a:off x="10028901" y="1667889"/>
            <a:ext cx="1835874" cy="328536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1873202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8D61C8B-1630-477D-A06E-09C82A120C1D}"/>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5" name="Straight Connector 2">
            <a:extLst>
              <a:ext uri="{FF2B5EF4-FFF2-40B4-BE49-F238E27FC236}">
                <a16:creationId xmlns:a16="http://schemas.microsoft.com/office/drawing/2014/main" id="{0CA04B0E-97AC-4BD9-B798-5CDEA7676DAE}"/>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3">
            <a:extLst>
              <a:ext uri="{FF2B5EF4-FFF2-40B4-BE49-F238E27FC236}">
                <a16:creationId xmlns:a16="http://schemas.microsoft.com/office/drawing/2014/main" id="{AAC0DF52-04A2-4019-85E8-794DAA0E9D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65446" y="1092203"/>
            <a:ext cx="5249619" cy="921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2"/>
          </p:nvPr>
        </p:nvSpPr>
        <p:spPr>
          <a:xfrm>
            <a:off x="8654155" y="2090319"/>
            <a:ext cx="3568565" cy="638552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341473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E347C70-C189-4442-9012-5E005EFCF06B}"/>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5" name="Straight Connector 2">
            <a:extLst>
              <a:ext uri="{FF2B5EF4-FFF2-40B4-BE49-F238E27FC236}">
                <a16:creationId xmlns:a16="http://schemas.microsoft.com/office/drawing/2014/main" id="{CDC01421-0037-4AEC-99E7-1EA860441B82}"/>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3">
            <a:extLst>
              <a:ext uri="{FF2B5EF4-FFF2-40B4-BE49-F238E27FC236}">
                <a16:creationId xmlns:a16="http://schemas.microsoft.com/office/drawing/2014/main" id="{3669442B-23A1-4D75-8AE2-CAAF7E1BF4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073" y="639766"/>
            <a:ext cx="3943705" cy="692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2"/>
          </p:nvPr>
        </p:nvSpPr>
        <p:spPr>
          <a:xfrm>
            <a:off x="4307930" y="1395354"/>
            <a:ext cx="2695949" cy="47911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1317444688"/>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cxnSp>
        <p:nvCxnSpPr>
          <p:cNvPr id="3" name="Straight Connector 1">
            <a:extLst>
              <a:ext uri="{FF2B5EF4-FFF2-40B4-BE49-F238E27FC236}">
                <a16:creationId xmlns:a16="http://schemas.microsoft.com/office/drawing/2014/main" id="{655E29E4-A4A1-480E-8DCA-38AF4F5DE5BC}"/>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2">
            <a:extLst>
              <a:ext uri="{FF2B5EF4-FFF2-40B4-BE49-F238E27FC236}">
                <a16:creationId xmlns:a16="http://schemas.microsoft.com/office/drawing/2014/main" id="{D30F326D-1232-43E6-A5A6-33BD0DB19A05}"/>
              </a:ext>
            </a:extLst>
          </p:cNvPr>
          <p:cNvCxnSpPr/>
          <p:nvPr userDrawn="1"/>
        </p:nvCxnSpPr>
        <p:spPr>
          <a:xfrm>
            <a:off x="756794" y="1403350"/>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708583"/>
            <a:ext cx="7851484" cy="850895"/>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408941175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924312" y="2013259"/>
            <a:ext cx="5713929" cy="479855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806297" y="2013259"/>
            <a:ext cx="5713929" cy="479855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809828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cxnSp>
        <p:nvCxnSpPr>
          <p:cNvPr id="6" name="Straight Connector 1">
            <a:extLst>
              <a:ext uri="{FF2B5EF4-FFF2-40B4-BE49-F238E27FC236}">
                <a16:creationId xmlns:a16="http://schemas.microsoft.com/office/drawing/2014/main" id="{6617326A-3321-41EA-BE84-39CA121A4096}"/>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28" name="Picture Placeholder 2"/>
          <p:cNvSpPr>
            <a:spLocks noGrp="1"/>
          </p:cNvSpPr>
          <p:nvPr>
            <p:ph type="pic" sz="quarter" idx="10"/>
          </p:nvPr>
        </p:nvSpPr>
        <p:spPr>
          <a:xfrm>
            <a:off x="4448551" y="1857663"/>
            <a:ext cx="1859536" cy="185961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29" name="Picture Placeholder 2"/>
          <p:cNvSpPr>
            <a:spLocks noGrp="1"/>
          </p:cNvSpPr>
          <p:nvPr>
            <p:ph type="pic" sz="quarter" idx="11"/>
          </p:nvPr>
        </p:nvSpPr>
        <p:spPr>
          <a:xfrm>
            <a:off x="7398739" y="1857663"/>
            <a:ext cx="1859536" cy="185961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30" name="Picture Placeholder 2"/>
          <p:cNvSpPr>
            <a:spLocks noGrp="1"/>
          </p:cNvSpPr>
          <p:nvPr>
            <p:ph type="pic" sz="quarter" idx="12"/>
          </p:nvPr>
        </p:nvSpPr>
        <p:spPr>
          <a:xfrm>
            <a:off x="10376734" y="1857663"/>
            <a:ext cx="1859536" cy="185961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48254364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cxnSp>
        <p:nvCxnSpPr>
          <p:cNvPr id="6" name="Straight Connector 1">
            <a:extLst>
              <a:ext uri="{FF2B5EF4-FFF2-40B4-BE49-F238E27FC236}">
                <a16:creationId xmlns:a16="http://schemas.microsoft.com/office/drawing/2014/main" id="{D60046A9-DBAD-452B-ADCA-6B82266674C9}"/>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13" name="Picture Placeholder 2"/>
          <p:cNvSpPr>
            <a:spLocks noGrp="1"/>
          </p:cNvSpPr>
          <p:nvPr>
            <p:ph type="pic" sz="quarter" idx="12"/>
          </p:nvPr>
        </p:nvSpPr>
        <p:spPr>
          <a:xfrm>
            <a:off x="3338424" y="3"/>
            <a:ext cx="10106114" cy="345070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9" name="Picture Placeholder 2"/>
          <p:cNvSpPr>
            <a:spLocks noGrp="1"/>
          </p:cNvSpPr>
          <p:nvPr>
            <p:ph type="pic" sz="quarter" idx="10"/>
          </p:nvPr>
        </p:nvSpPr>
        <p:spPr>
          <a:xfrm>
            <a:off x="4242554" y="3503196"/>
            <a:ext cx="1049660" cy="1049701"/>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21" name="Picture Placeholder 2"/>
          <p:cNvSpPr>
            <a:spLocks noGrp="1"/>
          </p:cNvSpPr>
          <p:nvPr>
            <p:ph type="pic" sz="quarter" idx="13"/>
          </p:nvPr>
        </p:nvSpPr>
        <p:spPr>
          <a:xfrm>
            <a:off x="8726460" y="3503196"/>
            <a:ext cx="1049660" cy="1049701"/>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141353638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503A1D-ED72-4D16-A7EB-59F761599D55}"/>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6" name="Straight Connector 2">
            <a:extLst>
              <a:ext uri="{FF2B5EF4-FFF2-40B4-BE49-F238E27FC236}">
                <a16:creationId xmlns:a16="http://schemas.microsoft.com/office/drawing/2014/main" id="{6A0B516A-ED28-4ECD-8D6A-BE36DD7B7C7D}"/>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3">
            <a:extLst>
              <a:ext uri="{FF2B5EF4-FFF2-40B4-BE49-F238E27FC236}">
                <a16:creationId xmlns:a16="http://schemas.microsoft.com/office/drawing/2014/main" id="{308B1EB8-6D70-4D1C-AD18-3C7CDDEBC08F}"/>
              </a:ext>
            </a:extLst>
          </p:cNvPr>
          <p:cNvSpPr/>
          <p:nvPr userDrawn="1"/>
        </p:nvSpPr>
        <p:spPr>
          <a:xfrm>
            <a:off x="3360636" y="0"/>
            <a:ext cx="1645373" cy="7562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13" name="Picture Placeholder 2"/>
          <p:cNvSpPr>
            <a:spLocks noGrp="1"/>
          </p:cNvSpPr>
          <p:nvPr>
            <p:ph type="pic" sz="quarter" idx="12"/>
          </p:nvPr>
        </p:nvSpPr>
        <p:spPr>
          <a:xfrm>
            <a:off x="5006528" y="-23452"/>
            <a:ext cx="8438011" cy="38056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1" name="Picture Placeholder 2"/>
          <p:cNvSpPr>
            <a:spLocks noGrp="1"/>
          </p:cNvSpPr>
          <p:nvPr>
            <p:ph type="pic" sz="quarter" idx="13"/>
          </p:nvPr>
        </p:nvSpPr>
        <p:spPr>
          <a:xfrm>
            <a:off x="5006528" y="3782232"/>
            <a:ext cx="8438011" cy="38056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9897606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5D342A9-2CA8-4522-BAFB-A5690676F00F}"/>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4" name="Straight Connector 2">
            <a:extLst>
              <a:ext uri="{FF2B5EF4-FFF2-40B4-BE49-F238E27FC236}">
                <a16:creationId xmlns:a16="http://schemas.microsoft.com/office/drawing/2014/main" id="{584E6F19-115C-4D0C-B02F-6D3FB4288E6F}"/>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E518A129-5785-45E3-962C-8A595B024E62}"/>
              </a:ext>
            </a:extLst>
          </p:cNvPr>
          <p:cNvSpPr/>
          <p:nvPr userDrawn="1"/>
        </p:nvSpPr>
        <p:spPr>
          <a:xfrm>
            <a:off x="3360638" y="0"/>
            <a:ext cx="3630205" cy="7562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itle 13"/>
          <p:cNvSpPr>
            <a:spLocks noGrp="1"/>
          </p:cNvSpPr>
          <p:nvPr>
            <p:ph type="title"/>
          </p:nvPr>
        </p:nvSpPr>
        <p:spPr>
          <a:xfrm>
            <a:off x="637336" y="1855764"/>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2164576984"/>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cxnSp>
        <p:nvCxnSpPr>
          <p:cNvPr id="9" name="Straight Connector 1">
            <a:extLst>
              <a:ext uri="{FF2B5EF4-FFF2-40B4-BE49-F238E27FC236}">
                <a16:creationId xmlns:a16="http://schemas.microsoft.com/office/drawing/2014/main" id="{C37089D8-ACB8-4FAA-A9C1-3C06B66BE24D}"/>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6" name="Picture Placeholder 2"/>
          <p:cNvSpPr>
            <a:spLocks noGrp="1"/>
          </p:cNvSpPr>
          <p:nvPr>
            <p:ph type="pic" sz="quarter" idx="10"/>
          </p:nvPr>
        </p:nvSpPr>
        <p:spPr>
          <a:xfrm>
            <a:off x="4046987" y="1106293"/>
            <a:ext cx="2643488" cy="291612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7" name="Picture Placeholder 2"/>
          <p:cNvSpPr>
            <a:spLocks noGrp="1"/>
          </p:cNvSpPr>
          <p:nvPr>
            <p:ph type="pic" sz="quarter" idx="11"/>
          </p:nvPr>
        </p:nvSpPr>
        <p:spPr>
          <a:xfrm>
            <a:off x="7010690" y="1106293"/>
            <a:ext cx="2643488" cy="291612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Picture Placeholder 2"/>
          <p:cNvSpPr>
            <a:spLocks noGrp="1"/>
          </p:cNvSpPr>
          <p:nvPr>
            <p:ph type="pic" sz="quarter" idx="12"/>
          </p:nvPr>
        </p:nvSpPr>
        <p:spPr>
          <a:xfrm>
            <a:off x="9974392" y="1106293"/>
            <a:ext cx="2643488" cy="291612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1716700783"/>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6DAEB4F9-0831-4F63-8596-760B7293D251}"/>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6" name="Picture Placeholder 2"/>
          <p:cNvSpPr>
            <a:spLocks noGrp="1"/>
          </p:cNvSpPr>
          <p:nvPr>
            <p:ph type="pic" sz="quarter" idx="10"/>
          </p:nvPr>
        </p:nvSpPr>
        <p:spPr>
          <a:xfrm>
            <a:off x="7780575" y="0"/>
            <a:ext cx="5663965"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46377126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F3980287-9838-4677-BE15-BEAA5908769A}"/>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6" name="Picture Placeholder 2"/>
          <p:cNvSpPr>
            <a:spLocks noGrp="1"/>
          </p:cNvSpPr>
          <p:nvPr>
            <p:ph type="pic" sz="quarter" idx="10"/>
          </p:nvPr>
        </p:nvSpPr>
        <p:spPr>
          <a:xfrm>
            <a:off x="9374843" y="0"/>
            <a:ext cx="4069697"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1212322349"/>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cxnSp>
        <p:nvCxnSpPr>
          <p:cNvPr id="6" name="Straight Connector 1">
            <a:extLst>
              <a:ext uri="{FF2B5EF4-FFF2-40B4-BE49-F238E27FC236}">
                <a16:creationId xmlns:a16="http://schemas.microsoft.com/office/drawing/2014/main" id="{90D659EA-C6F0-4D50-9DB3-156EF5B8FB82}"/>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0"/>
          </p:nvPr>
        </p:nvSpPr>
        <p:spPr>
          <a:xfrm>
            <a:off x="3338425"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Picture Placeholder 2"/>
          <p:cNvSpPr>
            <a:spLocks noGrp="1"/>
          </p:cNvSpPr>
          <p:nvPr>
            <p:ph type="pic" sz="quarter" idx="11"/>
          </p:nvPr>
        </p:nvSpPr>
        <p:spPr>
          <a:xfrm>
            <a:off x="6727993"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9" name="Picture Placeholder 2"/>
          <p:cNvSpPr>
            <a:spLocks noGrp="1"/>
          </p:cNvSpPr>
          <p:nvPr>
            <p:ph type="pic" sz="quarter" idx="12"/>
          </p:nvPr>
        </p:nvSpPr>
        <p:spPr>
          <a:xfrm>
            <a:off x="10124506"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382318538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3338425"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Picture Placeholder 2"/>
          <p:cNvSpPr>
            <a:spLocks noGrp="1"/>
          </p:cNvSpPr>
          <p:nvPr>
            <p:ph type="pic" sz="quarter" idx="11"/>
          </p:nvPr>
        </p:nvSpPr>
        <p:spPr>
          <a:xfrm>
            <a:off x="6727993"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9" name="Picture Placeholder 2"/>
          <p:cNvSpPr>
            <a:spLocks noGrp="1"/>
          </p:cNvSpPr>
          <p:nvPr>
            <p:ph type="pic" sz="quarter" idx="12"/>
          </p:nvPr>
        </p:nvSpPr>
        <p:spPr>
          <a:xfrm>
            <a:off x="10124506"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0" name="Picture Placeholder 2"/>
          <p:cNvSpPr>
            <a:spLocks noGrp="1"/>
          </p:cNvSpPr>
          <p:nvPr>
            <p:ph type="pic" sz="quarter" idx="13"/>
          </p:nvPr>
        </p:nvSpPr>
        <p:spPr>
          <a:xfrm>
            <a:off x="-51408"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808018228"/>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3338425"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Picture Placeholder 2"/>
          <p:cNvSpPr>
            <a:spLocks noGrp="1"/>
          </p:cNvSpPr>
          <p:nvPr>
            <p:ph type="pic" sz="quarter" idx="11"/>
          </p:nvPr>
        </p:nvSpPr>
        <p:spPr>
          <a:xfrm>
            <a:off x="6727993"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9" name="Picture Placeholder 2"/>
          <p:cNvSpPr>
            <a:spLocks noGrp="1"/>
          </p:cNvSpPr>
          <p:nvPr>
            <p:ph type="pic" sz="quarter" idx="12"/>
          </p:nvPr>
        </p:nvSpPr>
        <p:spPr>
          <a:xfrm>
            <a:off x="10124506"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0" name="Picture Placeholder 2"/>
          <p:cNvSpPr>
            <a:spLocks noGrp="1"/>
          </p:cNvSpPr>
          <p:nvPr>
            <p:ph type="pic" sz="quarter" idx="13"/>
          </p:nvPr>
        </p:nvSpPr>
        <p:spPr>
          <a:xfrm>
            <a:off x="-51408" y="0"/>
            <a:ext cx="3396513" cy="467397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218151783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26063" y="402652"/>
            <a:ext cx="11595914" cy="1461801"/>
          </a:xfrm>
        </p:spPr>
        <p:txBody>
          <a:bodyPr/>
          <a:lstStyle/>
          <a:p>
            <a:r>
              <a:rPr lang="cs-CZ"/>
              <a:t>Kliknutím lze upravit styl.</a:t>
            </a:r>
            <a:endParaRPr lang="en-US" dirty="0"/>
          </a:p>
        </p:txBody>
      </p:sp>
      <p:sp>
        <p:nvSpPr>
          <p:cNvPr id="3" name="Text Placeholder 2"/>
          <p:cNvSpPr>
            <a:spLocks noGrp="1"/>
          </p:cNvSpPr>
          <p:nvPr>
            <p:ph type="body" idx="1"/>
          </p:nvPr>
        </p:nvSpPr>
        <p:spPr>
          <a:xfrm>
            <a:off x="926064" y="1853949"/>
            <a:ext cx="5687669"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cs-CZ"/>
              <a:t>Po kliknutí můžete upravovat styly textu v předloze.</a:t>
            </a:r>
          </a:p>
        </p:txBody>
      </p:sp>
      <p:sp>
        <p:nvSpPr>
          <p:cNvPr id="4" name="Content Placeholder 3"/>
          <p:cNvSpPr>
            <a:spLocks noGrp="1"/>
          </p:cNvSpPr>
          <p:nvPr>
            <p:ph sz="half" idx="2"/>
          </p:nvPr>
        </p:nvSpPr>
        <p:spPr>
          <a:xfrm>
            <a:off x="926064" y="2762541"/>
            <a:ext cx="5687669" cy="40632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806297" y="1853949"/>
            <a:ext cx="5715680"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cs-CZ"/>
              <a:t>Po kliknutí můžete upravovat styly textu v předloze.</a:t>
            </a:r>
          </a:p>
        </p:txBody>
      </p:sp>
      <p:sp>
        <p:nvSpPr>
          <p:cNvPr id="6" name="Content Placeholder 5"/>
          <p:cNvSpPr>
            <a:spLocks noGrp="1"/>
          </p:cNvSpPr>
          <p:nvPr>
            <p:ph sz="quarter" idx="4"/>
          </p:nvPr>
        </p:nvSpPr>
        <p:spPr>
          <a:xfrm>
            <a:off x="6806297" y="2762541"/>
            <a:ext cx="5715680" cy="40632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2971031"/>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cxnSp>
        <p:nvCxnSpPr>
          <p:cNvPr id="8" name="Straight Connector 1">
            <a:extLst>
              <a:ext uri="{FF2B5EF4-FFF2-40B4-BE49-F238E27FC236}">
                <a16:creationId xmlns:a16="http://schemas.microsoft.com/office/drawing/2014/main" id="{1601755D-C832-45FC-B533-3DA48DC2CA5A}"/>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6" name="Picture Placeholder 2"/>
          <p:cNvSpPr>
            <a:spLocks noGrp="1"/>
          </p:cNvSpPr>
          <p:nvPr>
            <p:ph type="pic" sz="quarter" idx="10"/>
          </p:nvPr>
        </p:nvSpPr>
        <p:spPr>
          <a:xfrm>
            <a:off x="4305889" y="751994"/>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7" name="Picture Placeholder 2"/>
          <p:cNvSpPr>
            <a:spLocks noGrp="1"/>
          </p:cNvSpPr>
          <p:nvPr>
            <p:ph type="pic" sz="quarter" idx="11"/>
          </p:nvPr>
        </p:nvSpPr>
        <p:spPr>
          <a:xfrm>
            <a:off x="8557271" y="751994"/>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0" name="Picture Placeholder 2"/>
          <p:cNvSpPr>
            <a:spLocks noGrp="1"/>
          </p:cNvSpPr>
          <p:nvPr>
            <p:ph type="pic" sz="quarter" idx="12"/>
          </p:nvPr>
        </p:nvSpPr>
        <p:spPr>
          <a:xfrm>
            <a:off x="4305889" y="3886146"/>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1" name="Picture Placeholder 2"/>
          <p:cNvSpPr>
            <a:spLocks noGrp="1"/>
          </p:cNvSpPr>
          <p:nvPr>
            <p:ph type="pic" sz="quarter" idx="13"/>
          </p:nvPr>
        </p:nvSpPr>
        <p:spPr>
          <a:xfrm>
            <a:off x="8557271" y="3886146"/>
            <a:ext cx="3706331" cy="216413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3621561931"/>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5EBCA2CE-E822-4649-898F-6B376CF418F9}"/>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p:nvPr>
        </p:nvSpPr>
        <p:spPr>
          <a:xfrm>
            <a:off x="3338425"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0" name="Title 13"/>
          <p:cNvSpPr>
            <a:spLocks noGrp="1"/>
          </p:cNvSpPr>
          <p:nvPr>
            <p:ph type="title"/>
          </p:nvPr>
        </p:nvSpPr>
        <p:spPr>
          <a:xfrm>
            <a:off x="637336" y="1855764"/>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2214849648"/>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E2A1FF6-C3A3-4316-A4B4-2D6835E79A5B}"/>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p:nvPr>
        </p:nvSpPr>
        <p:spPr>
          <a:xfrm>
            <a:off x="3338425"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3187493164"/>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57E44A92-9451-451D-8FF4-73D28A5132AB}"/>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0"/>
          </p:nvPr>
        </p:nvSpPr>
        <p:spPr>
          <a:xfrm>
            <a:off x="3360721" y="4"/>
            <a:ext cx="10083819" cy="49601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2656722796"/>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3D21E97A-D16B-4B73-BD0F-E859FD225F25}"/>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0"/>
          </p:nvPr>
        </p:nvSpPr>
        <p:spPr>
          <a:xfrm>
            <a:off x="3360721" y="4"/>
            <a:ext cx="10083819" cy="433837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4241539106"/>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A5B54CE-55A6-43FE-B2F0-7FFD49DF9152}"/>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0"/>
          </p:nvPr>
        </p:nvSpPr>
        <p:spPr>
          <a:xfrm>
            <a:off x="3360721" y="2"/>
            <a:ext cx="10083819" cy="307204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2435514684"/>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cxnSp>
        <p:nvCxnSpPr>
          <p:cNvPr id="6" name="Straight Connector 1">
            <a:extLst>
              <a:ext uri="{FF2B5EF4-FFF2-40B4-BE49-F238E27FC236}">
                <a16:creationId xmlns:a16="http://schemas.microsoft.com/office/drawing/2014/main" id="{3A88C77C-87C4-4DE0-8EC1-ADB327AD2DB2}"/>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0"/>
          </p:nvPr>
        </p:nvSpPr>
        <p:spPr>
          <a:xfrm>
            <a:off x="3360721" y="-27253"/>
            <a:ext cx="4610621" cy="253887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Picture Placeholder 2"/>
          <p:cNvSpPr>
            <a:spLocks noGrp="1"/>
          </p:cNvSpPr>
          <p:nvPr>
            <p:ph type="pic" sz="quarter" idx="11"/>
          </p:nvPr>
        </p:nvSpPr>
        <p:spPr>
          <a:xfrm>
            <a:off x="3360721" y="2511617"/>
            <a:ext cx="4610621" cy="253887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9" name="Picture Placeholder 2"/>
          <p:cNvSpPr>
            <a:spLocks noGrp="1"/>
          </p:cNvSpPr>
          <p:nvPr>
            <p:ph type="pic" sz="quarter" idx="12"/>
          </p:nvPr>
        </p:nvSpPr>
        <p:spPr>
          <a:xfrm>
            <a:off x="3360721" y="5050487"/>
            <a:ext cx="4610621" cy="253887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1247979542"/>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CACEB74-8CA0-4C74-A2E5-6049C64999A6}"/>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6" name="Straight Connector 2">
            <a:extLst>
              <a:ext uri="{FF2B5EF4-FFF2-40B4-BE49-F238E27FC236}">
                <a16:creationId xmlns:a16="http://schemas.microsoft.com/office/drawing/2014/main" id="{54D4CA99-74DD-4E76-BD05-9E30D7A8B162}"/>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0"/>
          </p:nvPr>
        </p:nvSpPr>
        <p:spPr>
          <a:xfrm>
            <a:off x="8833919" y="-27254"/>
            <a:ext cx="4610621" cy="376784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Picture Placeholder 2"/>
          <p:cNvSpPr>
            <a:spLocks noGrp="1"/>
          </p:cNvSpPr>
          <p:nvPr>
            <p:ph type="pic" sz="quarter" idx="11"/>
          </p:nvPr>
        </p:nvSpPr>
        <p:spPr>
          <a:xfrm>
            <a:off x="8833919" y="3740586"/>
            <a:ext cx="4610621" cy="382226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2618942354"/>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FAAC8AE-E33E-4123-AB6E-334997CCC108}"/>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12" name="Straight Connector 2">
            <a:extLst>
              <a:ext uri="{FF2B5EF4-FFF2-40B4-BE49-F238E27FC236}">
                <a16:creationId xmlns:a16="http://schemas.microsoft.com/office/drawing/2014/main" id="{3A6753E6-957B-4E68-ADF3-F47E9FE5F576}"/>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37336" y="1900828"/>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Picture Placeholder 2"/>
          <p:cNvSpPr>
            <a:spLocks noGrp="1"/>
          </p:cNvSpPr>
          <p:nvPr>
            <p:ph type="pic" sz="quarter" idx="10"/>
          </p:nvPr>
        </p:nvSpPr>
        <p:spPr>
          <a:xfrm>
            <a:off x="3360719" y="0"/>
            <a:ext cx="4733258" cy="380164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8" name="Picture Placeholder 2"/>
          <p:cNvSpPr>
            <a:spLocks noGrp="1"/>
          </p:cNvSpPr>
          <p:nvPr>
            <p:ph type="pic" sz="quarter" idx="11"/>
          </p:nvPr>
        </p:nvSpPr>
        <p:spPr>
          <a:xfrm>
            <a:off x="8093978" y="0"/>
            <a:ext cx="5350561" cy="380164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9" name="Picture Placeholder 2"/>
          <p:cNvSpPr>
            <a:spLocks noGrp="1"/>
          </p:cNvSpPr>
          <p:nvPr>
            <p:ph type="pic" sz="quarter" idx="12"/>
          </p:nvPr>
        </p:nvSpPr>
        <p:spPr>
          <a:xfrm>
            <a:off x="3360719" y="3801652"/>
            <a:ext cx="6654553" cy="376120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0" name="Picture Placeholder 2"/>
          <p:cNvSpPr>
            <a:spLocks noGrp="1"/>
          </p:cNvSpPr>
          <p:nvPr>
            <p:ph type="pic" sz="quarter" idx="13"/>
          </p:nvPr>
        </p:nvSpPr>
        <p:spPr>
          <a:xfrm>
            <a:off x="10015271" y="3801652"/>
            <a:ext cx="3429267" cy="376120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237200016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671F659-C191-446A-A3A4-D29C4C94BB8C}"/>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rgbClr val="FFFFFF"/>
              </a:solidFill>
              <a:latin typeface="Bebas Neue" charset="0"/>
              <a:ea typeface="Bebas Neue" charset="0"/>
              <a:cs typeface="Bebas Neue" charset="0"/>
            </a:endParaRPr>
          </a:p>
        </p:txBody>
      </p:sp>
      <p:cxnSp>
        <p:nvCxnSpPr>
          <p:cNvPr id="5" name="Straight Connector 2">
            <a:extLst>
              <a:ext uri="{FF2B5EF4-FFF2-40B4-BE49-F238E27FC236}">
                <a16:creationId xmlns:a16="http://schemas.microsoft.com/office/drawing/2014/main" id="{3E570247-28B4-4819-918F-E7D2C274A5E9}"/>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p:nvPr>
        </p:nvSpPr>
        <p:spPr>
          <a:xfrm>
            <a:off x="1"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13574779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0836249"/>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E0E5061-88BC-4BF1-9AB0-378C34EB1FAF}"/>
              </a:ext>
            </a:extLst>
          </p:cNvPr>
          <p:cNvSpPr txBox="1">
            <a:spLocks/>
          </p:cNvSpPr>
          <p:nvPr userDrawn="1"/>
        </p:nvSpPr>
        <p:spPr>
          <a:xfrm>
            <a:off x="424921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4" name="Straight Connector 2">
            <a:extLst>
              <a:ext uri="{FF2B5EF4-FFF2-40B4-BE49-F238E27FC236}">
                <a16:creationId xmlns:a16="http://schemas.microsoft.com/office/drawing/2014/main" id="{E6884D0C-C008-451D-AD52-10BF307FC48A}"/>
              </a:ext>
            </a:extLst>
          </p:cNvPr>
          <p:cNvCxnSpPr/>
          <p:nvPr userDrawn="1"/>
        </p:nvCxnSpPr>
        <p:spPr>
          <a:xfrm>
            <a:off x="3875815"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p:nvPr>
        </p:nvSpPr>
        <p:spPr>
          <a:xfrm>
            <a:off x="1" y="0"/>
            <a:ext cx="3396513"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3410679853"/>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13444538"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Tree>
    <p:extLst>
      <p:ext uri="{BB962C8B-B14F-4D97-AF65-F5344CB8AC3E}">
        <p14:creationId xmlns:p14="http://schemas.microsoft.com/office/powerpoint/2010/main" val="320969080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9641B35-E9A2-4846-84DE-E65A296C9DC7}"/>
              </a:ext>
            </a:extLst>
          </p:cNvPr>
          <p:cNvSpPr txBox="1">
            <a:spLocks/>
          </p:cNvSpPr>
          <p:nvPr userDrawn="1"/>
        </p:nvSpPr>
        <p:spPr>
          <a:xfrm>
            <a:off x="1130198" y="6791325"/>
            <a:ext cx="714859" cy="361950"/>
          </a:xfrm>
          <a:prstGeom prst="rect">
            <a:avLst/>
          </a:prstGeom>
        </p:spPr>
        <p:txBody>
          <a:bodyPr wrap="none" lIns="121920" tIns="60960" rIns="121920" bIns="6096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89740CB-66A4-4C44-AADB-94D19B1CB762}" type="slidenum">
              <a:rPr lang="en-US" altLang="cs-CZ" sz="1400">
                <a:solidFill>
                  <a:srgbClr val="FFFFFF"/>
                </a:solidFill>
                <a:latin typeface="Bebas Neue" charset="0"/>
              </a:rPr>
              <a:pPr/>
              <a:t>‹#›</a:t>
            </a:fld>
            <a:endParaRPr lang="en-US" altLang="cs-CZ" sz="1400">
              <a:solidFill>
                <a:srgbClr val="FFFFFF"/>
              </a:solidFill>
              <a:latin typeface="Bebas Neue" charset="0"/>
            </a:endParaRPr>
          </a:p>
        </p:txBody>
      </p:sp>
      <p:cxnSp>
        <p:nvCxnSpPr>
          <p:cNvPr id="5" name="Straight Connector 2">
            <a:extLst>
              <a:ext uri="{FF2B5EF4-FFF2-40B4-BE49-F238E27FC236}">
                <a16:creationId xmlns:a16="http://schemas.microsoft.com/office/drawing/2014/main" id="{630DBB4F-3DB8-4193-AFF2-B1F30F742C3C}"/>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p:nvPr>
        </p:nvSpPr>
        <p:spPr>
          <a:xfrm>
            <a:off x="-1" y="0"/>
            <a:ext cx="7971340"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894086072"/>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8162E1C-DFC9-4A23-A045-1389A9811C74}"/>
              </a:ext>
            </a:extLst>
          </p:cNvPr>
          <p:cNvSpPr txBox="1">
            <a:spLocks/>
          </p:cNvSpPr>
          <p:nvPr userDrawn="1"/>
        </p:nvSpPr>
        <p:spPr>
          <a:xfrm>
            <a:off x="1130198" y="6791325"/>
            <a:ext cx="714859" cy="361950"/>
          </a:xfrm>
          <a:prstGeom prst="rect">
            <a:avLst/>
          </a:prstGeom>
        </p:spPr>
        <p:txBody>
          <a:bodyPr wrap="none" lIns="121920" tIns="60960" rIns="121920" bIns="6096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06D1A5F-794E-498C-ACDC-34D3EB3CD053}" type="slidenum">
              <a:rPr lang="en-US" altLang="cs-CZ" sz="1400">
                <a:solidFill>
                  <a:srgbClr val="FFFFFF"/>
                </a:solidFill>
                <a:latin typeface="Bebas Neue" charset="0"/>
              </a:rPr>
              <a:pPr/>
              <a:t>‹#›</a:t>
            </a:fld>
            <a:endParaRPr lang="en-US" altLang="cs-CZ" sz="1400">
              <a:solidFill>
                <a:srgbClr val="FFFFFF"/>
              </a:solidFill>
              <a:latin typeface="Bebas Neue" charset="0"/>
            </a:endParaRPr>
          </a:p>
        </p:txBody>
      </p:sp>
      <p:sp>
        <p:nvSpPr>
          <p:cNvPr id="3" name="TextBox 2">
            <a:extLst>
              <a:ext uri="{FF2B5EF4-FFF2-40B4-BE49-F238E27FC236}">
                <a16:creationId xmlns:a16="http://schemas.microsoft.com/office/drawing/2014/main" id="{8FEE8AF7-B2A4-423D-BC4F-8D870878D019}"/>
              </a:ext>
            </a:extLst>
          </p:cNvPr>
          <p:cNvSpPr txBox="1">
            <a:spLocks noChangeArrowheads="1"/>
          </p:cNvSpPr>
          <p:nvPr userDrawn="1"/>
        </p:nvSpPr>
        <p:spPr bwMode="auto">
          <a:xfrm>
            <a:off x="664939" y="6802441"/>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cs-CZ" sz="1400">
                <a:solidFill>
                  <a:srgbClr val="FFFFFF"/>
                </a:solidFill>
                <a:latin typeface="Bebas Neue" charset="0"/>
              </a:rPr>
              <a:t>Slide  /</a:t>
            </a:r>
          </a:p>
        </p:txBody>
      </p:sp>
    </p:spTree>
    <p:extLst>
      <p:ext uri="{BB962C8B-B14F-4D97-AF65-F5344CB8AC3E}">
        <p14:creationId xmlns:p14="http://schemas.microsoft.com/office/powerpoint/2010/main" val="158348401"/>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8EEDFE6-A560-4FA7-8A12-122F2FB0E883}"/>
              </a:ext>
            </a:extLst>
          </p:cNvPr>
          <p:cNvSpPr txBox="1">
            <a:spLocks/>
          </p:cNvSpPr>
          <p:nvPr userDrawn="1"/>
        </p:nvSpPr>
        <p:spPr>
          <a:xfrm>
            <a:off x="1130198" y="6791325"/>
            <a:ext cx="714859" cy="361950"/>
          </a:xfrm>
          <a:prstGeom prst="rect">
            <a:avLst/>
          </a:prstGeom>
        </p:spPr>
        <p:txBody>
          <a:bodyPr wrap="none" lIns="121920" tIns="60960" rIns="121920" bIns="6096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3B2B654-FAE3-432B-BA2F-3614629F5955}" type="slidenum">
              <a:rPr lang="en-US" altLang="cs-CZ" sz="1400">
                <a:solidFill>
                  <a:srgbClr val="FFFFFF"/>
                </a:solidFill>
                <a:latin typeface="Bebas Neue" charset="0"/>
              </a:rPr>
              <a:pPr/>
              <a:t>‹#›</a:t>
            </a:fld>
            <a:endParaRPr lang="en-US" altLang="cs-CZ" sz="1400">
              <a:solidFill>
                <a:srgbClr val="FFFFFF"/>
              </a:solidFill>
              <a:latin typeface="Bebas Neue" charset="0"/>
            </a:endParaRPr>
          </a:p>
        </p:txBody>
      </p:sp>
      <p:sp>
        <p:nvSpPr>
          <p:cNvPr id="3" name="TextBox 2">
            <a:extLst>
              <a:ext uri="{FF2B5EF4-FFF2-40B4-BE49-F238E27FC236}">
                <a16:creationId xmlns:a16="http://schemas.microsoft.com/office/drawing/2014/main" id="{82B1174D-AA2E-4312-ACAC-ADB7396FAD74}"/>
              </a:ext>
            </a:extLst>
          </p:cNvPr>
          <p:cNvSpPr txBox="1">
            <a:spLocks noChangeArrowheads="1"/>
          </p:cNvSpPr>
          <p:nvPr userDrawn="1"/>
        </p:nvSpPr>
        <p:spPr bwMode="auto">
          <a:xfrm>
            <a:off x="664939" y="6802441"/>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cs-CZ" sz="1400">
                <a:solidFill>
                  <a:srgbClr val="FFFFFF"/>
                </a:solidFill>
                <a:latin typeface="Bebas Neue" charset="0"/>
              </a:rPr>
              <a:t>Slide  /</a:t>
            </a:r>
          </a:p>
        </p:txBody>
      </p:sp>
      <p:sp>
        <p:nvSpPr>
          <p:cNvPr id="4" name="Rectangle 3">
            <a:extLst>
              <a:ext uri="{FF2B5EF4-FFF2-40B4-BE49-F238E27FC236}">
                <a16:creationId xmlns:a16="http://schemas.microsoft.com/office/drawing/2014/main" id="{564AEA9C-2E21-4B85-B3BF-556278699EAC}"/>
              </a:ext>
            </a:extLst>
          </p:cNvPr>
          <p:cNvSpPr/>
          <p:nvPr userDrawn="1"/>
        </p:nvSpPr>
        <p:spPr>
          <a:xfrm>
            <a:off x="0" y="0"/>
            <a:ext cx="13444538" cy="7562850"/>
          </a:xfrm>
          <a:prstGeom prst="rect">
            <a:avLst/>
          </a:prstGeom>
          <a:solidFill>
            <a:schemeClr val="tx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594202507"/>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163B9C-085C-42C9-B636-00FEA2F2EB68}"/>
              </a:ext>
            </a:extLst>
          </p:cNvPr>
          <p:cNvSpPr txBox="1">
            <a:spLocks/>
          </p:cNvSpPr>
          <p:nvPr userDrawn="1"/>
        </p:nvSpPr>
        <p:spPr>
          <a:xfrm>
            <a:off x="1130198" y="6791325"/>
            <a:ext cx="714859" cy="361950"/>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US" sz="1400" dirty="0">
              <a:solidFill>
                <a:schemeClr val="tx1"/>
              </a:solidFill>
              <a:latin typeface="Bebas Neue" charset="0"/>
              <a:ea typeface="Bebas Neue" charset="0"/>
              <a:cs typeface="Bebas Neue" charset="0"/>
            </a:endParaRPr>
          </a:p>
        </p:txBody>
      </p:sp>
      <p:cxnSp>
        <p:nvCxnSpPr>
          <p:cNvPr id="5" name="Straight Connector 2">
            <a:extLst>
              <a:ext uri="{FF2B5EF4-FFF2-40B4-BE49-F238E27FC236}">
                <a16:creationId xmlns:a16="http://schemas.microsoft.com/office/drawing/2014/main" id="{45CCF4F8-8AE7-4307-942F-443694B588DF}"/>
              </a:ext>
            </a:extLst>
          </p:cNvPr>
          <p:cNvCxnSpPr/>
          <p:nvPr userDrawn="1"/>
        </p:nvCxnSpPr>
        <p:spPr>
          <a:xfrm>
            <a:off x="756794" y="6715125"/>
            <a:ext cx="481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p:nvPr>
        </p:nvSpPr>
        <p:spPr>
          <a:xfrm>
            <a:off x="3360721" y="0"/>
            <a:ext cx="10083819" cy="75628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cs-CZ" noProof="0"/>
              <a:t>Drag picture to placeholder or click icon to add</a:t>
            </a:r>
            <a:endParaRPr lang="en-US" noProof="0" dirty="0"/>
          </a:p>
        </p:txBody>
      </p:sp>
      <p:sp>
        <p:nvSpPr>
          <p:cNvPr id="14" name="Title 13"/>
          <p:cNvSpPr>
            <a:spLocks noGrp="1"/>
          </p:cNvSpPr>
          <p:nvPr>
            <p:ph type="title"/>
          </p:nvPr>
        </p:nvSpPr>
        <p:spPr>
          <a:xfrm>
            <a:off x="637336" y="3886150"/>
            <a:ext cx="2818769" cy="2393311"/>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119150106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F7055-8A7E-428C-8038-174D729196B7}"/>
              </a:ext>
            </a:extLst>
          </p:cNvPr>
          <p:cNvSpPr/>
          <p:nvPr userDrawn="1"/>
        </p:nvSpPr>
        <p:spPr>
          <a:xfrm>
            <a:off x="2" y="0"/>
            <a:ext cx="3368623" cy="7562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65149416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500290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26064" y="504190"/>
            <a:ext cx="4336213" cy="1764665"/>
          </a:xfrm>
        </p:spPr>
        <p:txBody>
          <a:bodyPr anchor="b"/>
          <a:lstStyle>
            <a:lvl1pPr>
              <a:defRPr sz="3529"/>
            </a:lvl1pPr>
          </a:lstStyle>
          <a:p>
            <a:r>
              <a:rPr lang="cs-CZ"/>
              <a:t>Kliknutím lze upravit styl.</a:t>
            </a:r>
            <a:endParaRPr lang="en-US" dirty="0"/>
          </a:p>
        </p:txBody>
      </p:sp>
      <p:sp>
        <p:nvSpPr>
          <p:cNvPr id="3" name="Content Placeholder 2"/>
          <p:cNvSpPr>
            <a:spLocks noGrp="1"/>
          </p:cNvSpPr>
          <p:nvPr>
            <p:ph idx="1"/>
          </p:nvPr>
        </p:nvSpPr>
        <p:spPr>
          <a:xfrm>
            <a:off x="5715680" y="1088911"/>
            <a:ext cx="6806297" cy="5374525"/>
          </a:xfrm>
        </p:spPr>
        <p:txBody>
          <a:bodyPr/>
          <a:lstStyle>
            <a:lvl1pPr>
              <a:defRPr sz="3529"/>
            </a:lvl1pPr>
            <a:lvl2pPr>
              <a:defRPr sz="3088"/>
            </a:lvl2pPr>
            <a:lvl3pPr>
              <a:defRPr sz="2646"/>
            </a:lvl3pPr>
            <a:lvl4pPr>
              <a:defRPr sz="2205"/>
            </a:lvl4pPr>
            <a:lvl5pPr>
              <a:defRPr sz="2205"/>
            </a:lvl5pPr>
            <a:lvl6pPr>
              <a:defRPr sz="2205"/>
            </a:lvl6pPr>
            <a:lvl7pPr>
              <a:defRPr sz="2205"/>
            </a:lvl7pPr>
            <a:lvl8pPr>
              <a:defRPr sz="2205"/>
            </a:lvl8pPr>
            <a:lvl9pPr>
              <a:defRPr sz="2205"/>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764DE79-268F-4C1A-8933-263129D2AF90}"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089506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26064" y="504190"/>
            <a:ext cx="4336213" cy="1764665"/>
          </a:xfrm>
        </p:spPr>
        <p:txBody>
          <a:bodyPr anchor="b"/>
          <a:lstStyle>
            <a:lvl1pPr>
              <a:defRPr sz="3529"/>
            </a:lvl1pPr>
          </a:lstStyle>
          <a:p>
            <a:r>
              <a:rPr lang="cs-CZ"/>
              <a:t>Kliknutím lze upravit styl.</a:t>
            </a:r>
            <a:endParaRPr lang="en-US" dirty="0"/>
          </a:p>
        </p:txBody>
      </p:sp>
      <p:sp>
        <p:nvSpPr>
          <p:cNvPr id="3" name="Picture Placeholder 2"/>
          <p:cNvSpPr>
            <a:spLocks noGrp="1" noChangeAspect="1"/>
          </p:cNvSpPr>
          <p:nvPr>
            <p:ph type="pic" idx="1"/>
          </p:nvPr>
        </p:nvSpPr>
        <p:spPr>
          <a:xfrm>
            <a:off x="5715680" y="1088911"/>
            <a:ext cx="6806297" cy="5374525"/>
          </a:xfrm>
        </p:spPr>
        <p:txBody>
          <a:bodyPr anchor="t"/>
          <a:lstStyle>
            <a:lvl1pPr marL="0" indent="0">
              <a:buNone/>
              <a:defRPr sz="3529"/>
            </a:lvl1pPr>
            <a:lvl2pPr marL="504154" indent="0">
              <a:buNone/>
              <a:defRPr sz="3088"/>
            </a:lvl2pPr>
            <a:lvl3pPr marL="1008309" indent="0">
              <a:buNone/>
              <a:defRPr sz="2646"/>
            </a:lvl3pPr>
            <a:lvl4pPr marL="1512463" indent="0">
              <a:buNone/>
              <a:defRPr sz="2205"/>
            </a:lvl4pPr>
            <a:lvl5pPr marL="2016618" indent="0">
              <a:buNone/>
              <a:defRPr sz="2205"/>
            </a:lvl5pPr>
            <a:lvl6pPr marL="2520772" indent="0">
              <a:buNone/>
              <a:defRPr sz="2205"/>
            </a:lvl6pPr>
            <a:lvl7pPr marL="3024927" indent="0">
              <a:buNone/>
              <a:defRPr sz="2205"/>
            </a:lvl7pPr>
            <a:lvl8pPr marL="3529081" indent="0">
              <a:buNone/>
              <a:defRPr sz="2205"/>
            </a:lvl8pPr>
            <a:lvl9pPr marL="4033236" indent="0">
              <a:buNone/>
              <a:defRPr sz="2205"/>
            </a:lvl9pPr>
          </a:lstStyle>
          <a:p>
            <a:r>
              <a:rPr lang="cs-CZ"/>
              <a:t>Kliknutím na ikonu přidáte obrázek.</a:t>
            </a:r>
            <a:endParaRPr lang="en-US" dirty="0"/>
          </a:p>
        </p:txBody>
      </p:sp>
      <p:sp>
        <p:nvSpPr>
          <p:cNvPr id="4" name="Text Placeholder 3"/>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764DE79-268F-4C1A-8933-263129D2AF90}"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03798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312" y="402652"/>
            <a:ext cx="11595914" cy="1461801"/>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24312" y="2013259"/>
            <a:ext cx="11595914" cy="4798559"/>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24312" y="7009642"/>
            <a:ext cx="3025021"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9/18/2024</a:t>
            </a:fld>
            <a:endParaRPr lang="en-US" dirty="0"/>
          </a:p>
        </p:txBody>
      </p:sp>
      <p:sp>
        <p:nvSpPr>
          <p:cNvPr id="5" name="Footer Placeholder 4"/>
          <p:cNvSpPr>
            <a:spLocks noGrp="1"/>
          </p:cNvSpPr>
          <p:nvPr>
            <p:ph type="ftr" sz="quarter" idx="3"/>
          </p:nvPr>
        </p:nvSpPr>
        <p:spPr>
          <a:xfrm>
            <a:off x="4453503" y="7009642"/>
            <a:ext cx="4537532"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95205" y="7009642"/>
            <a:ext cx="3025021"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8021615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29" r:id="rId13"/>
    <p:sldLayoutId id="2147483730" r:id="rId14"/>
    <p:sldLayoutId id="2147483731" r:id="rId15"/>
    <p:sldLayoutId id="2147483732" r:id="rId16"/>
    <p:sldLayoutId id="2147483733" r:id="rId17"/>
    <p:sldLayoutId id="2147483736" r:id="rId18"/>
    <p:sldLayoutId id="2147483737" r:id="rId19"/>
    <p:sldLayoutId id="2147483738" r:id="rId20"/>
    <p:sldLayoutId id="2147483723" r:id="rId21"/>
    <p:sldLayoutId id="2147483724" r:id="rId22"/>
    <p:sldLayoutId id="2147483743" r:id="rId23"/>
    <p:sldLayoutId id="2147483748" r:id="rId24"/>
    <p:sldLayoutId id="2147483750" r:id="rId25"/>
    <p:sldLayoutId id="2147483751" r:id="rId26"/>
    <p:sldLayoutId id="2147483753" r:id="rId27"/>
    <p:sldLayoutId id="2147483754" r:id="rId28"/>
    <p:sldLayoutId id="2147483755" r:id="rId29"/>
    <p:sldLayoutId id="2147483758" r:id="rId30"/>
  </p:sldLayoutIdLst>
  <p:transition spd="slow">
    <p:push dir="u"/>
  </p:transition>
  <p:txStyles>
    <p:titleStyle>
      <a:lvl1pPr algn="l" defTabSz="1008309"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077" indent="-252077" algn="l" defTabSz="1008309"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232" indent="-252077" algn="l" defTabSz="100830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386" indent="-252077" algn="l" defTabSz="100830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541"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695"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309" rtl="0" eaLnBrk="1" latinLnBrk="0" hangingPunct="1">
        <a:defRPr sz="1985" kern="1200">
          <a:solidFill>
            <a:schemeClr val="tx1"/>
          </a:solidFill>
          <a:latin typeface="+mn-lt"/>
          <a:ea typeface="+mn-ea"/>
          <a:cs typeface="+mn-cs"/>
        </a:defRPr>
      </a:lvl1pPr>
      <a:lvl2pPr marL="504154" algn="l" defTabSz="1008309" rtl="0" eaLnBrk="1" latinLnBrk="0" hangingPunct="1">
        <a:defRPr sz="1985" kern="1200">
          <a:solidFill>
            <a:schemeClr val="tx1"/>
          </a:solidFill>
          <a:latin typeface="+mn-lt"/>
          <a:ea typeface="+mn-ea"/>
          <a:cs typeface="+mn-cs"/>
        </a:defRPr>
      </a:lvl2pPr>
      <a:lvl3pPr marL="1008309" algn="l" defTabSz="1008309" rtl="0" eaLnBrk="1" latinLnBrk="0" hangingPunct="1">
        <a:defRPr sz="1985" kern="1200">
          <a:solidFill>
            <a:schemeClr val="tx1"/>
          </a:solidFill>
          <a:latin typeface="+mn-lt"/>
          <a:ea typeface="+mn-ea"/>
          <a:cs typeface="+mn-cs"/>
        </a:defRPr>
      </a:lvl3pPr>
      <a:lvl4pPr marL="1512463" algn="l" defTabSz="1008309" rtl="0" eaLnBrk="1" latinLnBrk="0" hangingPunct="1">
        <a:defRPr sz="1985" kern="1200">
          <a:solidFill>
            <a:schemeClr val="tx1"/>
          </a:solidFill>
          <a:latin typeface="+mn-lt"/>
          <a:ea typeface="+mn-ea"/>
          <a:cs typeface="+mn-cs"/>
        </a:defRPr>
      </a:lvl4pPr>
      <a:lvl5pPr marL="2016618" algn="l" defTabSz="1008309" rtl="0" eaLnBrk="1" latinLnBrk="0" hangingPunct="1">
        <a:defRPr sz="1985" kern="1200">
          <a:solidFill>
            <a:schemeClr val="tx1"/>
          </a:solidFill>
          <a:latin typeface="+mn-lt"/>
          <a:ea typeface="+mn-ea"/>
          <a:cs typeface="+mn-cs"/>
        </a:defRPr>
      </a:lvl5pPr>
      <a:lvl6pPr marL="2520772" algn="l" defTabSz="1008309" rtl="0" eaLnBrk="1" latinLnBrk="0" hangingPunct="1">
        <a:defRPr sz="1985" kern="1200">
          <a:solidFill>
            <a:schemeClr val="tx1"/>
          </a:solidFill>
          <a:latin typeface="+mn-lt"/>
          <a:ea typeface="+mn-ea"/>
          <a:cs typeface="+mn-cs"/>
        </a:defRPr>
      </a:lvl6pPr>
      <a:lvl7pPr marL="3024927" algn="l" defTabSz="1008309" rtl="0" eaLnBrk="1" latinLnBrk="0" hangingPunct="1">
        <a:defRPr sz="1985" kern="1200">
          <a:solidFill>
            <a:schemeClr val="tx1"/>
          </a:solidFill>
          <a:latin typeface="+mn-lt"/>
          <a:ea typeface="+mn-ea"/>
          <a:cs typeface="+mn-cs"/>
        </a:defRPr>
      </a:lvl7pPr>
      <a:lvl8pPr marL="3529081" algn="l" defTabSz="1008309" rtl="0" eaLnBrk="1" latinLnBrk="0" hangingPunct="1">
        <a:defRPr sz="1985" kern="1200">
          <a:solidFill>
            <a:schemeClr val="tx1"/>
          </a:solidFill>
          <a:latin typeface="+mn-lt"/>
          <a:ea typeface="+mn-ea"/>
          <a:cs typeface="+mn-cs"/>
        </a:defRPr>
      </a:lvl8pPr>
      <a:lvl9pPr marL="4033236" algn="l" defTabSz="1008309" rtl="0" eaLnBrk="1" latinLnBrk="0" hangingPunct="1">
        <a:defRPr sz="19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43637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Lst>
  <p:transition spd="slow">
    <p:push dir="u"/>
  </p:transition>
  <p:txStyles>
    <p:titleStyle>
      <a:lvl1pPr algn="l" rtl="0" fontAlgn="base">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39.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mailto:navratil@trexima.cz" TargetMode="External"/><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hyperlink" Target="https://www.flickr.com/photos/akr-60d/864112632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5FBD4FA1-EE10-4B0F-833F-5D7EEC9B80C5}"/>
              </a:ext>
            </a:extLst>
          </p:cNvPr>
          <p:cNvSpPr/>
          <p:nvPr/>
        </p:nvSpPr>
        <p:spPr>
          <a:xfrm>
            <a:off x="0" y="3781425"/>
            <a:ext cx="13444538" cy="3781425"/>
          </a:xfrm>
          <a:prstGeom prst="rect">
            <a:avLst/>
          </a:prstGeom>
          <a:solidFill>
            <a:srgbClr val="E62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sz="1200" i="1" spc="-10" dirty="0">
              <a:effectLst/>
              <a:latin typeface="Aptos" panose="020B0004020202020204" pitchFamily="34" charset="0"/>
              <a:ea typeface="Aptos" panose="020B0004020202020204" pitchFamily="34" charset="0"/>
              <a:cs typeface="Arial" panose="020B0604020202020204" pitchFamily="34" charset="0"/>
            </a:endParaRPr>
          </a:p>
          <a:p>
            <a:endParaRPr lang="cs-CZ" sz="1200" i="1" spc="-10" dirty="0">
              <a:latin typeface="Aptos" panose="020B0004020202020204" pitchFamily="34" charset="0"/>
              <a:ea typeface="Aptos" panose="020B0004020202020204" pitchFamily="34" charset="0"/>
              <a:cs typeface="Arial" panose="020B0604020202020204" pitchFamily="34" charset="0"/>
            </a:endParaRPr>
          </a:p>
          <a:p>
            <a:endParaRPr lang="cs-CZ" sz="1200" i="1" spc="-10" dirty="0">
              <a:effectLst/>
              <a:latin typeface="Aptos" panose="020B0004020202020204" pitchFamily="34" charset="0"/>
              <a:ea typeface="Aptos" panose="020B0004020202020204" pitchFamily="34" charset="0"/>
              <a:cs typeface="Arial" panose="020B0604020202020204" pitchFamily="34" charset="0"/>
            </a:endParaRPr>
          </a:p>
          <a:p>
            <a:endParaRPr lang="cs-CZ" sz="1200" i="1" spc="-10" dirty="0">
              <a:latin typeface="Aptos" panose="020B0004020202020204" pitchFamily="34" charset="0"/>
              <a:ea typeface="Aptos" panose="020B0004020202020204" pitchFamily="34" charset="0"/>
              <a:cs typeface="Arial" panose="020B0604020202020204" pitchFamily="34" charset="0"/>
            </a:endParaRPr>
          </a:p>
          <a:p>
            <a:endParaRPr lang="cs-CZ" sz="1200" i="1" spc="-10" dirty="0">
              <a:effectLst/>
              <a:latin typeface="Aptos" panose="020B0004020202020204" pitchFamily="34" charset="0"/>
              <a:ea typeface="Aptos" panose="020B0004020202020204" pitchFamily="34" charset="0"/>
              <a:cs typeface="Arial" panose="020B0604020202020204" pitchFamily="34" charset="0"/>
            </a:endParaRPr>
          </a:p>
          <a:p>
            <a:endParaRPr lang="cs-CZ" sz="1200" i="1" spc="-10" dirty="0">
              <a:latin typeface="Aptos" panose="020B0004020202020204" pitchFamily="34" charset="0"/>
              <a:ea typeface="Aptos" panose="020B0004020202020204" pitchFamily="34" charset="0"/>
              <a:cs typeface="Arial" panose="020B0604020202020204" pitchFamily="34" charset="0"/>
            </a:endParaRPr>
          </a:p>
          <a:p>
            <a:endParaRPr lang="cs-CZ" sz="1200" i="1" spc="-10" dirty="0">
              <a:effectLst/>
              <a:latin typeface="Aptos" panose="020B0004020202020204" pitchFamily="34" charset="0"/>
              <a:ea typeface="Aptos" panose="020B0004020202020204" pitchFamily="34" charset="0"/>
              <a:cs typeface="Arial" panose="020B0604020202020204" pitchFamily="34" charset="0"/>
            </a:endParaRPr>
          </a:p>
          <a:p>
            <a:endParaRPr lang="cs-CZ" sz="1200" i="1" spc="-10" dirty="0">
              <a:latin typeface="Aptos" panose="020B0004020202020204" pitchFamily="34" charset="0"/>
              <a:ea typeface="Aptos" panose="020B0004020202020204" pitchFamily="34" charset="0"/>
              <a:cs typeface="Arial" panose="020B0604020202020204" pitchFamily="34" charset="0"/>
            </a:endParaRPr>
          </a:p>
          <a:p>
            <a:endParaRPr lang="cs-CZ" sz="1200" i="1" spc="-10" dirty="0">
              <a:effectLst/>
              <a:latin typeface="Aptos" panose="020B0004020202020204" pitchFamily="34" charset="0"/>
              <a:ea typeface="Aptos" panose="020B0004020202020204" pitchFamily="34" charset="0"/>
              <a:cs typeface="Arial" panose="020B0604020202020204" pitchFamily="34" charset="0"/>
            </a:endParaRPr>
          </a:p>
          <a:p>
            <a:endParaRPr lang="cs-CZ" sz="1200" i="1" spc="-10" dirty="0">
              <a:latin typeface="Aptos" panose="020B0004020202020204" pitchFamily="34" charset="0"/>
              <a:ea typeface="Aptos" panose="020B0004020202020204" pitchFamily="34" charset="0"/>
              <a:cs typeface="Arial" panose="020B0604020202020204" pitchFamily="34" charset="0"/>
            </a:endParaRPr>
          </a:p>
          <a:p>
            <a:endParaRPr lang="cs-CZ" sz="1200" i="1" spc="-10">
              <a:effectLst/>
              <a:latin typeface="Aptos" panose="020B0004020202020204" pitchFamily="34" charset="0"/>
              <a:ea typeface="Aptos" panose="020B0004020202020204" pitchFamily="34" charset="0"/>
              <a:cs typeface="Arial" panose="020B0604020202020204" pitchFamily="34" charset="0"/>
            </a:endParaRPr>
          </a:p>
          <a:p>
            <a:r>
              <a:rPr lang="cs-CZ" sz="1200" i="1" spc="-10">
                <a:effectLst/>
                <a:latin typeface="Aptos" panose="020B0004020202020204" pitchFamily="34" charset="0"/>
                <a:ea typeface="Aptos" panose="020B0004020202020204" pitchFamily="34" charset="0"/>
                <a:cs typeface="Arial" panose="020B0604020202020204" pitchFamily="34" charset="0"/>
              </a:rPr>
              <a:t>Studie </a:t>
            </a:r>
            <a:r>
              <a:rPr lang="cs-CZ" sz="1200" i="1" spc="-10" dirty="0">
                <a:effectLst/>
                <a:latin typeface="Aptos" panose="020B0004020202020204" pitchFamily="34" charset="0"/>
                <a:ea typeface="Aptos" panose="020B0004020202020204" pitchFamily="34" charset="0"/>
                <a:cs typeface="Arial" panose="020B0604020202020204" pitchFamily="34" charset="0"/>
              </a:rPr>
              <a:t>byla zpracována v rámci projektu ASO </a:t>
            </a:r>
            <a:r>
              <a:rPr lang="cs-CZ" sz="1200" i="1" dirty="0">
                <a:effectLst/>
                <a:latin typeface="Aptos" panose="020B0004020202020204" pitchFamily="34" charset="0"/>
                <a:ea typeface="Aptos" panose="020B0004020202020204" pitchFamily="34" charset="0"/>
                <a:cs typeface="Arial" panose="020B0604020202020204" pitchFamily="34" charset="0"/>
              </a:rPr>
              <a:t>„Rizika dopadů ekonomické krize na sociální smír z pohledu zaměstnanců kritická místa a možnosti řešení v rámci kolektivního vyjednávání</a:t>
            </a:r>
            <a:r>
              <a:rPr lang="cs-CZ" sz="1200" i="1" spc="-10" dirty="0">
                <a:effectLst/>
                <a:latin typeface="Aptos" panose="020B0004020202020204" pitchFamily="34" charset="0"/>
                <a:ea typeface="Aptos" panose="020B0004020202020204" pitchFamily="34" charset="0"/>
                <a:cs typeface="Arial" panose="020B0604020202020204" pitchFamily="34" charset="0"/>
              </a:rPr>
              <a:t>“ (</a:t>
            </a:r>
            <a:r>
              <a:rPr lang="cs-CZ" sz="1200" i="1" dirty="0">
                <a:effectLst/>
                <a:latin typeface="Aptos" panose="020B0004020202020204" pitchFamily="34" charset="0"/>
                <a:ea typeface="Aptos" panose="020B0004020202020204" pitchFamily="34" charset="0"/>
                <a:cs typeface="Arial" panose="020B0604020202020204" pitchFamily="34" charset="0"/>
              </a:rPr>
              <a:t>příspěvek na činnost dle § 320a písm. a) zákona č. 262/2006 Sb., zákoníku práce, ve znění pozdějších předpisů, </a:t>
            </a:r>
            <a:r>
              <a:rPr lang="cs-CZ" sz="1200" i="1" spc="-10" dirty="0">
                <a:effectLst/>
                <a:latin typeface="Aptos" panose="020B0004020202020204" pitchFamily="34" charset="0"/>
                <a:ea typeface="Aptos" panose="020B0004020202020204" pitchFamily="34" charset="0"/>
                <a:cs typeface="Arial" panose="020B0604020202020204" pitchFamily="34" charset="0"/>
              </a:rPr>
              <a:t>na podporu sociálního dialogu.</a:t>
            </a:r>
            <a:endParaRPr lang="cs-CZ" sz="1200" dirty="0">
              <a:solidFill>
                <a:srgbClr val="898989"/>
              </a:solidFill>
              <a:latin typeface="+mj-lt"/>
              <a:cs typeface="Arial" panose="020B0604020202020204" pitchFamily="34" charset="0"/>
            </a:endParaRPr>
          </a:p>
        </p:txBody>
      </p:sp>
      <p:pic>
        <p:nvPicPr>
          <p:cNvPr id="5" name="Grafický objekt 4">
            <a:extLst>
              <a:ext uri="{FF2B5EF4-FFF2-40B4-BE49-F238E27FC236}">
                <a16:creationId xmlns:a16="http://schemas.microsoft.com/office/drawing/2014/main" id="{F575EF8A-943F-43F4-ABFF-D4B79470B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2175" y="620486"/>
            <a:ext cx="2004105" cy="441270"/>
          </a:xfrm>
          <a:prstGeom prst="rect">
            <a:avLst/>
          </a:prstGeom>
        </p:spPr>
      </p:pic>
      <p:sp>
        <p:nvSpPr>
          <p:cNvPr id="4" name="Title 3">
            <a:extLst>
              <a:ext uri="{FF2B5EF4-FFF2-40B4-BE49-F238E27FC236}">
                <a16:creationId xmlns:a16="http://schemas.microsoft.com/office/drawing/2014/main" id="{1EAB914D-DC09-4BFC-92CF-0FA7EAC83943}"/>
              </a:ext>
            </a:extLst>
          </p:cNvPr>
          <p:cNvSpPr txBox="1">
            <a:spLocks/>
          </p:cNvSpPr>
          <p:nvPr/>
        </p:nvSpPr>
        <p:spPr bwMode="auto">
          <a:xfrm>
            <a:off x="1293959" y="522986"/>
            <a:ext cx="10921042" cy="271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ts val="600"/>
              </a:spcBef>
              <a:spcAft>
                <a:spcPts val="600"/>
              </a:spcAft>
            </a:pPr>
            <a:endParaRPr lang="cs-CZ" altLang="cs-CZ" sz="5400" b="1" dirty="0">
              <a:latin typeface="Arial" panose="020B0604020202020204" pitchFamily="34" charset="0"/>
              <a:ea typeface="Bebas Neue" charset="0"/>
            </a:endParaRPr>
          </a:p>
          <a:p>
            <a:pPr>
              <a:spcBef>
                <a:spcPts val="600"/>
              </a:spcBef>
              <a:spcAft>
                <a:spcPts val="600"/>
              </a:spcAft>
            </a:pPr>
            <a:r>
              <a:rPr lang="cs-CZ" altLang="cs-CZ" sz="5400" b="1" dirty="0">
                <a:latin typeface="Arial" panose="020B0604020202020204" pitchFamily="34" charset="0"/>
                <a:ea typeface="Bebas Neue" charset="0"/>
              </a:rPr>
              <a:t>Dopady klimatické změny na kvalitu práce</a:t>
            </a:r>
            <a:endParaRPr lang="cs-CZ" altLang="cs-CZ" sz="6600" b="1" dirty="0">
              <a:solidFill>
                <a:schemeClr val="bg1"/>
              </a:solidFill>
              <a:latin typeface="Arial" panose="020B0604020202020204" pitchFamily="34" charset="0"/>
              <a:ea typeface="Bebas Neue" charset="0"/>
            </a:endParaRPr>
          </a:p>
          <a:p>
            <a:pPr>
              <a:lnSpc>
                <a:spcPct val="75000"/>
              </a:lnSpc>
              <a:spcBef>
                <a:spcPts val="600"/>
              </a:spcBef>
              <a:spcAft>
                <a:spcPts val="600"/>
              </a:spcAft>
            </a:pPr>
            <a:endParaRPr lang="cs-CZ" altLang="cs-CZ" sz="3600" b="1" dirty="0">
              <a:solidFill>
                <a:schemeClr val="bg1"/>
              </a:solidFill>
              <a:latin typeface="Arial" panose="020B0604020202020204" pitchFamily="34" charset="0"/>
              <a:ea typeface="Bebas Neue" charset="0"/>
            </a:endParaRPr>
          </a:p>
          <a:p>
            <a:pPr>
              <a:spcBef>
                <a:spcPts val="600"/>
              </a:spcBef>
              <a:spcAft>
                <a:spcPts val="600"/>
              </a:spcAft>
            </a:pPr>
            <a:r>
              <a:rPr lang="cs-CZ" altLang="cs-CZ" sz="3600" b="1" dirty="0">
                <a:solidFill>
                  <a:schemeClr val="bg1"/>
                </a:solidFill>
                <a:latin typeface="Arial" panose="020B0604020202020204" pitchFamily="34" charset="0"/>
                <a:ea typeface="Bebas Neue" charset="0"/>
              </a:rPr>
              <a:t>Mezinárodní konference ASO „Rizika dopadů ekonomické krize na sociální smír z pohledu zaměstnanců“</a:t>
            </a:r>
          </a:p>
          <a:p>
            <a:pPr>
              <a:lnSpc>
                <a:spcPct val="75000"/>
              </a:lnSpc>
              <a:spcBef>
                <a:spcPts val="600"/>
              </a:spcBef>
              <a:spcAft>
                <a:spcPts val="600"/>
              </a:spcAft>
            </a:pPr>
            <a:endParaRPr lang="cs-CZ" altLang="cs-CZ" sz="2000" b="1" dirty="0">
              <a:solidFill>
                <a:schemeClr val="bg1"/>
              </a:solidFill>
              <a:latin typeface="Arial" panose="020B0604020202020204" pitchFamily="34" charset="0"/>
              <a:ea typeface="Bebas Neue" charset="0"/>
            </a:endParaRPr>
          </a:p>
          <a:p>
            <a:pPr>
              <a:lnSpc>
                <a:spcPct val="75000"/>
              </a:lnSpc>
              <a:spcBef>
                <a:spcPts val="600"/>
              </a:spcBef>
              <a:spcAft>
                <a:spcPts val="600"/>
              </a:spcAft>
            </a:pPr>
            <a:r>
              <a:rPr lang="cs-CZ" altLang="cs-CZ" sz="2000" b="1" dirty="0">
                <a:solidFill>
                  <a:schemeClr val="bg1"/>
                </a:solidFill>
                <a:latin typeface="Arial" panose="020B0604020202020204" pitchFamily="34" charset="0"/>
                <a:ea typeface="Bebas Neue" charset="0"/>
              </a:rPr>
              <a:t>Praha, 12. září 2024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1097280" y="417407"/>
            <a:ext cx="12067032" cy="850895"/>
          </a:xfrm>
        </p:spPr>
        <p:txBody>
          <a:bodyPr/>
          <a:lstStyle/>
          <a:p>
            <a:pPr>
              <a:lnSpc>
                <a:spcPct val="100000"/>
              </a:lnSpc>
            </a:pPr>
            <a:r>
              <a:rPr lang="cs-CZ" dirty="0">
                <a:latin typeface="Arial" panose="020B0604020202020204" pitchFamily="34" charset="0"/>
                <a:cs typeface="Arial" panose="020B0604020202020204" pitchFamily="34" charset="0"/>
              </a:rPr>
              <a:t>Rizika výkonu zelených povolání</a:t>
            </a:r>
          </a:p>
        </p:txBody>
      </p:sp>
      <p:sp>
        <p:nvSpPr>
          <p:cNvPr id="3" name="TextovéPole 2">
            <a:extLst>
              <a:ext uri="{FF2B5EF4-FFF2-40B4-BE49-F238E27FC236}">
                <a16:creationId xmlns:a16="http://schemas.microsoft.com/office/drawing/2014/main" id="{23531522-8082-E1F3-FBF1-FAE4D9DFA332}"/>
              </a:ext>
            </a:extLst>
          </p:cNvPr>
          <p:cNvSpPr txBox="1"/>
          <p:nvPr/>
        </p:nvSpPr>
        <p:spPr>
          <a:xfrm>
            <a:off x="838200" y="1636243"/>
            <a:ext cx="12326112" cy="1477328"/>
          </a:xfrm>
          <a:prstGeom prst="rect">
            <a:avLst/>
          </a:prstGeom>
          <a:noFill/>
        </p:spPr>
        <p:txBody>
          <a:bodyPr wrap="square" rtlCol="0">
            <a:spAutoFit/>
          </a:bodyPr>
          <a:lstStyle/>
          <a:p>
            <a:pPr>
              <a:spcBef>
                <a:spcPts val="600"/>
              </a:spcBef>
              <a:spcAft>
                <a:spcPts val="600"/>
              </a:spcAft>
            </a:pPr>
            <a:r>
              <a:rPr lang="cs-CZ" sz="2000" dirty="0">
                <a:latin typeface="Arial" panose="020B0604020202020204" pitchFamily="34" charset="0"/>
                <a:cs typeface="Arial" panose="020B0604020202020204" pitchFamily="34" charset="0"/>
              </a:rPr>
              <a:t>Rizika spojená s výkonem zelených povolání jsou jedním z přístupů pro definování zelených pracovních míst.</a:t>
            </a:r>
          </a:p>
          <a:p>
            <a:pPr>
              <a:spcBef>
                <a:spcPts val="600"/>
              </a:spcBef>
              <a:spcAft>
                <a:spcPts val="600"/>
              </a:spcAft>
            </a:pPr>
            <a:r>
              <a:rPr lang="cs-CZ" sz="2000" dirty="0">
                <a:latin typeface="Arial" panose="020B0604020202020204" pitchFamily="34" charset="0"/>
                <a:cs typeface="Arial" panose="020B0604020202020204" pitchFamily="34" charset="0"/>
              </a:rPr>
              <a:t>Evropská agentura pro BOZP (EU-OSHA): tato rizika ovlivňují kvalitu práce ve smyslu potenciálních </a:t>
            </a:r>
            <a:r>
              <a:rPr lang="cs-CZ" sz="2000" b="1" dirty="0">
                <a:latin typeface="Arial" panose="020B0604020202020204" pitchFamily="34" charset="0"/>
                <a:cs typeface="Arial" panose="020B0604020202020204" pitchFamily="34" charset="0"/>
              </a:rPr>
              <a:t>zdravotních a bezpečnostních ohrožení </a:t>
            </a:r>
            <a:r>
              <a:rPr lang="cs-CZ" sz="2000" dirty="0">
                <a:latin typeface="Arial" panose="020B0604020202020204" pitchFamily="34" charset="0"/>
                <a:cs typeface="Arial" panose="020B0604020202020204" pitchFamily="34" charset="0"/>
              </a:rPr>
              <a:t>pracovníků při výkonu zelených profesí.</a:t>
            </a:r>
            <a:endParaRPr lang="cs-CZ" sz="2000" b="1"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79669F5E-B9BA-37E3-39CF-1BFB80654DCC}"/>
              </a:ext>
            </a:extLst>
          </p:cNvPr>
          <p:cNvGraphicFramePr/>
          <p:nvPr>
            <p:extLst>
              <p:ext uri="{D42A27DB-BD31-4B8C-83A1-F6EECF244321}">
                <p14:modId xmlns:p14="http://schemas.microsoft.com/office/powerpoint/2010/main" val="1374318787"/>
              </p:ext>
            </p:extLst>
          </p:nvPr>
        </p:nvGraphicFramePr>
        <p:xfrm>
          <a:off x="731520" y="3210364"/>
          <a:ext cx="11647424" cy="384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06843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1911584" cy="850895"/>
          </a:xfrm>
        </p:spPr>
        <p:txBody>
          <a:bodyPr/>
          <a:lstStyle/>
          <a:p>
            <a:r>
              <a:rPr lang="cs-CZ" dirty="0">
                <a:latin typeface="Arial" panose="020B0604020202020204" pitchFamily="34" charset="0"/>
                <a:cs typeface="Arial" panose="020B0604020202020204" pitchFamily="34" charset="0"/>
              </a:rPr>
              <a:t>Oblasti se specifickými riziky</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1605280" y="1597903"/>
            <a:ext cx="11214608" cy="954107"/>
          </a:xfrm>
          <a:prstGeom prst="rect">
            <a:avLst/>
          </a:prstGeom>
          <a:noFill/>
        </p:spPr>
        <p:txBody>
          <a:bodyPr wrap="square" rtlCol="0">
            <a:spAutoFit/>
          </a:bodyPr>
          <a:lstStyle/>
          <a:p>
            <a:pPr>
              <a:spcBef>
                <a:spcPts val="600"/>
              </a:spcBef>
              <a:spcAft>
                <a:spcPts val="600"/>
              </a:spcAft>
            </a:pPr>
            <a:r>
              <a:rPr lang="cs-CZ" sz="2800" dirty="0">
                <a:latin typeface="Arial" panose="020B0604020202020204" pitchFamily="34" charset="0"/>
                <a:cs typeface="Arial" panose="020B0604020202020204" pitchFamily="34" charset="0"/>
              </a:rPr>
              <a:t>EU-OSHA identifikovala 9 zelených technologických oblastí s novými a rozvíjejícími se riziky:</a:t>
            </a:r>
          </a:p>
        </p:txBody>
      </p:sp>
      <p:sp>
        <p:nvSpPr>
          <p:cNvPr id="4" name="Obdélník: se zakulacenými rohy 3">
            <a:extLst>
              <a:ext uri="{FF2B5EF4-FFF2-40B4-BE49-F238E27FC236}">
                <a16:creationId xmlns:a16="http://schemas.microsoft.com/office/drawing/2014/main" id="{8D974A42-5C33-E5D7-B38D-8C3B8085AA2A}"/>
              </a:ext>
            </a:extLst>
          </p:cNvPr>
          <p:cNvSpPr/>
          <p:nvPr/>
        </p:nvSpPr>
        <p:spPr>
          <a:xfrm>
            <a:off x="1676400" y="2865120"/>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VĚTRNÁ ENERGETIKA</a:t>
            </a:r>
          </a:p>
        </p:txBody>
      </p:sp>
      <p:sp>
        <p:nvSpPr>
          <p:cNvPr id="10" name="Obdélník: se zakulacenými rohy 9">
            <a:extLst>
              <a:ext uri="{FF2B5EF4-FFF2-40B4-BE49-F238E27FC236}">
                <a16:creationId xmlns:a16="http://schemas.microsoft.com/office/drawing/2014/main" id="{78E7FD13-9B96-2460-C006-B0B940169E8B}"/>
              </a:ext>
            </a:extLst>
          </p:cNvPr>
          <p:cNvSpPr/>
          <p:nvPr/>
        </p:nvSpPr>
        <p:spPr>
          <a:xfrm>
            <a:off x="1676400" y="3673160"/>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ZELENÉ STAVEBNICTVÍ</a:t>
            </a:r>
          </a:p>
        </p:txBody>
      </p:sp>
      <p:sp>
        <p:nvSpPr>
          <p:cNvPr id="12" name="Obdélník: se zakulacenými rohy 11">
            <a:extLst>
              <a:ext uri="{FF2B5EF4-FFF2-40B4-BE49-F238E27FC236}">
                <a16:creationId xmlns:a16="http://schemas.microsoft.com/office/drawing/2014/main" id="{9977CA81-D4BC-61EE-F561-35A886397156}"/>
              </a:ext>
            </a:extLst>
          </p:cNvPr>
          <p:cNvSpPr/>
          <p:nvPr/>
        </p:nvSpPr>
        <p:spPr>
          <a:xfrm>
            <a:off x="1676400" y="4481200"/>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BIOENERGETIKA</a:t>
            </a:r>
          </a:p>
        </p:txBody>
      </p:sp>
      <p:sp>
        <p:nvSpPr>
          <p:cNvPr id="14" name="Obdélník: se zakulacenými rohy 13">
            <a:extLst>
              <a:ext uri="{FF2B5EF4-FFF2-40B4-BE49-F238E27FC236}">
                <a16:creationId xmlns:a16="http://schemas.microsoft.com/office/drawing/2014/main" id="{F844DE9F-8F28-5570-9FA7-63A457513C63}"/>
              </a:ext>
            </a:extLst>
          </p:cNvPr>
          <p:cNvSpPr/>
          <p:nvPr/>
        </p:nvSpPr>
        <p:spPr>
          <a:xfrm>
            <a:off x="1676400" y="5309996"/>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ODPADOVÉ HOSPODÁŘSTVÍ </a:t>
            </a:r>
          </a:p>
          <a:p>
            <a:pPr algn="ctr"/>
            <a:r>
              <a:rPr lang="cs-CZ" sz="2000" b="1" dirty="0">
                <a:latin typeface="Arial" panose="020B0604020202020204" pitchFamily="34" charset="0"/>
                <a:cs typeface="Arial" panose="020B0604020202020204" pitchFamily="34" charset="0"/>
              </a:rPr>
              <a:t>A RECYKLACE</a:t>
            </a:r>
          </a:p>
        </p:txBody>
      </p:sp>
      <p:sp>
        <p:nvSpPr>
          <p:cNvPr id="22" name="Obdélník: se zakulacenými rohy 21">
            <a:extLst>
              <a:ext uri="{FF2B5EF4-FFF2-40B4-BE49-F238E27FC236}">
                <a16:creationId xmlns:a16="http://schemas.microsoft.com/office/drawing/2014/main" id="{C237EDA6-D806-0012-0661-F4AC07938001}"/>
              </a:ext>
            </a:extLst>
          </p:cNvPr>
          <p:cNvSpPr/>
          <p:nvPr/>
        </p:nvSpPr>
        <p:spPr>
          <a:xfrm>
            <a:off x="8077200" y="2865120"/>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ZELENÁ DOPRAVA A PŘEPRAVA</a:t>
            </a:r>
          </a:p>
        </p:txBody>
      </p:sp>
      <p:sp>
        <p:nvSpPr>
          <p:cNvPr id="23" name="Obdélník: se zakulacenými rohy 22">
            <a:extLst>
              <a:ext uri="{FF2B5EF4-FFF2-40B4-BE49-F238E27FC236}">
                <a16:creationId xmlns:a16="http://schemas.microsoft.com/office/drawing/2014/main" id="{091FC59D-EBC4-E0A0-F8CE-8E5CDE10FC64}"/>
              </a:ext>
            </a:extLst>
          </p:cNvPr>
          <p:cNvSpPr/>
          <p:nvPr/>
        </p:nvSpPr>
        <p:spPr>
          <a:xfrm>
            <a:off x="8077200" y="3673160"/>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ZELENÁ VÝROBA, ROBOTIKA </a:t>
            </a:r>
          </a:p>
          <a:p>
            <a:pPr algn="ctr"/>
            <a:r>
              <a:rPr lang="cs-CZ" sz="2000" b="1" dirty="0">
                <a:latin typeface="Arial" panose="020B0604020202020204" pitchFamily="34" charset="0"/>
                <a:cs typeface="Arial" panose="020B0604020202020204" pitchFamily="34" charset="0"/>
              </a:rPr>
              <a:t>A AUTOMATIZACE</a:t>
            </a:r>
          </a:p>
        </p:txBody>
      </p:sp>
      <p:sp>
        <p:nvSpPr>
          <p:cNvPr id="24" name="Obdélník: se zakulacenými rohy 23">
            <a:extLst>
              <a:ext uri="{FF2B5EF4-FFF2-40B4-BE49-F238E27FC236}">
                <a16:creationId xmlns:a16="http://schemas.microsoft.com/office/drawing/2014/main" id="{0AF503BF-1E5B-6241-86EE-61A908E3EBAA}"/>
              </a:ext>
            </a:extLst>
          </p:cNvPr>
          <p:cNvSpPr/>
          <p:nvPr/>
        </p:nvSpPr>
        <p:spPr>
          <a:xfrm>
            <a:off x="8077200" y="4481200"/>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DOMÁCÍ A MALÉ ENERGETICKÉ SYSTÉMY</a:t>
            </a:r>
          </a:p>
        </p:txBody>
      </p:sp>
      <p:sp>
        <p:nvSpPr>
          <p:cNvPr id="25" name="Obdélník: se zakulacenými rohy 24">
            <a:extLst>
              <a:ext uri="{FF2B5EF4-FFF2-40B4-BE49-F238E27FC236}">
                <a16:creationId xmlns:a16="http://schemas.microsoft.com/office/drawing/2014/main" id="{D039A0D7-EF58-A4B7-1CB7-1B056C009944}"/>
              </a:ext>
            </a:extLst>
          </p:cNvPr>
          <p:cNvSpPr/>
          <p:nvPr/>
        </p:nvSpPr>
        <p:spPr>
          <a:xfrm>
            <a:off x="8077200" y="5309996"/>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BATERIE A SKLADOVÁNÍ ENERGIE</a:t>
            </a:r>
          </a:p>
        </p:txBody>
      </p:sp>
      <p:sp>
        <p:nvSpPr>
          <p:cNvPr id="26" name="Obdélník: se zakulacenými rohy 25">
            <a:extLst>
              <a:ext uri="{FF2B5EF4-FFF2-40B4-BE49-F238E27FC236}">
                <a16:creationId xmlns:a16="http://schemas.microsoft.com/office/drawing/2014/main" id="{D3B4FB80-9D7B-162C-F61A-F935EF1C8D53}"/>
              </a:ext>
            </a:extLst>
          </p:cNvPr>
          <p:cNvSpPr/>
          <p:nvPr/>
        </p:nvSpPr>
        <p:spPr>
          <a:xfrm>
            <a:off x="8077199" y="6138792"/>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PŘENOS A DISTRIBUCE ENERGIE</a:t>
            </a:r>
          </a:p>
        </p:txBody>
      </p:sp>
      <p:pic>
        <p:nvPicPr>
          <p:cNvPr id="28" name="Grafický objekt 27" descr="Větrné turbíny se souvislou výplní">
            <a:extLst>
              <a:ext uri="{FF2B5EF4-FFF2-40B4-BE49-F238E27FC236}">
                <a16:creationId xmlns:a16="http://schemas.microsoft.com/office/drawing/2014/main" id="{E5F273C2-855F-1240-7837-889694E05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120" y="2865120"/>
            <a:ext cx="674160" cy="674160"/>
          </a:xfrm>
          <a:prstGeom prst="rect">
            <a:avLst/>
          </a:prstGeom>
        </p:spPr>
      </p:pic>
      <p:pic>
        <p:nvPicPr>
          <p:cNvPr id="30" name="Grafický objekt 29" descr="Cihlová stěna se souvislou výplní">
            <a:extLst>
              <a:ext uri="{FF2B5EF4-FFF2-40B4-BE49-F238E27FC236}">
                <a16:creationId xmlns:a16="http://schemas.microsoft.com/office/drawing/2014/main" id="{A13DC545-1878-8C5C-0338-00C6309EDA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480" y="3626431"/>
            <a:ext cx="794280" cy="794280"/>
          </a:xfrm>
          <a:prstGeom prst="rect">
            <a:avLst/>
          </a:prstGeom>
        </p:spPr>
      </p:pic>
      <p:pic>
        <p:nvPicPr>
          <p:cNvPr id="32" name="Grafický objekt 31" descr="Otevřená ruka s rostlinou se souvislou výplní">
            <a:extLst>
              <a:ext uri="{FF2B5EF4-FFF2-40B4-BE49-F238E27FC236}">
                <a16:creationId xmlns:a16="http://schemas.microsoft.com/office/drawing/2014/main" id="{6AD73C40-A5B5-2F30-AF72-4D9A08523E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120" y="4481200"/>
            <a:ext cx="674160" cy="674160"/>
          </a:xfrm>
          <a:prstGeom prst="rect">
            <a:avLst/>
          </a:prstGeom>
        </p:spPr>
      </p:pic>
      <p:pic>
        <p:nvPicPr>
          <p:cNvPr id="34" name="Grafický objekt 33" descr="Udržitelnost se souvislou výplní">
            <a:extLst>
              <a:ext uri="{FF2B5EF4-FFF2-40B4-BE49-F238E27FC236}">
                <a16:creationId xmlns:a16="http://schemas.microsoft.com/office/drawing/2014/main" id="{537FAAD9-5C57-E5AD-06E6-7BA56CE5C1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1120" y="5285352"/>
            <a:ext cx="704640" cy="704640"/>
          </a:xfrm>
          <a:prstGeom prst="rect">
            <a:avLst/>
          </a:prstGeom>
        </p:spPr>
      </p:pic>
      <p:pic>
        <p:nvPicPr>
          <p:cNvPr id="36" name="Grafický objekt 35" descr="Autobus se souvislou výplní">
            <a:extLst>
              <a:ext uri="{FF2B5EF4-FFF2-40B4-BE49-F238E27FC236}">
                <a16:creationId xmlns:a16="http://schemas.microsoft.com/office/drawing/2014/main" id="{90C72B3B-C03F-7AEE-F987-674EBB05C3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29182" y="2910642"/>
            <a:ext cx="762518" cy="762518"/>
          </a:xfrm>
          <a:prstGeom prst="rect">
            <a:avLst/>
          </a:prstGeom>
        </p:spPr>
      </p:pic>
      <p:pic>
        <p:nvPicPr>
          <p:cNvPr id="38" name="Grafický objekt 37" descr="Robotická ruka se souvislou výplní">
            <a:extLst>
              <a:ext uri="{FF2B5EF4-FFF2-40B4-BE49-F238E27FC236}">
                <a16:creationId xmlns:a16="http://schemas.microsoft.com/office/drawing/2014/main" id="{F343C4C0-3E1D-0ABB-A248-65B39FB4F5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17540" y="3713921"/>
            <a:ext cx="674160" cy="674160"/>
          </a:xfrm>
          <a:prstGeom prst="rect">
            <a:avLst/>
          </a:prstGeom>
        </p:spPr>
      </p:pic>
      <p:pic>
        <p:nvPicPr>
          <p:cNvPr id="40" name="Grafický objekt 39" descr="Nabíjení baterie se souvislou výplní">
            <a:extLst>
              <a:ext uri="{FF2B5EF4-FFF2-40B4-BE49-F238E27FC236}">
                <a16:creationId xmlns:a16="http://schemas.microsoft.com/office/drawing/2014/main" id="{1BAC01B6-9EB8-1A05-FEDC-4814CB3699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86806" y="5309996"/>
            <a:ext cx="735517" cy="735517"/>
          </a:xfrm>
          <a:prstGeom prst="rect">
            <a:avLst/>
          </a:prstGeom>
        </p:spPr>
      </p:pic>
      <p:pic>
        <p:nvPicPr>
          <p:cNvPr id="42" name="Grafický objekt 41" descr="Solární panely se souvislou výplní">
            <a:extLst>
              <a:ext uri="{FF2B5EF4-FFF2-40B4-BE49-F238E27FC236}">
                <a16:creationId xmlns:a16="http://schemas.microsoft.com/office/drawing/2014/main" id="{A80C9808-0913-C8E1-3955-13D70465E33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28959" y="4481200"/>
            <a:ext cx="735517" cy="735517"/>
          </a:xfrm>
          <a:prstGeom prst="rect">
            <a:avLst/>
          </a:prstGeom>
        </p:spPr>
      </p:pic>
      <p:pic>
        <p:nvPicPr>
          <p:cNvPr id="44" name="Grafický objekt 43" descr="Stožár vysokého napětí se souvislou výplní">
            <a:extLst>
              <a:ext uri="{FF2B5EF4-FFF2-40B4-BE49-F238E27FC236}">
                <a16:creationId xmlns:a16="http://schemas.microsoft.com/office/drawing/2014/main" id="{D7311256-9421-B525-AB5E-51AA555021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282696" y="6083629"/>
            <a:ext cx="729323" cy="729323"/>
          </a:xfrm>
          <a:prstGeom prst="rect">
            <a:avLst/>
          </a:prstGeom>
        </p:spPr>
      </p:pic>
    </p:spTree>
    <p:extLst>
      <p:ext uri="{BB962C8B-B14F-4D97-AF65-F5344CB8AC3E}">
        <p14:creationId xmlns:p14="http://schemas.microsoft.com/office/powerpoint/2010/main" val="416001835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2210288" cy="850895"/>
          </a:xfrm>
        </p:spPr>
        <p:txBody>
          <a:bodyPr/>
          <a:lstStyle/>
          <a:p>
            <a:r>
              <a:rPr lang="cs-CZ" dirty="0">
                <a:latin typeface="Arial" panose="020B0604020202020204" pitchFamily="34" charset="0"/>
                <a:cs typeface="Arial" panose="020B0604020202020204" pitchFamily="34" charset="0"/>
              </a:rPr>
              <a:t>Příklad rizik: baterie a skladování energie</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25" name="Obdélník: se zakulacenými rohy 24">
            <a:extLst>
              <a:ext uri="{FF2B5EF4-FFF2-40B4-BE49-F238E27FC236}">
                <a16:creationId xmlns:a16="http://schemas.microsoft.com/office/drawing/2014/main" id="{D039A0D7-EF58-A4B7-1CB7-1B056C009944}"/>
              </a:ext>
            </a:extLst>
          </p:cNvPr>
          <p:cNvSpPr/>
          <p:nvPr/>
        </p:nvSpPr>
        <p:spPr>
          <a:xfrm>
            <a:off x="8077200" y="5309996"/>
            <a:ext cx="4446429" cy="6741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BATERIE A SKLADOVÁNÍ ENERGIE</a:t>
            </a:r>
          </a:p>
        </p:txBody>
      </p:sp>
      <p:pic>
        <p:nvPicPr>
          <p:cNvPr id="40" name="Grafický objekt 39" descr="Nabíjení baterie se souvislou výplní">
            <a:extLst>
              <a:ext uri="{FF2B5EF4-FFF2-40B4-BE49-F238E27FC236}">
                <a16:creationId xmlns:a16="http://schemas.microsoft.com/office/drawing/2014/main" id="{1BAC01B6-9EB8-1A05-FEDC-4814CB3699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6806" y="5309996"/>
            <a:ext cx="735517" cy="735517"/>
          </a:xfrm>
          <a:prstGeom prst="rect">
            <a:avLst/>
          </a:prstGeom>
        </p:spPr>
      </p:pic>
      <p:sp>
        <p:nvSpPr>
          <p:cNvPr id="5" name="Ovál 4">
            <a:extLst>
              <a:ext uri="{FF2B5EF4-FFF2-40B4-BE49-F238E27FC236}">
                <a16:creationId xmlns:a16="http://schemas.microsoft.com/office/drawing/2014/main" id="{8F0B542A-E345-B31F-682C-1A621E440F26}"/>
              </a:ext>
            </a:extLst>
          </p:cNvPr>
          <p:cNvSpPr/>
          <p:nvPr/>
        </p:nvSpPr>
        <p:spPr>
          <a:xfrm>
            <a:off x="8138159" y="3452621"/>
            <a:ext cx="4659789" cy="1667206"/>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dirty="0">
                <a:solidFill>
                  <a:schemeClr val="tx1"/>
                </a:solidFill>
              </a:rPr>
              <a:t>Při skladování energie pomocí setrvačníků hrozí jejich prasknutí. Skladování energie pomocí stlačeného vzduchu ohrožuje integrita potrubí.</a:t>
            </a:r>
          </a:p>
        </p:txBody>
      </p:sp>
      <p:sp>
        <p:nvSpPr>
          <p:cNvPr id="6" name="Ovál 5">
            <a:extLst>
              <a:ext uri="{FF2B5EF4-FFF2-40B4-BE49-F238E27FC236}">
                <a16:creationId xmlns:a16="http://schemas.microsoft.com/office/drawing/2014/main" id="{7873E925-A875-57B1-EC64-C12E3A689E75}"/>
              </a:ext>
            </a:extLst>
          </p:cNvPr>
          <p:cNvSpPr/>
          <p:nvPr/>
        </p:nvSpPr>
        <p:spPr>
          <a:xfrm>
            <a:off x="4070096" y="1480140"/>
            <a:ext cx="4068064" cy="132192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dirty="0">
                <a:solidFill>
                  <a:schemeClr val="tx1"/>
                </a:solidFill>
              </a:rPr>
              <a:t>Expozice chemickým látkám, včetně nanomateriálů, při výrobě, používání a recyklaci baterií.</a:t>
            </a:r>
          </a:p>
        </p:txBody>
      </p:sp>
      <p:sp>
        <p:nvSpPr>
          <p:cNvPr id="8" name="Ovál 7">
            <a:extLst>
              <a:ext uri="{FF2B5EF4-FFF2-40B4-BE49-F238E27FC236}">
                <a16:creationId xmlns:a16="http://schemas.microsoft.com/office/drawing/2014/main" id="{895F2021-9E49-CC69-A160-D58EB9A0E64C}"/>
              </a:ext>
            </a:extLst>
          </p:cNvPr>
          <p:cNvSpPr/>
          <p:nvPr/>
        </p:nvSpPr>
        <p:spPr>
          <a:xfrm>
            <a:off x="8321040" y="1552361"/>
            <a:ext cx="3677920" cy="1818640"/>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dirty="0">
                <a:solidFill>
                  <a:schemeClr val="tx1"/>
                </a:solidFill>
              </a:rPr>
              <a:t>Používání baterií jako úložišť energie v budovách osobami bez dostatečných znalostí rizik velkokapacitních baterií.</a:t>
            </a:r>
          </a:p>
        </p:txBody>
      </p:sp>
      <p:sp>
        <p:nvSpPr>
          <p:cNvPr id="9" name="Ovál 8">
            <a:extLst>
              <a:ext uri="{FF2B5EF4-FFF2-40B4-BE49-F238E27FC236}">
                <a16:creationId xmlns:a16="http://schemas.microsoft.com/office/drawing/2014/main" id="{B59EE0F8-ED7E-2CEA-7673-B86581D60056}"/>
              </a:ext>
            </a:extLst>
          </p:cNvPr>
          <p:cNvSpPr/>
          <p:nvPr/>
        </p:nvSpPr>
        <p:spPr>
          <a:xfrm>
            <a:off x="731520" y="2461681"/>
            <a:ext cx="3677920" cy="1248624"/>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dirty="0">
                <a:solidFill>
                  <a:schemeClr val="tx1"/>
                </a:solidFill>
              </a:rPr>
              <a:t>Rizika spojená s elektřinou u záchranných složek při nehodách elektrických vozidel.</a:t>
            </a:r>
          </a:p>
        </p:txBody>
      </p:sp>
      <p:sp>
        <p:nvSpPr>
          <p:cNvPr id="11" name="Ovál 10">
            <a:extLst>
              <a:ext uri="{FF2B5EF4-FFF2-40B4-BE49-F238E27FC236}">
                <a16:creationId xmlns:a16="http://schemas.microsoft.com/office/drawing/2014/main" id="{2ACB0F11-7488-CD9E-5A87-FF58A8059A38}"/>
              </a:ext>
            </a:extLst>
          </p:cNvPr>
          <p:cNvSpPr/>
          <p:nvPr/>
        </p:nvSpPr>
        <p:spPr>
          <a:xfrm>
            <a:off x="872718" y="4348562"/>
            <a:ext cx="4196080" cy="1577430"/>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dirty="0">
                <a:solidFill>
                  <a:schemeClr val="tx1"/>
                </a:solidFill>
              </a:rPr>
              <a:t>Riziko požáru a výbuchu baterií ve vozidlech a v budovách, zejména při použití vysloužilých baterií z vozidel v budovách.</a:t>
            </a:r>
          </a:p>
        </p:txBody>
      </p:sp>
      <p:sp>
        <p:nvSpPr>
          <p:cNvPr id="13" name="Ovál 12">
            <a:extLst>
              <a:ext uri="{FF2B5EF4-FFF2-40B4-BE49-F238E27FC236}">
                <a16:creationId xmlns:a16="http://schemas.microsoft.com/office/drawing/2014/main" id="{3A8BEBA5-FC40-ECEC-ADF0-27BC5CF1BCFE}"/>
              </a:ext>
            </a:extLst>
          </p:cNvPr>
          <p:cNvSpPr/>
          <p:nvPr/>
        </p:nvSpPr>
        <p:spPr>
          <a:xfrm>
            <a:off x="2769603" y="6045513"/>
            <a:ext cx="4462326" cy="1248623"/>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dirty="0">
                <a:solidFill>
                  <a:schemeClr val="tx1"/>
                </a:solidFill>
              </a:rPr>
              <a:t>Mohou existovat i dosud neznámá rizika vyplývající z propojení různých typů zařízení pro skladování energie.</a:t>
            </a:r>
          </a:p>
        </p:txBody>
      </p:sp>
      <p:cxnSp>
        <p:nvCxnSpPr>
          <p:cNvPr id="16" name="Spojnice: zakřivená 15">
            <a:extLst>
              <a:ext uri="{FF2B5EF4-FFF2-40B4-BE49-F238E27FC236}">
                <a16:creationId xmlns:a16="http://schemas.microsoft.com/office/drawing/2014/main" id="{46CBBB4F-9011-0983-C8F1-63D0FDFF6552}"/>
              </a:ext>
            </a:extLst>
          </p:cNvPr>
          <p:cNvCxnSpPr>
            <a:cxnSpLocks/>
            <a:stCxn id="40" idx="1"/>
            <a:endCxn id="5" idx="2"/>
          </p:cNvCxnSpPr>
          <p:nvPr/>
        </p:nvCxnSpPr>
        <p:spPr>
          <a:xfrm rot="10800000" flipH="1">
            <a:off x="7286805" y="4286225"/>
            <a:ext cx="851353" cy="1391531"/>
          </a:xfrm>
          <a:prstGeom prst="curvedConnector3">
            <a:avLst>
              <a:gd name="adj1" fmla="val -20884"/>
            </a:avLst>
          </a:prstGeom>
          <a:ln w="38100">
            <a:solidFill>
              <a:schemeClr val="accent2">
                <a:alpha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pojnice: zakřivená 17">
            <a:extLst>
              <a:ext uri="{FF2B5EF4-FFF2-40B4-BE49-F238E27FC236}">
                <a16:creationId xmlns:a16="http://schemas.microsoft.com/office/drawing/2014/main" id="{E612C01C-0D7C-8E86-79B2-E5C147BC68FB}"/>
              </a:ext>
            </a:extLst>
          </p:cNvPr>
          <p:cNvCxnSpPr>
            <a:cxnSpLocks/>
            <a:stCxn id="40" idx="1"/>
            <a:endCxn id="8" idx="2"/>
          </p:cNvCxnSpPr>
          <p:nvPr/>
        </p:nvCxnSpPr>
        <p:spPr>
          <a:xfrm rot="10800000" flipH="1">
            <a:off x="7286806" y="2461681"/>
            <a:ext cx="1034234" cy="3216074"/>
          </a:xfrm>
          <a:prstGeom prst="curvedConnector3">
            <a:avLst>
              <a:gd name="adj1" fmla="val -36839"/>
            </a:avLst>
          </a:prstGeom>
          <a:ln w="38100">
            <a:solidFill>
              <a:schemeClr val="accent2">
                <a:alpha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pojnice: zakřivená 26">
            <a:extLst>
              <a:ext uri="{FF2B5EF4-FFF2-40B4-BE49-F238E27FC236}">
                <a16:creationId xmlns:a16="http://schemas.microsoft.com/office/drawing/2014/main" id="{5B3729A2-D822-DEBF-C12D-1A6E1036B0BD}"/>
              </a:ext>
            </a:extLst>
          </p:cNvPr>
          <p:cNvCxnSpPr>
            <a:cxnSpLocks/>
            <a:stCxn id="40" idx="1"/>
            <a:endCxn id="6" idx="4"/>
          </p:cNvCxnSpPr>
          <p:nvPr/>
        </p:nvCxnSpPr>
        <p:spPr>
          <a:xfrm rot="10800000">
            <a:off x="6104128" y="2802069"/>
            <a:ext cx="1182678" cy="2875686"/>
          </a:xfrm>
          <a:prstGeom prst="curvedConnector2">
            <a:avLst/>
          </a:prstGeom>
          <a:ln w="38100">
            <a:solidFill>
              <a:schemeClr val="accent2">
                <a:alpha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pojnice: zakřivená 48">
            <a:extLst>
              <a:ext uri="{FF2B5EF4-FFF2-40B4-BE49-F238E27FC236}">
                <a16:creationId xmlns:a16="http://schemas.microsoft.com/office/drawing/2014/main" id="{2A137F6F-0C67-92F9-9ECB-EDE8883E2440}"/>
              </a:ext>
            </a:extLst>
          </p:cNvPr>
          <p:cNvCxnSpPr>
            <a:cxnSpLocks/>
            <a:endCxn id="9" idx="6"/>
          </p:cNvCxnSpPr>
          <p:nvPr/>
        </p:nvCxnSpPr>
        <p:spPr>
          <a:xfrm rot="10800000">
            <a:off x="4409441" y="3085993"/>
            <a:ext cx="2877363" cy="2591764"/>
          </a:xfrm>
          <a:prstGeom prst="curvedConnector3">
            <a:avLst>
              <a:gd name="adj1" fmla="val 50000"/>
            </a:avLst>
          </a:prstGeom>
          <a:ln w="38100">
            <a:solidFill>
              <a:schemeClr val="accent2">
                <a:alpha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pojnice: zakřivená 57">
            <a:extLst>
              <a:ext uri="{FF2B5EF4-FFF2-40B4-BE49-F238E27FC236}">
                <a16:creationId xmlns:a16="http://schemas.microsoft.com/office/drawing/2014/main" id="{E743FFC5-3053-D856-504B-C9DBA61B5DA6}"/>
              </a:ext>
            </a:extLst>
          </p:cNvPr>
          <p:cNvCxnSpPr>
            <a:cxnSpLocks/>
          </p:cNvCxnSpPr>
          <p:nvPr/>
        </p:nvCxnSpPr>
        <p:spPr>
          <a:xfrm rot="10800000" flipV="1">
            <a:off x="4454297" y="5667393"/>
            <a:ext cx="2777647" cy="47909"/>
          </a:xfrm>
          <a:prstGeom prst="curvedConnector3">
            <a:avLst>
              <a:gd name="adj1" fmla="val 50000"/>
            </a:avLst>
          </a:prstGeom>
          <a:ln w="38100">
            <a:solidFill>
              <a:schemeClr val="accent2">
                <a:alpha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pojnice: zakřivená 60">
            <a:extLst>
              <a:ext uri="{FF2B5EF4-FFF2-40B4-BE49-F238E27FC236}">
                <a16:creationId xmlns:a16="http://schemas.microsoft.com/office/drawing/2014/main" id="{8E2BD9A2-7B81-F52F-1C84-107A19614EDE}"/>
              </a:ext>
            </a:extLst>
          </p:cNvPr>
          <p:cNvCxnSpPr>
            <a:cxnSpLocks/>
            <a:stCxn id="40" idx="1"/>
            <a:endCxn id="13" idx="7"/>
          </p:cNvCxnSpPr>
          <p:nvPr/>
        </p:nvCxnSpPr>
        <p:spPr>
          <a:xfrm rot="10800000" flipV="1">
            <a:off x="6578436" y="5677754"/>
            <a:ext cx="708370" cy="550615"/>
          </a:xfrm>
          <a:prstGeom prst="curvedConnector2">
            <a:avLst/>
          </a:prstGeom>
          <a:ln w="38100">
            <a:solidFill>
              <a:schemeClr val="accent2">
                <a:alpha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ovéPole 70">
            <a:extLst>
              <a:ext uri="{FF2B5EF4-FFF2-40B4-BE49-F238E27FC236}">
                <a16:creationId xmlns:a16="http://schemas.microsoft.com/office/drawing/2014/main" id="{1FD2A42D-FC2E-F434-D146-36B887B3EE64}"/>
              </a:ext>
            </a:extLst>
          </p:cNvPr>
          <p:cNvSpPr txBox="1"/>
          <p:nvPr/>
        </p:nvSpPr>
        <p:spPr>
          <a:xfrm>
            <a:off x="511972" y="6880784"/>
            <a:ext cx="3350860" cy="307777"/>
          </a:xfrm>
          <a:prstGeom prst="rect">
            <a:avLst/>
          </a:prstGeom>
          <a:noFill/>
        </p:spPr>
        <p:txBody>
          <a:bodyPr wrap="square" rtlCol="0">
            <a:spAutoFit/>
          </a:bodyPr>
          <a:lstStyle/>
          <a:p>
            <a:r>
              <a:rPr lang="cs-CZ" sz="1400" dirty="0">
                <a:solidFill>
                  <a:schemeClr val="tx1">
                    <a:lumMod val="90000"/>
                    <a:lumOff val="10000"/>
                  </a:schemeClr>
                </a:solidFill>
              </a:rPr>
              <a:t>Zdroj: EU-OSHA</a:t>
            </a:r>
          </a:p>
        </p:txBody>
      </p:sp>
    </p:spTree>
    <p:extLst>
      <p:ext uri="{BB962C8B-B14F-4D97-AF65-F5344CB8AC3E}">
        <p14:creationId xmlns:p14="http://schemas.microsoft.com/office/powerpoint/2010/main" val="34690825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EAD5DDD-AC7B-4FF9-9CA7-BF87E1836062}"/>
              </a:ext>
            </a:extLst>
          </p:cNvPr>
          <p:cNvSpPr>
            <a:spLocks noGrp="1"/>
          </p:cNvSpPr>
          <p:nvPr>
            <p:ph type="title"/>
          </p:nvPr>
        </p:nvSpPr>
        <p:spPr bwMode="auto">
          <a:xfrm>
            <a:off x="463296" y="2433320"/>
            <a:ext cx="3662617" cy="2393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l-PL" altLang="cs-CZ" dirty="0">
                <a:latin typeface="Arial" panose="020B0604020202020204" pitchFamily="34" charset="0"/>
              </a:rPr>
              <a:t>Dopady růstu teplot na kvalitu práce</a:t>
            </a:r>
            <a:endParaRPr lang="en-US" altLang="cs-CZ" dirty="0">
              <a:latin typeface="Arial" panose="020B0604020202020204" pitchFamily="34" charset="0"/>
            </a:endParaRPr>
          </a:p>
        </p:txBody>
      </p:sp>
      <p:sp>
        <p:nvSpPr>
          <p:cNvPr id="3" name="Rectangle 2">
            <a:extLst>
              <a:ext uri="{FF2B5EF4-FFF2-40B4-BE49-F238E27FC236}">
                <a16:creationId xmlns:a16="http://schemas.microsoft.com/office/drawing/2014/main" id="{562B33D6-8480-486E-9F08-04EE82C24141}"/>
              </a:ext>
            </a:extLst>
          </p:cNvPr>
          <p:cNvSpPr/>
          <p:nvPr/>
        </p:nvSpPr>
        <p:spPr>
          <a:xfrm>
            <a:off x="4125914" y="1817688"/>
            <a:ext cx="2743200" cy="2068512"/>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-80 mil.</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Růst tepelného stresu do roku 2030 způsobí ztrátu produktivity v rozsahu 80 milionů FTE.</a:t>
            </a:r>
            <a:endParaRPr lang="en-US" sz="1400" dirty="0">
              <a:solidFill>
                <a:srgbClr val="222222">
                  <a:lumMod val="50000"/>
                  <a:lumOff val="50000"/>
                </a:srgbClr>
              </a:solidFill>
              <a:latin typeface="Arial"/>
              <a:ea typeface="Source Sans Pro" charset="0"/>
              <a:cs typeface="Arial"/>
            </a:endParaRPr>
          </a:p>
        </p:txBody>
      </p:sp>
      <p:sp>
        <p:nvSpPr>
          <p:cNvPr id="4" name="Rectangle 3">
            <a:extLst>
              <a:ext uri="{FF2B5EF4-FFF2-40B4-BE49-F238E27FC236}">
                <a16:creationId xmlns:a16="http://schemas.microsoft.com/office/drawing/2014/main" id="{D0C30502-1808-492B-B559-ED2730497F99}"/>
              </a:ext>
            </a:extLst>
          </p:cNvPr>
          <p:cNvSpPr/>
          <p:nvPr/>
        </p:nvSpPr>
        <p:spPr>
          <a:xfrm>
            <a:off x="6979668" y="3981452"/>
            <a:ext cx="2469131" cy="2068513"/>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2,2x</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Počet tropických dnů v letech 1991-2020 se oproti období 1961-1990 zvýšil více než 2,2násobně.</a:t>
            </a:r>
          </a:p>
        </p:txBody>
      </p:sp>
      <p:sp>
        <p:nvSpPr>
          <p:cNvPr id="5" name="Rectangle 4">
            <a:extLst>
              <a:ext uri="{FF2B5EF4-FFF2-40B4-BE49-F238E27FC236}">
                <a16:creationId xmlns:a16="http://schemas.microsoft.com/office/drawing/2014/main" id="{13C80D88-BBF3-44E8-BA50-B43922BCE70E}"/>
              </a:ext>
            </a:extLst>
          </p:cNvPr>
          <p:cNvSpPr/>
          <p:nvPr/>
        </p:nvSpPr>
        <p:spPr>
          <a:xfrm>
            <a:off x="6996751" y="1817688"/>
            <a:ext cx="2452049" cy="2068512"/>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-2,2 %</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To obnáší ztrátu 2,2 % pracovních hodin</a:t>
            </a:r>
            <a:endParaRPr lang="en-US" sz="1400" dirty="0">
              <a:solidFill>
                <a:srgbClr val="222222">
                  <a:lumMod val="50000"/>
                  <a:lumOff val="50000"/>
                </a:srgbClr>
              </a:solidFill>
              <a:latin typeface="Arial"/>
              <a:ea typeface="Source Sans Pro" charset="0"/>
              <a:cs typeface="Arial"/>
            </a:endParaRPr>
          </a:p>
        </p:txBody>
      </p:sp>
      <p:sp>
        <p:nvSpPr>
          <p:cNvPr id="6" name="Rectangle 5">
            <a:extLst>
              <a:ext uri="{FF2B5EF4-FFF2-40B4-BE49-F238E27FC236}">
                <a16:creationId xmlns:a16="http://schemas.microsoft.com/office/drawing/2014/main" id="{21111D3D-0ACB-4B24-BDA8-8C8189452B49}"/>
              </a:ext>
            </a:extLst>
          </p:cNvPr>
          <p:cNvSpPr/>
          <p:nvPr/>
        </p:nvSpPr>
        <p:spPr>
          <a:xfrm>
            <a:off x="4125914" y="3981453"/>
            <a:ext cx="2760824" cy="2068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FFFFFF"/>
                </a:solidFill>
                <a:latin typeface="Arial"/>
                <a:ea typeface="Bebas Neue" charset="0"/>
                <a:cs typeface="Arial"/>
              </a:rPr>
              <a:t>2,03</a:t>
            </a:r>
            <a:r>
              <a:rPr lang="cs-CZ" sz="5400" baseline="30000" dirty="0">
                <a:solidFill>
                  <a:srgbClr val="FFFFFF"/>
                </a:solidFill>
                <a:latin typeface="Arial"/>
                <a:ea typeface="Bebas Neue" charset="0"/>
                <a:cs typeface="Arial"/>
              </a:rPr>
              <a:t>o</a:t>
            </a:r>
            <a:r>
              <a:rPr lang="cs-CZ" sz="5400" dirty="0">
                <a:solidFill>
                  <a:srgbClr val="FFFFFF"/>
                </a:solidFill>
                <a:latin typeface="Arial"/>
                <a:ea typeface="Bebas Neue" charset="0"/>
                <a:cs typeface="Arial"/>
              </a:rPr>
              <a:t>C </a:t>
            </a:r>
            <a:endParaRPr lang="cs-CZ" sz="1400" dirty="0">
              <a:solidFill>
                <a:srgbClr val="FFFFFF"/>
              </a:solidFill>
              <a:latin typeface="Arial"/>
              <a:ea typeface="Source Sans Pro" charset="0"/>
              <a:cs typeface="Arial"/>
            </a:endParaRPr>
          </a:p>
          <a:p>
            <a:pPr defTabSz="914400">
              <a:lnSpc>
                <a:spcPct val="80000"/>
              </a:lnSpc>
              <a:defRPr/>
            </a:pPr>
            <a:r>
              <a:rPr lang="cs-CZ" sz="1400" dirty="0">
                <a:solidFill>
                  <a:srgbClr val="FFFFFF"/>
                </a:solidFill>
                <a:latin typeface="Arial"/>
                <a:ea typeface="Source Sans Pro" charset="0"/>
                <a:cs typeface="Arial"/>
              </a:rPr>
              <a:t>Nárůst průměrné roční teploty v ČR za posledních 61 let.</a:t>
            </a:r>
            <a:endParaRPr lang="en-US" sz="1400" dirty="0">
              <a:solidFill>
                <a:srgbClr val="FFFFFF"/>
              </a:solidFill>
              <a:latin typeface="Arial"/>
              <a:ea typeface="Source Sans Pro" charset="0"/>
              <a:cs typeface="Arial"/>
            </a:endParaRPr>
          </a:p>
        </p:txBody>
      </p:sp>
      <p:sp>
        <p:nvSpPr>
          <p:cNvPr id="7" name="Rectangle 6">
            <a:extLst>
              <a:ext uri="{FF2B5EF4-FFF2-40B4-BE49-F238E27FC236}">
                <a16:creationId xmlns:a16="http://schemas.microsoft.com/office/drawing/2014/main" id="{AEA2D6F9-5E2C-4E43-8F48-8E7430DE8B48}"/>
              </a:ext>
            </a:extLst>
          </p:cNvPr>
          <p:cNvSpPr/>
          <p:nvPr/>
        </p:nvSpPr>
        <p:spPr>
          <a:xfrm>
            <a:off x="9580880" y="1817688"/>
            <a:ext cx="2611120" cy="2068512"/>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-2400 </a:t>
            </a:r>
          </a:p>
          <a:p>
            <a:pPr defTabSz="914400">
              <a:lnSpc>
                <a:spcPct val="80000"/>
              </a:lnSpc>
              <a:defRPr/>
            </a:pPr>
            <a:r>
              <a:rPr lang="cs-CZ" sz="1400" dirty="0">
                <a:solidFill>
                  <a:srgbClr val="222222">
                    <a:lumMod val="50000"/>
                    <a:lumOff val="50000"/>
                  </a:srgbClr>
                </a:solidFill>
                <a:latin typeface="Arial"/>
                <a:ea typeface="Source Sans Pro" charset="0"/>
                <a:cs typeface="Arial"/>
              </a:rPr>
              <a:t>Ztracená produktivita v tomto rozsahu má ekonomický ekvivalent 2400 miliard dolarů.</a:t>
            </a:r>
            <a:endParaRPr lang="en-US" sz="1400" dirty="0">
              <a:solidFill>
                <a:srgbClr val="222222">
                  <a:lumMod val="50000"/>
                  <a:lumOff val="50000"/>
                </a:srgbClr>
              </a:solidFill>
              <a:latin typeface="Arial"/>
              <a:ea typeface="Source Sans Pro" charset="0"/>
              <a:cs typeface="Arial"/>
            </a:endParaRPr>
          </a:p>
        </p:txBody>
      </p:sp>
      <p:pic>
        <p:nvPicPr>
          <p:cNvPr id="11" name="Grafický objekt 10">
            <a:extLst>
              <a:ext uri="{FF2B5EF4-FFF2-40B4-BE49-F238E27FC236}">
                <a16:creationId xmlns:a16="http://schemas.microsoft.com/office/drawing/2014/main" id="{68E44E26-E4FD-4809-802D-8416B2E2DE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6000" y="7128000"/>
            <a:ext cx="934240" cy="205704"/>
          </a:xfrm>
          <a:prstGeom prst="rect">
            <a:avLst/>
          </a:prstGeom>
        </p:spPr>
      </p:pic>
      <p:sp>
        <p:nvSpPr>
          <p:cNvPr id="2" name="TextovéPole 1">
            <a:extLst>
              <a:ext uri="{FF2B5EF4-FFF2-40B4-BE49-F238E27FC236}">
                <a16:creationId xmlns:a16="http://schemas.microsoft.com/office/drawing/2014/main" id="{42125745-4F0F-A7A2-B9EE-C1D84CB73DDC}"/>
              </a:ext>
            </a:extLst>
          </p:cNvPr>
          <p:cNvSpPr txBox="1"/>
          <p:nvPr/>
        </p:nvSpPr>
        <p:spPr>
          <a:xfrm>
            <a:off x="4769012" y="6181344"/>
            <a:ext cx="3350860" cy="307777"/>
          </a:xfrm>
          <a:prstGeom prst="rect">
            <a:avLst/>
          </a:prstGeom>
          <a:noFill/>
        </p:spPr>
        <p:txBody>
          <a:bodyPr wrap="square" rtlCol="0">
            <a:spAutoFit/>
          </a:bodyPr>
          <a:lstStyle/>
          <a:p>
            <a:r>
              <a:rPr lang="cs-CZ" sz="1400" dirty="0">
                <a:solidFill>
                  <a:schemeClr val="tx1">
                    <a:lumMod val="90000"/>
                    <a:lumOff val="10000"/>
                  </a:schemeClr>
                </a:solidFill>
              </a:rPr>
              <a:t>Zdroje: ILO, ČHMÚ</a:t>
            </a:r>
          </a:p>
        </p:txBody>
      </p:sp>
      <p:sp>
        <p:nvSpPr>
          <p:cNvPr id="9" name="Rectangle 3">
            <a:extLst>
              <a:ext uri="{FF2B5EF4-FFF2-40B4-BE49-F238E27FC236}">
                <a16:creationId xmlns:a16="http://schemas.microsoft.com/office/drawing/2014/main" id="{E50C2E0B-3733-CE2D-397C-B62E84E02F30}"/>
              </a:ext>
            </a:extLst>
          </p:cNvPr>
          <p:cNvSpPr/>
          <p:nvPr/>
        </p:nvSpPr>
        <p:spPr>
          <a:xfrm>
            <a:off x="9601199" y="3981453"/>
            <a:ext cx="2590801" cy="2068513"/>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50</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Počet tropických dnů ročně na Jižní Moravě v roce 2050, pokud produkce CO</a:t>
            </a:r>
            <a:r>
              <a:rPr lang="cs-CZ" sz="1400" baseline="30000" dirty="0">
                <a:solidFill>
                  <a:srgbClr val="222222">
                    <a:lumMod val="50000"/>
                    <a:lumOff val="50000"/>
                  </a:srgbClr>
                </a:solidFill>
                <a:latin typeface="Arial"/>
                <a:ea typeface="Source Sans Pro" charset="0"/>
                <a:cs typeface="Arial"/>
              </a:rPr>
              <a:t>2</a:t>
            </a:r>
            <a:r>
              <a:rPr lang="cs-CZ" sz="1400" dirty="0">
                <a:solidFill>
                  <a:srgbClr val="222222">
                    <a:lumMod val="50000"/>
                    <a:lumOff val="50000"/>
                  </a:srgbClr>
                </a:solidFill>
                <a:latin typeface="Arial"/>
                <a:ea typeface="Source Sans Pro" charset="0"/>
                <a:cs typeface="Arial"/>
              </a:rPr>
              <a:t> zůstane stabilní.</a:t>
            </a:r>
          </a:p>
        </p:txBody>
      </p:sp>
    </p:spTree>
    <p:extLst>
      <p:ext uri="{BB962C8B-B14F-4D97-AF65-F5344CB8AC3E}">
        <p14:creationId xmlns:p14="http://schemas.microsoft.com/office/powerpoint/2010/main" val="3028838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ppt_x"/>
                                          </p:val>
                                        </p:tav>
                                        <p:tav tm="100000">
                                          <p:val>
                                            <p:strVal val="#ppt_x"/>
                                          </p:val>
                                        </p:tav>
                                      </p:tavLst>
                                    </p:anim>
                                    <p:anim calcmode="lin" valueType="num">
                                      <p:cBhvr additive="base">
                                        <p:cTn id="16" dur="1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12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ppt_x"/>
                                          </p:val>
                                        </p:tav>
                                        <p:tav tm="100000">
                                          <p:val>
                                            <p:strVal val="#ppt_x"/>
                                          </p:val>
                                        </p:tav>
                                      </p:tavLst>
                                    </p:anim>
                                    <p:anim calcmode="lin" valueType="num">
                                      <p:cBhvr additive="base">
                                        <p:cTn id="24" dur="1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ppt_x"/>
                                          </p:val>
                                        </p:tav>
                                        <p:tav tm="100000">
                                          <p:val>
                                            <p:strVal val="#ppt_x"/>
                                          </p:val>
                                        </p:tav>
                                      </p:tavLst>
                                    </p:anim>
                                    <p:anim calcmode="lin" valueType="num">
                                      <p:cBhvr additive="base">
                                        <p:cTn id="2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1911584" cy="850895"/>
          </a:xfrm>
        </p:spPr>
        <p:txBody>
          <a:bodyPr/>
          <a:lstStyle/>
          <a:p>
            <a:r>
              <a:rPr lang="cs-CZ" dirty="0">
                <a:latin typeface="Arial" panose="020B0604020202020204" pitchFamily="34" charset="0"/>
                <a:cs typeface="Arial" panose="020B0604020202020204" pitchFamily="34" charset="0"/>
              </a:rPr>
              <a:t>Vysoké teploty </a:t>
            </a:r>
            <a:r>
              <a:rPr lang="cs-CZ">
                <a:latin typeface="Arial" panose="020B0604020202020204" pitchFamily="34" charset="0"/>
                <a:cs typeface="Arial" panose="020B0604020202020204" pitchFamily="34" charset="0"/>
              </a:rPr>
              <a:t>na pracovišti</a:t>
            </a:r>
            <a:endParaRPr lang="cs-CZ" dirty="0">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621792" y="1578694"/>
            <a:ext cx="12326112" cy="5755422"/>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Tématu se v ČR věnoval Výzkumný ústav bezpečnosti práce (VÚBP) v roce 2021.</a:t>
            </a:r>
          </a:p>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a:t>
            </a:r>
            <a:r>
              <a:rPr lang="cs-CZ" sz="2200" i="1" dirty="0">
                <a:latin typeface="Arial" panose="020B0604020202020204" pitchFamily="34" charset="0"/>
                <a:cs typeface="Arial" panose="020B0604020202020204" pitchFamily="34" charset="0"/>
              </a:rPr>
              <a:t>Metodika ochrany zaměstnanců před horkem a vlnami veder v rámci klimatické změny</a:t>
            </a:r>
            <a:r>
              <a:rPr lang="cs-CZ" sz="2200" dirty="0">
                <a:latin typeface="Arial" panose="020B0604020202020204" pitchFamily="34" charset="0"/>
                <a:cs typeface="Arial" panose="020B0604020202020204" pitchFamily="34" charset="0"/>
              </a:rPr>
              <a:t>“: dobrovolný nástroj určený zaměstnavatelům, zaměřený na BOZP zaměstnanců s ohledem na tepelný stres, využívající co nejjednodušších opatření. Obsahuje řadu praktických poznatků a doporučení.</a:t>
            </a:r>
          </a:p>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Podle VÚBP je </a:t>
            </a:r>
            <a:r>
              <a:rPr lang="cs-CZ" sz="2200" b="1" dirty="0">
                <a:latin typeface="Arial" panose="020B0604020202020204" pitchFamily="34" charset="0"/>
                <a:cs typeface="Arial" panose="020B0604020202020204" pitchFamily="34" charset="0"/>
              </a:rPr>
              <a:t>problematika ochrany zaměstnanců před tepelným stresem a vlnami horka řešena nedostatečně</a:t>
            </a:r>
            <a:r>
              <a:rPr lang="cs-CZ" sz="2200" dirty="0">
                <a:latin typeface="Arial" panose="020B0604020202020204" pitchFamily="34" charset="0"/>
                <a:cs typeface="Arial" panose="020B0604020202020204" pitchFamily="34" charset="0"/>
              </a:rPr>
              <a:t>. Dosavadní právní úprava (zejm. nařízení vlády č. 361/2007 Sb.) však tento problém řeší jen částečně:</a:t>
            </a:r>
          </a:p>
          <a:p>
            <a:pPr marL="914400" lvl="1" indent="-457200">
              <a:spcBef>
                <a:spcPts val="600"/>
              </a:spcBef>
              <a:spcAft>
                <a:spcPts val="600"/>
              </a:spcAft>
              <a:buFont typeface="Courier New" panose="02070309020205020404" pitchFamily="49" charset="0"/>
              <a:buChar char="o"/>
            </a:pPr>
            <a:r>
              <a:rPr lang="cs-CZ" sz="2200" dirty="0">
                <a:latin typeface="Arial" panose="020B0604020202020204" pitchFamily="34" charset="0"/>
                <a:cs typeface="Arial" panose="020B0604020202020204" pitchFamily="34" charset="0"/>
              </a:rPr>
              <a:t>Nařízení je zaměřeno hlavně na práci v dolech a vnitřních horkých provozech s víceméně stabilními teplotními poměry.</a:t>
            </a:r>
          </a:p>
          <a:p>
            <a:pPr marL="914400" lvl="1" indent="-457200">
              <a:spcBef>
                <a:spcPts val="600"/>
              </a:spcBef>
              <a:spcAft>
                <a:spcPts val="600"/>
              </a:spcAft>
              <a:buFont typeface="Courier New" panose="02070309020205020404" pitchFamily="49" charset="0"/>
              <a:buChar char="o"/>
            </a:pPr>
            <a:r>
              <a:rPr lang="cs-CZ" sz="2200" dirty="0">
                <a:latin typeface="Arial" panose="020B0604020202020204" pitchFamily="34" charset="0"/>
                <a:cs typeface="Arial" panose="020B0604020202020204" pitchFamily="34" charset="0"/>
              </a:rPr>
              <a:t>Nereflektuje dynamicky se měnící podmínky ovlivněné klimatickými faktory.</a:t>
            </a:r>
          </a:p>
          <a:p>
            <a:pPr marL="914400" lvl="1" indent="-457200">
              <a:spcBef>
                <a:spcPts val="600"/>
              </a:spcBef>
              <a:spcAft>
                <a:spcPts val="600"/>
              </a:spcAft>
              <a:buFont typeface="Courier New" panose="02070309020205020404" pitchFamily="49" charset="0"/>
              <a:buChar char="o"/>
            </a:pPr>
            <a:r>
              <a:rPr lang="cs-CZ" sz="2200" dirty="0">
                <a:latin typeface="Arial" panose="020B0604020202020204" pitchFamily="34" charset="0"/>
                <a:cs typeface="Arial" panose="020B0604020202020204" pitchFamily="34" charset="0"/>
              </a:rPr>
              <a:t>Nařízení je komplikované, experimentálně náročné.</a:t>
            </a:r>
          </a:p>
          <a:p>
            <a:pPr marL="914400" lvl="1" indent="-457200">
              <a:spcBef>
                <a:spcPts val="600"/>
              </a:spcBef>
              <a:spcAft>
                <a:spcPts val="600"/>
              </a:spcAft>
              <a:buFont typeface="Courier New" panose="02070309020205020404" pitchFamily="49" charset="0"/>
              <a:buChar char="o"/>
            </a:pPr>
            <a:r>
              <a:rPr lang="cs-CZ" sz="2200" dirty="0">
                <a:latin typeface="Arial" panose="020B0604020202020204" pitchFamily="34" charset="0"/>
                <a:cs typeface="Arial" panose="020B0604020202020204" pitchFamily="34" charset="0"/>
              </a:rPr>
              <a:t>Řeší primárně kategorizaci práce a mnohem méně aktuální stav proměnný v čase. Zákoník práce však vyžaduje, aby zaměstnavatel identifikoval a eliminoval všechna rizika.</a:t>
            </a:r>
          </a:p>
        </p:txBody>
      </p:sp>
    </p:spTree>
    <p:extLst>
      <p:ext uri="{BB962C8B-B14F-4D97-AF65-F5344CB8AC3E}">
        <p14:creationId xmlns:p14="http://schemas.microsoft.com/office/powerpoint/2010/main" val="29338936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AF0"/>
        </a:solidFill>
        <a:effectLst/>
      </p:bgPr>
    </p:bg>
    <p:spTree>
      <p:nvGrpSpPr>
        <p:cNvPr id="1" name=""/>
        <p:cNvGrpSpPr/>
        <p:nvPr/>
      </p:nvGrpSpPr>
      <p:grpSpPr>
        <a:xfrm>
          <a:off x="0" y="0"/>
          <a:ext cx="0" cy="0"/>
          <a:chOff x="0" y="0"/>
          <a:chExt cx="0" cy="0"/>
        </a:xfrm>
      </p:grpSpPr>
      <p:pic>
        <p:nvPicPr>
          <p:cNvPr id="4" name="Obrázek 3" descr="Lidé na červených sedadlech">
            <a:extLst>
              <a:ext uri="{FF2B5EF4-FFF2-40B4-BE49-F238E27FC236}">
                <a16:creationId xmlns:a16="http://schemas.microsoft.com/office/drawing/2014/main" id="{8EBA4BE9-D2E6-1D1B-E3D2-077AB0948F4B}"/>
              </a:ext>
            </a:extLst>
          </p:cNvPr>
          <p:cNvPicPr>
            <a:picLocks noChangeAspect="1"/>
          </p:cNvPicPr>
          <p:nvPr/>
        </p:nvPicPr>
        <p:blipFill rotWithShape="1">
          <a:blip r:embed="rId2"/>
          <a:srcRect l="7165"/>
          <a:stretch/>
        </p:blipFill>
        <p:spPr>
          <a:xfrm>
            <a:off x="0" y="0"/>
            <a:ext cx="10530436" cy="7562850"/>
          </a:xfrm>
          <a:prstGeom prst="rect">
            <a:avLst/>
          </a:prstGeom>
          <a:solidFill>
            <a:srgbClr val="E5E5E7"/>
          </a:solidFill>
          <a:ln>
            <a:solidFill>
              <a:srgbClr val="D7D5DE"/>
            </a:solidFill>
          </a:ln>
        </p:spPr>
      </p:pic>
      <p:sp>
        <p:nvSpPr>
          <p:cNvPr id="5" name="TextovéPole 4">
            <a:extLst>
              <a:ext uri="{FF2B5EF4-FFF2-40B4-BE49-F238E27FC236}">
                <a16:creationId xmlns:a16="http://schemas.microsoft.com/office/drawing/2014/main" id="{D607FD1C-E401-8F1C-408B-40E7534C5B1F}"/>
              </a:ext>
            </a:extLst>
          </p:cNvPr>
          <p:cNvSpPr txBox="1"/>
          <p:nvPr/>
        </p:nvSpPr>
        <p:spPr>
          <a:xfrm>
            <a:off x="8442556" y="1008757"/>
            <a:ext cx="4175760" cy="2308324"/>
          </a:xfrm>
          <a:prstGeom prst="rect">
            <a:avLst/>
          </a:prstGeom>
          <a:solidFill>
            <a:schemeClr val="bg1"/>
          </a:solidFill>
        </p:spPr>
        <p:txBody>
          <a:bodyPr wrap="square" rtlCol="0">
            <a:spAutoFit/>
          </a:bodyPr>
          <a:lstStyle/>
          <a:p>
            <a:r>
              <a:rPr lang="cs-CZ" sz="4800" b="1" dirty="0">
                <a:latin typeface="Arial" panose="020B0604020202020204" pitchFamily="34" charset="0"/>
                <a:cs typeface="Arial" panose="020B0604020202020204" pitchFamily="34" charset="0"/>
              </a:rPr>
              <a:t>Postoje, role a aktivity odborů</a:t>
            </a:r>
          </a:p>
        </p:txBody>
      </p:sp>
    </p:spTree>
    <p:extLst>
      <p:ext uri="{BB962C8B-B14F-4D97-AF65-F5344CB8AC3E}">
        <p14:creationId xmlns:p14="http://schemas.microsoft.com/office/powerpoint/2010/main" val="20590494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2210288" cy="850895"/>
          </a:xfrm>
        </p:spPr>
        <p:txBody>
          <a:bodyPr/>
          <a:lstStyle/>
          <a:p>
            <a:r>
              <a:rPr lang="cs-CZ" dirty="0">
                <a:latin typeface="Arial" panose="020B0604020202020204" pitchFamily="34" charset="0"/>
                <a:cs typeface="Arial" panose="020B0604020202020204" pitchFamily="34" charset="0"/>
              </a:rPr>
              <a:t>Odbory a spravedlivá transformace </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25" name="Obdélník: se zakulacenými rohy 24">
            <a:extLst>
              <a:ext uri="{FF2B5EF4-FFF2-40B4-BE49-F238E27FC236}">
                <a16:creationId xmlns:a16="http://schemas.microsoft.com/office/drawing/2014/main" id="{D039A0D7-EF58-A4B7-1CB7-1B056C009944}"/>
              </a:ext>
            </a:extLst>
          </p:cNvPr>
          <p:cNvSpPr/>
          <p:nvPr/>
        </p:nvSpPr>
        <p:spPr>
          <a:xfrm>
            <a:off x="714852" y="1361543"/>
            <a:ext cx="12117228" cy="70655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NOVÁ AGENDA ODBORŮ – usnesení ILO o spravedlivém přechodu (2023) </a:t>
            </a:r>
          </a:p>
        </p:txBody>
      </p:sp>
      <p:sp>
        <p:nvSpPr>
          <p:cNvPr id="71" name="TextovéPole 70">
            <a:extLst>
              <a:ext uri="{FF2B5EF4-FFF2-40B4-BE49-F238E27FC236}">
                <a16:creationId xmlns:a16="http://schemas.microsoft.com/office/drawing/2014/main" id="{1FD2A42D-FC2E-F434-D146-36B887B3EE64}"/>
              </a:ext>
            </a:extLst>
          </p:cNvPr>
          <p:cNvSpPr txBox="1"/>
          <p:nvPr/>
        </p:nvSpPr>
        <p:spPr>
          <a:xfrm>
            <a:off x="511972" y="6880784"/>
            <a:ext cx="3350860" cy="307777"/>
          </a:xfrm>
          <a:prstGeom prst="rect">
            <a:avLst/>
          </a:prstGeom>
          <a:noFill/>
        </p:spPr>
        <p:txBody>
          <a:bodyPr wrap="square" rtlCol="0">
            <a:spAutoFit/>
          </a:bodyPr>
          <a:lstStyle/>
          <a:p>
            <a:r>
              <a:rPr lang="cs-CZ" sz="1400" dirty="0">
                <a:solidFill>
                  <a:schemeClr val="tx1">
                    <a:lumMod val="90000"/>
                    <a:lumOff val="10000"/>
                  </a:schemeClr>
                </a:solidFill>
              </a:rPr>
              <a:t>Zdroj: ILO, 2023</a:t>
            </a:r>
          </a:p>
        </p:txBody>
      </p:sp>
      <p:sp>
        <p:nvSpPr>
          <p:cNvPr id="17" name="Obdélník: se zakulacenými rohy 16">
            <a:extLst>
              <a:ext uri="{FF2B5EF4-FFF2-40B4-BE49-F238E27FC236}">
                <a16:creationId xmlns:a16="http://schemas.microsoft.com/office/drawing/2014/main" id="{A6B64F76-A4D9-33A1-66F5-233DD0ABA1C2}"/>
              </a:ext>
            </a:extLst>
          </p:cNvPr>
          <p:cNvSpPr/>
          <p:nvPr/>
        </p:nvSpPr>
        <p:spPr>
          <a:xfrm>
            <a:off x="2387600" y="2432508"/>
            <a:ext cx="10444480" cy="939696"/>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sz="1600" dirty="0">
                <a:solidFill>
                  <a:schemeClr val="tx1"/>
                </a:solidFill>
                <a:latin typeface="Arial" panose="020B0604020202020204" pitchFamily="34" charset="0"/>
                <a:cs typeface="Arial" panose="020B0604020202020204" pitchFamily="34" charset="0"/>
              </a:rPr>
              <a:t>Účinně se zapojit do </a:t>
            </a:r>
            <a:r>
              <a:rPr lang="cs-CZ" sz="1600" b="1" dirty="0">
                <a:solidFill>
                  <a:schemeClr val="tx1"/>
                </a:solidFill>
                <a:latin typeface="Arial" panose="020B0604020202020204" pitchFamily="34" charset="0"/>
                <a:cs typeface="Arial" panose="020B0604020202020204" pitchFamily="34" charset="0"/>
              </a:rPr>
              <a:t>sociálního dialogu </a:t>
            </a:r>
            <a:r>
              <a:rPr lang="cs-CZ" sz="1600" dirty="0">
                <a:solidFill>
                  <a:schemeClr val="tx1"/>
                </a:solidFill>
                <a:latin typeface="Arial" panose="020B0604020202020204" pitchFamily="34" charset="0"/>
                <a:cs typeface="Arial" panose="020B0604020202020204" pitchFamily="34" charset="0"/>
              </a:rPr>
              <a:t>včetně kolektivního vyjednávání, </a:t>
            </a:r>
            <a:r>
              <a:rPr lang="cs-CZ" sz="1600" b="1" dirty="0">
                <a:solidFill>
                  <a:schemeClr val="tx1"/>
                </a:solidFill>
                <a:latin typeface="Arial" panose="020B0604020202020204" pitchFamily="34" charset="0"/>
                <a:cs typeface="Arial" panose="020B0604020202020204" pitchFamily="34" charset="0"/>
              </a:rPr>
              <a:t>s cílem sdílet výhody </a:t>
            </a:r>
            <a:r>
              <a:rPr lang="cs-CZ" sz="1600" dirty="0">
                <a:solidFill>
                  <a:schemeClr val="tx1"/>
                </a:solidFill>
                <a:latin typeface="Arial" panose="020B0604020202020204" pitchFamily="34" charset="0"/>
                <a:cs typeface="Arial" panose="020B0604020202020204" pitchFamily="34" charset="0"/>
              </a:rPr>
              <a:t>technologického pokroku, </a:t>
            </a:r>
            <a:r>
              <a:rPr lang="cs-CZ" sz="1600" b="1" dirty="0">
                <a:solidFill>
                  <a:schemeClr val="tx1"/>
                </a:solidFill>
                <a:latin typeface="Arial" panose="020B0604020202020204" pitchFamily="34" charset="0"/>
                <a:cs typeface="Arial" panose="020B0604020202020204" pitchFamily="34" charset="0"/>
              </a:rPr>
              <a:t>zelené transformace </a:t>
            </a:r>
            <a:r>
              <a:rPr lang="cs-CZ" sz="1600" dirty="0">
                <a:solidFill>
                  <a:schemeClr val="tx1"/>
                </a:solidFill>
                <a:latin typeface="Arial" panose="020B0604020202020204" pitchFamily="34" charset="0"/>
                <a:cs typeface="Arial" panose="020B0604020202020204" pitchFamily="34" charset="0"/>
              </a:rPr>
              <a:t>a demografických změn, prosazovat </a:t>
            </a:r>
            <a:r>
              <a:rPr lang="cs-CZ" sz="1600" b="1" dirty="0">
                <a:solidFill>
                  <a:schemeClr val="tx1"/>
                </a:solidFill>
                <a:latin typeface="Arial" panose="020B0604020202020204" pitchFamily="34" charset="0"/>
                <a:cs typeface="Arial" panose="020B0604020202020204" pitchFamily="34" charset="0"/>
              </a:rPr>
              <a:t>spravedlivý přechod </a:t>
            </a:r>
            <a:r>
              <a:rPr lang="cs-CZ" sz="1600" dirty="0">
                <a:solidFill>
                  <a:schemeClr val="tx1"/>
                </a:solidFill>
                <a:latin typeface="Arial" panose="020B0604020202020204" pitchFamily="34" charset="0"/>
                <a:cs typeface="Arial" panose="020B0604020202020204" pitchFamily="34" charset="0"/>
              </a:rPr>
              <a:t>a důstojnou práci na podnikové, odvětvové a národní úrovni.</a:t>
            </a:r>
          </a:p>
        </p:txBody>
      </p:sp>
      <p:sp>
        <p:nvSpPr>
          <p:cNvPr id="23" name="Obdélník: se zakulacenými rohy 22">
            <a:extLst>
              <a:ext uri="{FF2B5EF4-FFF2-40B4-BE49-F238E27FC236}">
                <a16:creationId xmlns:a16="http://schemas.microsoft.com/office/drawing/2014/main" id="{C0A05D47-22B1-DBC8-08F2-EEA217A48B25}"/>
              </a:ext>
            </a:extLst>
          </p:cNvPr>
          <p:cNvSpPr/>
          <p:nvPr/>
        </p:nvSpPr>
        <p:spPr>
          <a:xfrm>
            <a:off x="2387600" y="3538231"/>
            <a:ext cx="10444480" cy="674160"/>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sz="1600" b="1" dirty="0">
                <a:solidFill>
                  <a:schemeClr val="tx1"/>
                </a:solidFill>
                <a:latin typeface="Arial" panose="020B0604020202020204" pitchFamily="34" charset="0"/>
                <a:cs typeface="Arial" panose="020B0604020202020204" pitchFamily="34" charset="0"/>
              </a:rPr>
              <a:t>Rozvíjet schopnost svých členů </a:t>
            </a:r>
            <a:r>
              <a:rPr lang="cs-CZ" sz="1600" dirty="0">
                <a:solidFill>
                  <a:schemeClr val="tx1"/>
                </a:solidFill>
                <a:latin typeface="Arial" panose="020B0604020202020204" pitchFamily="34" charset="0"/>
                <a:cs typeface="Arial" panose="020B0604020202020204" pitchFamily="34" charset="0"/>
              </a:rPr>
              <a:t>analyzovat dopady změny životního prostředí a klimatu a reagovat na ně.</a:t>
            </a:r>
          </a:p>
        </p:txBody>
      </p:sp>
      <p:sp>
        <p:nvSpPr>
          <p:cNvPr id="24" name="Obdélník: se zakulacenými rohy 23">
            <a:extLst>
              <a:ext uri="{FF2B5EF4-FFF2-40B4-BE49-F238E27FC236}">
                <a16:creationId xmlns:a16="http://schemas.microsoft.com/office/drawing/2014/main" id="{47361B90-DC49-E9A3-B463-351157EEC648}"/>
              </a:ext>
            </a:extLst>
          </p:cNvPr>
          <p:cNvSpPr/>
          <p:nvPr/>
        </p:nvSpPr>
        <p:spPr>
          <a:xfrm>
            <a:off x="2387600" y="4364791"/>
            <a:ext cx="10444480" cy="674160"/>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sz="1600" dirty="0">
                <a:solidFill>
                  <a:schemeClr val="tx1"/>
                </a:solidFill>
                <a:latin typeface="Arial" panose="020B0604020202020204" pitchFamily="34" charset="0"/>
                <a:cs typeface="Arial" panose="020B0604020202020204" pitchFamily="34" charset="0"/>
              </a:rPr>
              <a:t>Navrhovat a realizovat </a:t>
            </a:r>
            <a:r>
              <a:rPr lang="cs-CZ" sz="1600" b="1" dirty="0">
                <a:solidFill>
                  <a:schemeClr val="tx1"/>
                </a:solidFill>
                <a:latin typeface="Arial" panose="020B0604020202020204" pitchFamily="34" charset="0"/>
                <a:cs typeface="Arial" panose="020B0604020202020204" pitchFamily="34" charset="0"/>
              </a:rPr>
              <a:t>vlastní iniciativy </a:t>
            </a:r>
            <a:r>
              <a:rPr lang="cs-CZ" sz="1600" dirty="0">
                <a:solidFill>
                  <a:schemeClr val="tx1"/>
                </a:solidFill>
                <a:latin typeface="Arial" panose="020B0604020202020204" pitchFamily="34" charset="0"/>
                <a:cs typeface="Arial" panose="020B0604020202020204" pitchFamily="34" charset="0"/>
              </a:rPr>
              <a:t>pro spravedlivý přechod, včetně iniciativ pro </a:t>
            </a:r>
            <a:r>
              <a:rPr lang="cs-CZ" sz="1600" b="1" dirty="0">
                <a:solidFill>
                  <a:schemeClr val="tx1"/>
                </a:solidFill>
                <a:latin typeface="Arial" panose="020B0604020202020204" pitchFamily="34" charset="0"/>
                <a:cs typeface="Arial" panose="020B0604020202020204" pitchFamily="34" charset="0"/>
              </a:rPr>
              <a:t>jednotlivá odvětví</a:t>
            </a:r>
            <a:r>
              <a:rPr lang="cs-CZ" sz="1600" dirty="0">
                <a:solidFill>
                  <a:schemeClr val="tx1"/>
                </a:solidFill>
                <a:latin typeface="Arial" panose="020B0604020202020204" pitchFamily="34" charset="0"/>
                <a:cs typeface="Arial" panose="020B0604020202020204" pitchFamily="34" charset="0"/>
              </a:rPr>
              <a:t>, a přispívat k vyvážené tvorbě politik.</a:t>
            </a:r>
          </a:p>
        </p:txBody>
      </p:sp>
      <p:sp>
        <p:nvSpPr>
          <p:cNvPr id="26" name="Obdélník: se zakulacenými rohy 25">
            <a:extLst>
              <a:ext uri="{FF2B5EF4-FFF2-40B4-BE49-F238E27FC236}">
                <a16:creationId xmlns:a16="http://schemas.microsoft.com/office/drawing/2014/main" id="{B0EAF0F0-7B2B-7C2B-C3A9-18F15CC87202}"/>
              </a:ext>
            </a:extLst>
          </p:cNvPr>
          <p:cNvSpPr/>
          <p:nvPr/>
        </p:nvSpPr>
        <p:spPr>
          <a:xfrm>
            <a:off x="2387600" y="5204978"/>
            <a:ext cx="10444480" cy="674160"/>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sz="1600" dirty="0">
                <a:solidFill>
                  <a:schemeClr val="tx1"/>
                </a:solidFill>
                <a:latin typeface="Arial" panose="020B0604020202020204" pitchFamily="34" charset="0"/>
                <a:cs typeface="Arial" panose="020B0604020202020204" pitchFamily="34" charset="0"/>
              </a:rPr>
              <a:t>Přispívat jako klíčoví partneři ke </a:t>
            </a:r>
            <a:r>
              <a:rPr lang="cs-CZ" sz="1600" b="1" dirty="0">
                <a:solidFill>
                  <a:schemeClr val="tx1"/>
                </a:solidFill>
                <a:latin typeface="Arial" panose="020B0604020202020204" pitchFamily="34" charset="0"/>
                <a:cs typeface="Arial" panose="020B0604020202020204" pitchFamily="34" charset="0"/>
              </a:rPr>
              <a:t>vzdělávání a rekvalifikaci </a:t>
            </a:r>
            <a:r>
              <a:rPr lang="cs-CZ" sz="1600" dirty="0">
                <a:solidFill>
                  <a:schemeClr val="tx1"/>
                </a:solidFill>
                <a:latin typeface="Arial" panose="020B0604020202020204" pitchFamily="34" charset="0"/>
                <a:cs typeface="Arial" panose="020B0604020202020204" pitchFamily="34" charset="0"/>
              </a:rPr>
              <a:t>a pěstovat kulturu </a:t>
            </a:r>
            <a:r>
              <a:rPr lang="cs-CZ" sz="1600" b="1" dirty="0">
                <a:solidFill>
                  <a:schemeClr val="tx1"/>
                </a:solidFill>
                <a:latin typeface="Arial" panose="020B0604020202020204" pitchFamily="34" charset="0"/>
                <a:cs typeface="Arial" panose="020B0604020202020204" pitchFamily="34" charset="0"/>
              </a:rPr>
              <a:t>celoživotního učení </a:t>
            </a:r>
            <a:r>
              <a:rPr lang="cs-CZ" sz="1600" dirty="0">
                <a:solidFill>
                  <a:schemeClr val="tx1"/>
                </a:solidFill>
                <a:latin typeface="Arial" panose="020B0604020202020204" pitchFamily="34" charset="0"/>
                <a:cs typeface="Arial" panose="020B0604020202020204" pitchFamily="34" charset="0"/>
              </a:rPr>
              <a:t>pro pracovníky všech věkových kategorií.</a:t>
            </a:r>
          </a:p>
        </p:txBody>
      </p:sp>
      <p:sp>
        <p:nvSpPr>
          <p:cNvPr id="28" name="Obdélník: se zakulacenými rohy 27">
            <a:extLst>
              <a:ext uri="{FF2B5EF4-FFF2-40B4-BE49-F238E27FC236}">
                <a16:creationId xmlns:a16="http://schemas.microsoft.com/office/drawing/2014/main" id="{4094B118-C1EF-0A45-19E7-0921AF863C53}"/>
              </a:ext>
            </a:extLst>
          </p:cNvPr>
          <p:cNvSpPr/>
          <p:nvPr/>
        </p:nvSpPr>
        <p:spPr>
          <a:xfrm>
            <a:off x="2387600" y="6031538"/>
            <a:ext cx="10444480" cy="674160"/>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sz="1600" dirty="0">
                <a:solidFill>
                  <a:schemeClr val="tx1"/>
                </a:solidFill>
                <a:latin typeface="Arial" panose="020B0604020202020204" pitchFamily="34" charset="0"/>
                <a:cs typeface="Arial" panose="020B0604020202020204" pitchFamily="34" charset="0"/>
              </a:rPr>
              <a:t>Vypracovávat a provádět </a:t>
            </a:r>
            <a:r>
              <a:rPr lang="cs-CZ" sz="1600" b="1" dirty="0">
                <a:solidFill>
                  <a:schemeClr val="tx1"/>
                </a:solidFill>
                <a:latin typeface="Arial" panose="020B0604020202020204" pitchFamily="34" charset="0"/>
                <a:cs typeface="Arial" panose="020B0604020202020204" pitchFamily="34" charset="0"/>
              </a:rPr>
              <a:t>udržitelné plány přechodu </a:t>
            </a:r>
            <a:r>
              <a:rPr lang="cs-CZ" sz="1600" dirty="0">
                <a:solidFill>
                  <a:schemeClr val="tx1"/>
                </a:solidFill>
                <a:latin typeface="Arial" panose="020B0604020202020204" pitchFamily="34" charset="0"/>
                <a:cs typeface="Arial" panose="020B0604020202020204" pitchFamily="34" charset="0"/>
              </a:rPr>
              <a:t>na podnikové a odvětvové úrovni prostřednictvím bipartitního sociálního dialogu, včetně spolupráce na pracovištích.</a:t>
            </a:r>
          </a:p>
        </p:txBody>
      </p:sp>
      <p:sp>
        <p:nvSpPr>
          <p:cNvPr id="29" name="Šipka: ohnutá nahoru 28">
            <a:extLst>
              <a:ext uri="{FF2B5EF4-FFF2-40B4-BE49-F238E27FC236}">
                <a16:creationId xmlns:a16="http://schemas.microsoft.com/office/drawing/2014/main" id="{2D47C1DA-07D9-66EF-C192-DCC0FDC7AD80}"/>
              </a:ext>
            </a:extLst>
          </p:cNvPr>
          <p:cNvSpPr/>
          <p:nvPr/>
        </p:nvSpPr>
        <p:spPr>
          <a:xfrm rot="5400000">
            <a:off x="1320996" y="2001719"/>
            <a:ext cx="1016882" cy="1116325"/>
          </a:xfrm>
          <a:prstGeom prst="bentUpArrow">
            <a:avLst>
              <a:gd name="adj1" fmla="val 14254"/>
              <a:gd name="adj2" fmla="val 25000"/>
              <a:gd name="adj3" fmla="val 25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ohnutá nahoru 29">
            <a:extLst>
              <a:ext uri="{FF2B5EF4-FFF2-40B4-BE49-F238E27FC236}">
                <a16:creationId xmlns:a16="http://schemas.microsoft.com/office/drawing/2014/main" id="{86B087B9-170F-2CEC-1D62-13A9D028F34A}"/>
              </a:ext>
            </a:extLst>
          </p:cNvPr>
          <p:cNvSpPr/>
          <p:nvPr/>
        </p:nvSpPr>
        <p:spPr>
          <a:xfrm rot="5400000">
            <a:off x="776672" y="2535884"/>
            <a:ext cx="2085209" cy="1116325"/>
          </a:xfrm>
          <a:prstGeom prst="bentUpArrow">
            <a:avLst>
              <a:gd name="adj1" fmla="val 14254"/>
              <a:gd name="adj2" fmla="val 25000"/>
              <a:gd name="adj3" fmla="val 25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ohnutá nahoru 30">
            <a:extLst>
              <a:ext uri="{FF2B5EF4-FFF2-40B4-BE49-F238E27FC236}">
                <a16:creationId xmlns:a16="http://schemas.microsoft.com/office/drawing/2014/main" id="{8BA2CDC5-D314-9B3A-0F1E-25CB87889F7A}"/>
              </a:ext>
            </a:extLst>
          </p:cNvPr>
          <p:cNvSpPr/>
          <p:nvPr/>
        </p:nvSpPr>
        <p:spPr>
          <a:xfrm rot="5400000">
            <a:off x="776673" y="3369510"/>
            <a:ext cx="2085209" cy="1116325"/>
          </a:xfrm>
          <a:prstGeom prst="bentUpArrow">
            <a:avLst>
              <a:gd name="adj1" fmla="val 14254"/>
              <a:gd name="adj2" fmla="val 25000"/>
              <a:gd name="adj3" fmla="val 25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ohnutá nahoru 31">
            <a:extLst>
              <a:ext uri="{FF2B5EF4-FFF2-40B4-BE49-F238E27FC236}">
                <a16:creationId xmlns:a16="http://schemas.microsoft.com/office/drawing/2014/main" id="{BA9A199A-4D25-AE07-186E-A810E9ABCA4A}"/>
              </a:ext>
            </a:extLst>
          </p:cNvPr>
          <p:cNvSpPr/>
          <p:nvPr/>
        </p:nvSpPr>
        <p:spPr>
          <a:xfrm rot="5400000">
            <a:off x="776673" y="4242361"/>
            <a:ext cx="2085209" cy="1116325"/>
          </a:xfrm>
          <a:prstGeom prst="bentUpArrow">
            <a:avLst>
              <a:gd name="adj1" fmla="val 14254"/>
              <a:gd name="adj2" fmla="val 25000"/>
              <a:gd name="adj3" fmla="val 25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ohnutá nahoru 32">
            <a:extLst>
              <a:ext uri="{FF2B5EF4-FFF2-40B4-BE49-F238E27FC236}">
                <a16:creationId xmlns:a16="http://schemas.microsoft.com/office/drawing/2014/main" id="{F2F504E6-6586-2BF6-0B4D-0DFE2585EBDF}"/>
              </a:ext>
            </a:extLst>
          </p:cNvPr>
          <p:cNvSpPr/>
          <p:nvPr/>
        </p:nvSpPr>
        <p:spPr>
          <a:xfrm rot="5400000">
            <a:off x="776673" y="5100013"/>
            <a:ext cx="2085209" cy="1116325"/>
          </a:xfrm>
          <a:prstGeom prst="bentUpArrow">
            <a:avLst>
              <a:gd name="adj1" fmla="val 14254"/>
              <a:gd name="adj2" fmla="val 25000"/>
              <a:gd name="adj3" fmla="val 25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25804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1911584" cy="850895"/>
          </a:xfrm>
        </p:spPr>
        <p:txBody>
          <a:bodyPr/>
          <a:lstStyle/>
          <a:p>
            <a:r>
              <a:rPr lang="cs-CZ" dirty="0">
                <a:latin typeface="Arial" panose="020B0604020202020204" pitchFamily="34" charset="0"/>
                <a:cs typeface="Arial" panose="020B0604020202020204" pitchFamily="34" charset="0"/>
              </a:rPr>
              <a:t>„Zelené“ kompetence: pozice ETUC</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621792" y="1578694"/>
            <a:ext cx="12326112" cy="5293757"/>
          </a:xfrm>
          <a:prstGeom prst="rect">
            <a:avLst/>
          </a:prstGeom>
          <a:noFill/>
        </p:spPr>
        <p:txBody>
          <a:bodyPr wrap="square" rtlCol="0">
            <a:spAutoFit/>
          </a:bodyPr>
          <a:lstStyle/>
          <a:p>
            <a:pPr>
              <a:spcBef>
                <a:spcPts val="600"/>
              </a:spcBef>
              <a:spcAft>
                <a:spcPts val="600"/>
              </a:spcAft>
            </a:pPr>
            <a:r>
              <a:rPr lang="cs-CZ" sz="2200" dirty="0">
                <a:latin typeface="Arial" panose="020B0604020202020204" pitchFamily="34" charset="0"/>
                <a:cs typeface="Arial" panose="020B0604020202020204" pitchFamily="34" charset="0"/>
              </a:rPr>
              <a:t>Evropská odborová organizace ETUC v reakci na 2 unijní návrhy na podporu rozvoje kompetencí pro zelenou tranzici (Návrh doporučení Rady ohledně zajištění spravedlivé transformace na klimatickou neutralitu a Návrh doporučení Rady o učení v zájmu environmentální udržitelnosti) zpracovala vlastní stanovisko s doporučeními, např:</a:t>
            </a:r>
          </a:p>
          <a:p>
            <a:pPr marL="800100" lvl="1"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Zajistit </a:t>
            </a:r>
            <a:r>
              <a:rPr lang="cs-CZ" sz="2000" b="1" dirty="0">
                <a:latin typeface="Arial" panose="020B0604020202020204" pitchFamily="34" charset="0"/>
                <a:cs typeface="Arial" panose="020B0604020202020204" pitchFamily="34" charset="0"/>
              </a:rPr>
              <a:t>odpovědnost zaměstnavatelů </a:t>
            </a:r>
            <a:r>
              <a:rPr lang="cs-CZ" sz="2000" dirty="0">
                <a:latin typeface="Arial" panose="020B0604020202020204" pitchFamily="34" charset="0"/>
                <a:cs typeface="Arial" panose="020B0604020202020204" pitchFamily="34" charset="0"/>
              </a:rPr>
              <a:t>za odbornou přípravu a přeškolování, aby neležela jen na zaměstnancích</a:t>
            </a:r>
          </a:p>
          <a:p>
            <a:pPr marL="800100" lvl="1" indent="-342900">
              <a:spcBef>
                <a:spcPts val="600"/>
              </a:spcBef>
              <a:spcAft>
                <a:spcPts val="600"/>
              </a:spcAft>
              <a:buFont typeface="Arial" panose="020B0604020202020204" pitchFamily="34" charset="0"/>
              <a:buChar char="•"/>
            </a:pPr>
            <a:r>
              <a:rPr lang="cs-CZ" sz="2000" b="1" dirty="0">
                <a:latin typeface="Arial" panose="020B0604020202020204" pitchFamily="34" charset="0"/>
                <a:cs typeface="Arial" panose="020B0604020202020204" pitchFamily="34" charset="0"/>
              </a:rPr>
              <a:t>Konkrétně specifikovat </a:t>
            </a:r>
            <a:r>
              <a:rPr lang="cs-CZ" sz="2000" dirty="0">
                <a:latin typeface="Arial" panose="020B0604020202020204" pitchFamily="34" charset="0"/>
                <a:cs typeface="Arial" panose="020B0604020202020204" pitchFamily="34" charset="0"/>
              </a:rPr>
              <a:t>zelené kompetence </a:t>
            </a:r>
          </a:p>
          <a:p>
            <a:pPr marL="800100" lvl="1"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Zajistit systémy </a:t>
            </a:r>
            <a:r>
              <a:rPr lang="cs-CZ" sz="2000" b="1" dirty="0">
                <a:latin typeface="Arial" panose="020B0604020202020204" pitchFamily="34" charset="0"/>
                <a:cs typeface="Arial" panose="020B0604020202020204" pitchFamily="34" charset="0"/>
              </a:rPr>
              <a:t>prognózování</a:t>
            </a:r>
            <a:r>
              <a:rPr lang="cs-CZ" sz="2000" dirty="0">
                <a:latin typeface="Arial" panose="020B0604020202020204" pitchFamily="34" charset="0"/>
                <a:cs typeface="Arial" panose="020B0604020202020204" pitchFamily="34" charset="0"/>
              </a:rPr>
              <a:t> potřebných dovedností</a:t>
            </a:r>
          </a:p>
          <a:p>
            <a:pPr marL="800100" lvl="1"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Zapojit odbory do </a:t>
            </a:r>
            <a:r>
              <a:rPr lang="cs-CZ" sz="2000" b="1" dirty="0">
                <a:latin typeface="Arial" panose="020B0604020202020204" pitchFamily="34" charset="0"/>
                <a:cs typeface="Arial" panose="020B0604020202020204" pitchFamily="34" charset="0"/>
              </a:rPr>
              <a:t>aktualizací profilů (standardů) povolání a vzdělání</a:t>
            </a:r>
          </a:p>
          <a:p>
            <a:pPr marL="800100" lvl="1"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Provádět podrobné </a:t>
            </a:r>
            <a:r>
              <a:rPr lang="cs-CZ" sz="2000" b="1" dirty="0">
                <a:latin typeface="Arial" panose="020B0604020202020204" pitchFamily="34" charset="0"/>
                <a:cs typeface="Arial" panose="020B0604020202020204" pitchFamily="34" charset="0"/>
              </a:rPr>
              <a:t>analýzy dopadů </a:t>
            </a:r>
            <a:r>
              <a:rPr lang="cs-CZ" sz="2000" dirty="0">
                <a:latin typeface="Arial" panose="020B0604020202020204" pitchFamily="34" charset="0"/>
                <a:cs typeface="Arial" panose="020B0604020202020204" pitchFamily="34" charset="0"/>
              </a:rPr>
              <a:t>na zaměstnanost na </a:t>
            </a:r>
            <a:r>
              <a:rPr lang="cs-CZ" sz="2000" b="1" dirty="0">
                <a:latin typeface="Arial" panose="020B0604020202020204" pitchFamily="34" charset="0"/>
                <a:cs typeface="Arial" panose="020B0604020202020204" pitchFamily="34" charset="0"/>
              </a:rPr>
              <a:t>regionální</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odvětvové</a:t>
            </a:r>
            <a:r>
              <a:rPr lang="cs-CZ" sz="2000" dirty="0">
                <a:latin typeface="Arial" panose="020B0604020202020204" pitchFamily="34" charset="0"/>
                <a:cs typeface="Arial" panose="020B0604020202020204" pitchFamily="34" charset="0"/>
              </a:rPr>
              <a:t> úrovni</a:t>
            </a:r>
          </a:p>
          <a:p>
            <a:pPr marL="800100" lvl="1"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Posílit </a:t>
            </a:r>
            <a:r>
              <a:rPr lang="cs-CZ" sz="2000" b="1" dirty="0">
                <a:latin typeface="Arial" panose="020B0604020202020204" pitchFamily="34" charset="0"/>
                <a:cs typeface="Arial" panose="020B0604020202020204" pitchFamily="34" charset="0"/>
              </a:rPr>
              <a:t>národní strategie vzdělávání dospělých </a:t>
            </a:r>
            <a:r>
              <a:rPr lang="cs-CZ" sz="2000" dirty="0">
                <a:latin typeface="Arial" panose="020B0604020202020204" pitchFamily="34" charset="0"/>
                <a:cs typeface="Arial" panose="020B0604020202020204" pitchFamily="34" charset="0"/>
              </a:rPr>
              <a:t>vč. jeho financování a oblasti ověřování (uznávání) kompetencí získaných mimo formální vzdělávání</a:t>
            </a:r>
          </a:p>
          <a:p>
            <a:pPr marL="800100" lvl="1"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Zapojit odbory do tvorby a řízení </a:t>
            </a:r>
            <a:r>
              <a:rPr lang="cs-CZ" sz="2000" b="1" dirty="0">
                <a:latin typeface="Arial" panose="020B0604020202020204" pitchFamily="34" charset="0"/>
                <a:cs typeface="Arial" panose="020B0604020202020204" pitchFamily="34" charset="0"/>
              </a:rPr>
              <a:t>strategií kompetencí </a:t>
            </a:r>
            <a:r>
              <a:rPr lang="cs-CZ" sz="2000" dirty="0">
                <a:latin typeface="Arial" panose="020B0604020202020204" pitchFamily="34" charset="0"/>
                <a:cs typeface="Arial" panose="020B0604020202020204" pitchFamily="34" charset="0"/>
              </a:rPr>
              <a:t>pro zelenou ekonomiku.</a:t>
            </a:r>
          </a:p>
        </p:txBody>
      </p:sp>
    </p:spTree>
    <p:extLst>
      <p:ext uri="{BB962C8B-B14F-4D97-AF65-F5344CB8AC3E}">
        <p14:creationId xmlns:p14="http://schemas.microsoft.com/office/powerpoint/2010/main" val="390669773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1911584" cy="850895"/>
          </a:xfrm>
        </p:spPr>
        <p:txBody>
          <a:bodyPr/>
          <a:lstStyle/>
          <a:p>
            <a:r>
              <a:rPr lang="cs-CZ" dirty="0">
                <a:latin typeface="Arial" panose="020B0604020202020204" pitchFamily="34" charset="0"/>
                <a:cs typeface="Arial" panose="020B0604020202020204" pitchFamily="34" charset="0"/>
              </a:rPr>
              <a:t>Příklady zelených agend odborů</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621792" y="1578694"/>
            <a:ext cx="12413488" cy="332398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Odborové svazy </a:t>
            </a:r>
            <a:r>
              <a:rPr lang="cs-CZ" sz="2000" b="1" dirty="0">
                <a:latin typeface="Arial" panose="020B0604020202020204" pitchFamily="34" charset="0"/>
                <a:cs typeface="Arial" panose="020B0604020202020204" pitchFamily="34" charset="0"/>
              </a:rPr>
              <a:t>vyjednaly zmírnění dopadů </a:t>
            </a:r>
            <a:r>
              <a:rPr lang="cs-CZ" sz="2000" dirty="0">
                <a:latin typeface="Arial" panose="020B0604020202020204" pitchFamily="34" charset="0"/>
                <a:cs typeface="Arial" panose="020B0604020202020204" pitchFamily="34" charset="0"/>
              </a:rPr>
              <a:t>tím, že </a:t>
            </a:r>
          </a:p>
          <a:p>
            <a:pPr marL="800100" lvl="1" indent="-342900">
              <a:spcBef>
                <a:spcPts val="600"/>
              </a:spcBef>
              <a:spcAft>
                <a:spcPts val="600"/>
              </a:spcAft>
              <a:buFont typeface="Courier New" panose="02070309020205020404" pitchFamily="49" charset="0"/>
              <a:buChar char="o"/>
            </a:pPr>
            <a:r>
              <a:rPr lang="cs-CZ" sz="2000" dirty="0">
                <a:latin typeface="Arial" panose="020B0604020202020204" pitchFamily="34" charset="0"/>
                <a:cs typeface="Arial" panose="020B0604020202020204" pitchFamily="34" charset="0"/>
              </a:rPr>
              <a:t>úspěšně </a:t>
            </a:r>
            <a:r>
              <a:rPr lang="cs-CZ" sz="2000" b="1" dirty="0">
                <a:latin typeface="Arial" panose="020B0604020202020204" pitchFamily="34" charset="0"/>
                <a:cs typeface="Arial" panose="020B0604020202020204" pitchFamily="34" charset="0"/>
              </a:rPr>
              <a:t>předvídaly potřeby v oblasti kvalifikace</a:t>
            </a:r>
          </a:p>
          <a:p>
            <a:pPr marL="800100" lvl="1" indent="-342900">
              <a:spcBef>
                <a:spcPts val="600"/>
              </a:spcBef>
              <a:spcAft>
                <a:spcPts val="600"/>
              </a:spcAft>
              <a:buFont typeface="Courier New" panose="02070309020205020404" pitchFamily="49" charset="0"/>
              <a:buChar char="o"/>
            </a:pPr>
            <a:r>
              <a:rPr lang="cs-CZ" sz="2000" dirty="0">
                <a:latin typeface="Arial" panose="020B0604020202020204" pitchFamily="34" charset="0"/>
                <a:cs typeface="Arial" panose="020B0604020202020204" pitchFamily="34" charset="0"/>
              </a:rPr>
              <a:t>vyjednaly obchodní a investiční dohody, které obsahují </a:t>
            </a:r>
            <a:r>
              <a:rPr lang="cs-CZ" sz="2000" b="1" dirty="0">
                <a:latin typeface="Arial" panose="020B0604020202020204" pitchFamily="34" charset="0"/>
                <a:cs typeface="Arial" panose="020B0604020202020204" pitchFamily="34" charset="0"/>
              </a:rPr>
              <a:t>zelené doložky </a:t>
            </a:r>
            <a:r>
              <a:rPr lang="cs-CZ" sz="2000" dirty="0">
                <a:latin typeface="Arial" panose="020B0604020202020204" pitchFamily="34" charset="0"/>
                <a:cs typeface="Arial" panose="020B0604020202020204" pitchFamily="34" charset="0"/>
              </a:rPr>
              <a:t>pro jejich členy v odvětvích zvláště postižených zelenou transformací</a:t>
            </a:r>
          </a:p>
          <a:p>
            <a:pPr marL="342900" indent="-342900">
              <a:spcBef>
                <a:spcPts val="600"/>
              </a:spcBef>
              <a:spcAft>
                <a:spcPts val="600"/>
              </a:spcAft>
              <a:buFont typeface="Arial" panose="020B0604020202020204" pitchFamily="34" charset="0"/>
              <a:buChar char="•"/>
            </a:pPr>
            <a:r>
              <a:rPr lang="cs-CZ" sz="2000" b="1" dirty="0">
                <a:latin typeface="Arial" panose="020B0604020202020204" pitchFamily="34" charset="0"/>
                <a:cs typeface="Arial" panose="020B0604020202020204" pitchFamily="34" charset="0"/>
              </a:rPr>
              <a:t>získaly nové členy </a:t>
            </a:r>
            <a:r>
              <a:rPr lang="cs-CZ" sz="2000" dirty="0">
                <a:latin typeface="Arial" panose="020B0604020202020204" pitchFamily="34" charset="0"/>
                <a:cs typeface="Arial" panose="020B0604020202020204" pitchFamily="34" charset="0"/>
              </a:rPr>
              <a:t>v nově vznikajících odvětvích (např. větrná a solární energie, oběhové hospodářství)</a:t>
            </a:r>
          </a:p>
          <a:p>
            <a:pPr marL="342900"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odborové svazy začínají začleňovat environmentální témata do </a:t>
            </a:r>
            <a:r>
              <a:rPr lang="cs-CZ" sz="2000" b="1" dirty="0">
                <a:latin typeface="Arial" panose="020B0604020202020204" pitchFamily="34" charset="0"/>
                <a:cs typeface="Arial" panose="020B0604020202020204" pitchFamily="34" charset="0"/>
              </a:rPr>
              <a:t>kolektivních smluv</a:t>
            </a:r>
          </a:p>
          <a:p>
            <a:pPr marL="342900" indent="-342900">
              <a:spcBef>
                <a:spcPts val="600"/>
              </a:spcBef>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navazují </a:t>
            </a:r>
            <a:r>
              <a:rPr lang="cs-CZ" sz="2000" b="1" dirty="0">
                <a:latin typeface="Arial" panose="020B0604020202020204" pitchFamily="34" charset="0"/>
                <a:cs typeface="Arial" panose="020B0604020202020204" pitchFamily="34" charset="0"/>
              </a:rPr>
              <a:t>spolupráci</a:t>
            </a:r>
            <a:r>
              <a:rPr lang="cs-CZ" sz="2000" dirty="0">
                <a:latin typeface="Arial" panose="020B0604020202020204" pitchFamily="34" charset="0"/>
                <a:cs typeface="Arial" panose="020B0604020202020204" pitchFamily="34" charset="0"/>
              </a:rPr>
              <a:t> a zakládají </a:t>
            </a:r>
            <a:r>
              <a:rPr lang="cs-CZ" sz="2000" b="1" dirty="0">
                <a:latin typeface="Arial" panose="020B0604020202020204" pitchFamily="34" charset="0"/>
                <a:cs typeface="Arial" panose="020B0604020202020204" pitchFamily="34" charset="0"/>
              </a:rPr>
              <a:t>koalice</a:t>
            </a:r>
            <a:r>
              <a:rPr lang="cs-CZ" sz="2000" dirty="0">
                <a:latin typeface="Arial" panose="020B0604020202020204" pitchFamily="34" charset="0"/>
                <a:cs typeface="Arial" panose="020B0604020202020204" pitchFamily="34" charset="0"/>
              </a:rPr>
              <a:t> se sdruženími občanů formou společných kampaní zaměřených na environmentální spravedlnost.</a:t>
            </a:r>
          </a:p>
        </p:txBody>
      </p:sp>
      <p:sp>
        <p:nvSpPr>
          <p:cNvPr id="4" name="Obdélník: se zakulacenými rohy 3">
            <a:extLst>
              <a:ext uri="{FF2B5EF4-FFF2-40B4-BE49-F238E27FC236}">
                <a16:creationId xmlns:a16="http://schemas.microsoft.com/office/drawing/2014/main" id="{5B3CF16D-2BBB-04CC-6127-1D8E4916D42D}"/>
              </a:ext>
            </a:extLst>
          </p:cNvPr>
          <p:cNvSpPr/>
          <p:nvPr/>
        </p:nvSpPr>
        <p:spPr>
          <a:xfrm>
            <a:off x="741680" y="4902681"/>
            <a:ext cx="12206224" cy="2080202"/>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cs-CZ" dirty="0">
                <a:solidFill>
                  <a:schemeClr val="tx1"/>
                </a:solidFill>
                <a:latin typeface="Arial" panose="020B0604020202020204" pitchFamily="34" charset="0"/>
                <a:cs typeface="Arial" panose="020B0604020202020204" pitchFamily="34" charset="0"/>
              </a:rPr>
              <a:t>Odbory jsou členy místních pracovních skupin pro spravedlivou transformaci – příkladem je </a:t>
            </a:r>
            <a:r>
              <a:rPr lang="cs-CZ" i="1" dirty="0">
                <a:solidFill>
                  <a:schemeClr val="tx1"/>
                </a:solidFill>
                <a:latin typeface="Arial" panose="020B0604020202020204" pitchFamily="34" charset="0"/>
                <a:cs typeface="Arial" panose="020B0604020202020204" pitchFamily="34" charset="0"/>
              </a:rPr>
              <a:t>Los Angeles’ Just </a:t>
            </a:r>
            <a:r>
              <a:rPr lang="cs-CZ" i="1" dirty="0" err="1">
                <a:solidFill>
                  <a:schemeClr val="tx1"/>
                </a:solidFill>
                <a:latin typeface="Arial" panose="020B0604020202020204" pitchFamily="34" charset="0"/>
                <a:cs typeface="Arial" panose="020B0604020202020204" pitchFamily="34" charset="0"/>
              </a:rPr>
              <a:t>Transition</a:t>
            </a:r>
            <a:r>
              <a:rPr lang="cs-CZ" i="1" dirty="0">
                <a:solidFill>
                  <a:schemeClr val="tx1"/>
                </a:solidFill>
                <a:latin typeface="Arial" panose="020B0604020202020204" pitchFamily="34" charset="0"/>
                <a:cs typeface="Arial" panose="020B0604020202020204" pitchFamily="34" charset="0"/>
              </a:rPr>
              <a:t> </a:t>
            </a:r>
            <a:r>
              <a:rPr lang="cs-CZ" i="1" dirty="0" err="1">
                <a:solidFill>
                  <a:schemeClr val="tx1"/>
                </a:solidFill>
                <a:latin typeface="Arial" panose="020B0604020202020204" pitchFamily="34" charset="0"/>
                <a:cs typeface="Arial" panose="020B0604020202020204" pitchFamily="34" charset="0"/>
              </a:rPr>
              <a:t>Task</a:t>
            </a:r>
            <a:r>
              <a:rPr lang="cs-CZ" i="1" dirty="0">
                <a:solidFill>
                  <a:schemeClr val="tx1"/>
                </a:solidFill>
                <a:latin typeface="Arial" panose="020B0604020202020204" pitchFamily="34" charset="0"/>
                <a:cs typeface="Arial" panose="020B0604020202020204" pitchFamily="34" charset="0"/>
              </a:rPr>
              <a:t> Force</a:t>
            </a:r>
            <a:r>
              <a:rPr lang="cs-CZ" dirty="0">
                <a:solidFill>
                  <a:schemeClr val="tx1"/>
                </a:solidFill>
                <a:latin typeface="Arial" panose="020B0604020202020204" pitchFamily="34" charset="0"/>
                <a:cs typeface="Arial" panose="020B0604020202020204" pitchFamily="34" charset="0"/>
              </a:rPr>
              <a:t>, které společně předsedá město a okres Los Angeles. Tato pracovní skupina vypracovává strategii pro pracovníky, kteří budou přecházet z odvětví těžby fosilních paliv. Pracovní skupina zkoumala demografické údaje o pracovnících ohrožených ztrátou zaměstnání (členů i nečlenů odborů), finanční a sociální dopady ukončení provozu městských ropných vrtů na pracovníky. Posloužila jako důležitá platforma pro dialog a zapojení více zúčastněných stran.</a:t>
            </a:r>
          </a:p>
        </p:txBody>
      </p:sp>
    </p:spTree>
    <p:extLst>
      <p:ext uri="{BB962C8B-B14F-4D97-AF65-F5344CB8AC3E}">
        <p14:creationId xmlns:p14="http://schemas.microsoft.com/office/powerpoint/2010/main" val="263839290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497840" y="579967"/>
            <a:ext cx="12639040" cy="850895"/>
          </a:xfrm>
        </p:spPr>
        <p:txBody>
          <a:bodyPr/>
          <a:lstStyle/>
          <a:p>
            <a:r>
              <a:rPr lang="cs-CZ" dirty="0">
                <a:latin typeface="Arial" panose="020B0604020202020204" pitchFamily="34" charset="0"/>
                <a:cs typeface="Arial" panose="020B0604020202020204" pitchFamily="34" charset="0"/>
              </a:rPr>
              <a:t>Příručky TUC pro odboráře v oblasti BOZP</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513422" y="1501982"/>
            <a:ext cx="3525520" cy="5109091"/>
          </a:xfrm>
          <a:prstGeom prst="rect">
            <a:avLst/>
          </a:prstGeom>
          <a:solidFill>
            <a:schemeClr val="bg1">
              <a:lumMod val="95000"/>
            </a:schemeClr>
          </a:solidFill>
        </p:spPr>
        <p:txBody>
          <a:bodyPr wrap="square" rtlCol="0">
            <a:spAutoFit/>
          </a:bodyPr>
          <a:lstStyle/>
          <a:p>
            <a:pPr>
              <a:spcBef>
                <a:spcPts val="600"/>
              </a:spcBef>
              <a:spcAft>
                <a:spcPts val="600"/>
              </a:spcAft>
            </a:pPr>
            <a:r>
              <a:rPr lang="cs-CZ" dirty="0">
                <a:latin typeface="Arial" panose="020B0604020202020204" pitchFamily="34" charset="0"/>
                <a:cs typeface="Arial" panose="020B0604020202020204" pitchFamily="34" charset="0"/>
              </a:rPr>
              <a:t>Britská federace odborových svazů TUC vyvinula příručky o problematice vysokých teplot na pracovišti a o problematice rakoviny kůže u pracovníků ve venkovním prostředí. </a:t>
            </a:r>
          </a:p>
          <a:p>
            <a:pPr>
              <a:spcBef>
                <a:spcPts val="600"/>
              </a:spcBef>
              <a:spcAft>
                <a:spcPts val="600"/>
              </a:spcAft>
            </a:pPr>
            <a:r>
              <a:rPr lang="cs-CZ" dirty="0">
                <a:latin typeface="Arial" panose="020B0604020202020204" pitchFamily="34" charset="0"/>
                <a:cs typeface="Arial" panose="020B0604020202020204" pitchFamily="34" charset="0"/>
              </a:rPr>
              <a:t>Jsou základním informačním nástrojem pro odboráře v oblasti BOZP. Popisují hlavní pojmy, podstatu problému pro zdraví a bezpečnost pracovníků, vazbu témat na legislativu. </a:t>
            </a:r>
          </a:p>
          <a:p>
            <a:pPr>
              <a:spcBef>
                <a:spcPts val="600"/>
              </a:spcBef>
              <a:spcAft>
                <a:spcPts val="600"/>
              </a:spcAft>
            </a:pPr>
            <a:r>
              <a:rPr lang="cs-CZ" dirty="0">
                <a:latin typeface="Arial" panose="020B0604020202020204" pitchFamily="34" charset="0"/>
                <a:cs typeface="Arial" panose="020B0604020202020204" pitchFamily="34" charset="0"/>
              </a:rPr>
              <a:t>Vysvětlují roli a možnosti zástupců odborů pro BOZP a očekávání odborů od zaměstnavatelů při prevenci obou rizik.</a:t>
            </a:r>
          </a:p>
        </p:txBody>
      </p:sp>
      <p:pic>
        <p:nvPicPr>
          <p:cNvPr id="6" name="Obrázek 5">
            <a:extLst>
              <a:ext uri="{FF2B5EF4-FFF2-40B4-BE49-F238E27FC236}">
                <a16:creationId xmlns:a16="http://schemas.microsoft.com/office/drawing/2014/main" id="{CEF25C9D-1461-452A-695C-6470B1393531}"/>
              </a:ext>
            </a:extLst>
          </p:cNvPr>
          <p:cNvPicPr>
            <a:picLocks noChangeAspect="1"/>
          </p:cNvPicPr>
          <p:nvPr/>
        </p:nvPicPr>
        <p:blipFill rotWithShape="1">
          <a:blip r:embed="rId3"/>
          <a:srcRect l="24096"/>
          <a:stretch/>
        </p:blipFill>
        <p:spPr>
          <a:xfrm>
            <a:off x="8890000" y="1430862"/>
            <a:ext cx="3807968" cy="5355121"/>
          </a:xfrm>
          <a:prstGeom prst="rect">
            <a:avLst/>
          </a:prstGeom>
        </p:spPr>
      </p:pic>
      <p:pic>
        <p:nvPicPr>
          <p:cNvPr id="9" name="Obrázek 8">
            <a:extLst>
              <a:ext uri="{FF2B5EF4-FFF2-40B4-BE49-F238E27FC236}">
                <a16:creationId xmlns:a16="http://schemas.microsoft.com/office/drawing/2014/main" id="{24C14021-FD9D-0ADC-9988-BAB7F3225365}"/>
              </a:ext>
            </a:extLst>
          </p:cNvPr>
          <p:cNvPicPr>
            <a:picLocks noChangeAspect="1"/>
          </p:cNvPicPr>
          <p:nvPr/>
        </p:nvPicPr>
        <p:blipFill rotWithShape="1">
          <a:blip r:embed="rId4"/>
          <a:srcRect l="22229" r="1427"/>
          <a:stretch/>
        </p:blipFill>
        <p:spPr>
          <a:xfrm>
            <a:off x="4303102" y="1231238"/>
            <a:ext cx="4058578" cy="5795010"/>
          </a:xfrm>
          <a:prstGeom prst="rect">
            <a:avLst/>
          </a:prstGeom>
        </p:spPr>
      </p:pic>
    </p:spTree>
    <p:extLst>
      <p:ext uri="{BB962C8B-B14F-4D97-AF65-F5344CB8AC3E}">
        <p14:creationId xmlns:p14="http://schemas.microsoft.com/office/powerpoint/2010/main" val="15601829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CEB1DD-DDA7-444C-B10E-9A79F618FAD5}"/>
              </a:ext>
            </a:extLst>
          </p:cNvPr>
          <p:cNvSpPr/>
          <p:nvPr/>
        </p:nvSpPr>
        <p:spPr>
          <a:xfrm>
            <a:off x="0" y="0"/>
            <a:ext cx="3396513" cy="7562850"/>
          </a:xfrm>
          <a:prstGeom prst="rect">
            <a:avLst/>
          </a:prstGeom>
          <a:solidFill>
            <a:srgbClr val="E127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Calibri"/>
            </a:endParaRPr>
          </a:p>
        </p:txBody>
      </p:sp>
      <p:sp>
        <p:nvSpPr>
          <p:cNvPr id="57347" name="Title 2">
            <a:extLst>
              <a:ext uri="{FF2B5EF4-FFF2-40B4-BE49-F238E27FC236}">
                <a16:creationId xmlns:a16="http://schemas.microsoft.com/office/drawing/2014/main" id="{D9E995F8-153A-4843-898F-917ABD25BDA8}"/>
              </a:ext>
            </a:extLst>
          </p:cNvPr>
          <p:cNvSpPr>
            <a:spLocks noGrp="1"/>
          </p:cNvSpPr>
          <p:nvPr>
            <p:ph type="title"/>
          </p:nvPr>
        </p:nvSpPr>
        <p:spPr bwMode="auto">
          <a:xfrm>
            <a:off x="439247" y="1319213"/>
            <a:ext cx="2541590"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cs-CZ" dirty="0">
                <a:latin typeface="Arial" panose="020B0604020202020204" pitchFamily="34" charset="0"/>
              </a:rPr>
              <a:t>Ve studii najdete</a:t>
            </a:r>
            <a:endParaRPr lang="en-US" altLang="cs-CZ" dirty="0">
              <a:latin typeface="Arial" panose="020B0604020202020204" pitchFamily="34" charset="0"/>
            </a:endParaRPr>
          </a:p>
        </p:txBody>
      </p:sp>
      <p:grpSp>
        <p:nvGrpSpPr>
          <p:cNvPr id="23" name="Group 22">
            <a:extLst>
              <a:ext uri="{FF2B5EF4-FFF2-40B4-BE49-F238E27FC236}">
                <a16:creationId xmlns:a16="http://schemas.microsoft.com/office/drawing/2014/main" id="{6AE31939-2360-4A2C-8EA1-01545190F53B}"/>
              </a:ext>
            </a:extLst>
          </p:cNvPr>
          <p:cNvGrpSpPr>
            <a:grpSpLocks/>
          </p:cNvGrpSpPr>
          <p:nvPr/>
        </p:nvGrpSpPr>
        <p:grpSpPr bwMode="auto">
          <a:xfrm>
            <a:off x="3892438" y="631621"/>
            <a:ext cx="4300112" cy="1781066"/>
            <a:chOff x="3273106" y="661012"/>
            <a:chExt cx="3802910" cy="1754251"/>
          </a:xfrm>
        </p:grpSpPr>
        <p:sp>
          <p:nvSpPr>
            <p:cNvPr id="57371" name="Title 3">
              <a:extLst>
                <a:ext uri="{FF2B5EF4-FFF2-40B4-BE49-F238E27FC236}">
                  <a16:creationId xmlns:a16="http://schemas.microsoft.com/office/drawing/2014/main" id="{93E3AE0D-0E99-4E5C-8ECB-B5A56EC3E9AD}"/>
                </a:ext>
              </a:extLst>
            </p:cNvPr>
            <p:cNvSpPr txBox="1">
              <a:spLocks/>
            </p:cNvSpPr>
            <p:nvPr/>
          </p:nvSpPr>
          <p:spPr bwMode="auto">
            <a:xfrm>
              <a:off x="3884289" y="815520"/>
              <a:ext cx="3170582" cy="8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2000" b="1" dirty="0">
                  <a:solidFill>
                    <a:srgbClr val="222222"/>
                  </a:solidFill>
                  <a:latin typeface="Arial" panose="020B0604020202020204" pitchFamily="34" charset="0"/>
                  <a:ea typeface="Bebas Neue" charset="0"/>
                </a:rPr>
                <a:t>Sociálně-ekonomické důsledky změny klimatu</a:t>
              </a:r>
              <a:endParaRPr lang="en-US" altLang="cs-CZ" sz="2000" b="1" dirty="0">
                <a:solidFill>
                  <a:srgbClr val="222222"/>
                </a:solidFill>
                <a:latin typeface="Arial" panose="020B0604020202020204" pitchFamily="34" charset="0"/>
                <a:ea typeface="Bebas Neue" charset="0"/>
              </a:endParaRPr>
            </a:p>
          </p:txBody>
        </p:sp>
        <p:sp>
          <p:nvSpPr>
            <p:cNvPr id="57372" name="Title 3">
              <a:extLst>
                <a:ext uri="{FF2B5EF4-FFF2-40B4-BE49-F238E27FC236}">
                  <a16:creationId xmlns:a16="http://schemas.microsoft.com/office/drawing/2014/main" id="{C1298F49-71AC-4FC2-9692-4C69946BBD57}"/>
                </a:ext>
              </a:extLst>
            </p:cNvPr>
            <p:cNvSpPr txBox="1">
              <a:spLocks/>
            </p:cNvSpPr>
            <p:nvPr/>
          </p:nvSpPr>
          <p:spPr bwMode="auto">
            <a:xfrm>
              <a:off x="3899926" y="1413207"/>
              <a:ext cx="3176090" cy="100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Dopady na podnikání</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Dopady na společnost</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Zelená transformace trhu práce</a:t>
              </a:r>
            </a:p>
            <a:p>
              <a:pPr defTabSz="914400" fontAlgn="base">
                <a:lnSpc>
                  <a:spcPct val="120000"/>
                </a:lnSpc>
                <a:spcBef>
                  <a:spcPct val="0"/>
                </a:spcBef>
                <a:spcAft>
                  <a:spcPct val="0"/>
                </a:spcAft>
              </a:pPr>
              <a:endParaRPr lang="cs-CZ" altLang="cs-CZ" sz="1400" dirty="0">
                <a:solidFill>
                  <a:srgbClr val="222222"/>
                </a:solidFill>
                <a:latin typeface="Arial" panose="020B0604020202020204" pitchFamily="34" charset="0"/>
                <a:ea typeface="Source Sans Pro" charset="0"/>
              </a:endParaRPr>
            </a:p>
          </p:txBody>
        </p:sp>
        <p:sp>
          <p:nvSpPr>
            <p:cNvPr id="57373" name="Title 3">
              <a:extLst>
                <a:ext uri="{FF2B5EF4-FFF2-40B4-BE49-F238E27FC236}">
                  <a16:creationId xmlns:a16="http://schemas.microsoft.com/office/drawing/2014/main" id="{FB28F75D-6163-42AD-9FF3-3B52B6733ED2}"/>
                </a:ext>
              </a:extLst>
            </p:cNvPr>
            <p:cNvSpPr txBox="1">
              <a:spLocks/>
            </p:cNvSpPr>
            <p:nvPr/>
          </p:nvSpPr>
          <p:spPr bwMode="auto">
            <a:xfrm>
              <a:off x="3273106" y="661012"/>
              <a:ext cx="871352" cy="10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en-US" altLang="cs-CZ" sz="3600">
                  <a:solidFill>
                    <a:srgbClr val="E52828"/>
                  </a:solidFill>
                  <a:latin typeface="Arial" panose="020B0604020202020204" pitchFamily="34" charset="0"/>
                  <a:ea typeface="linea-basic-10" charset="0"/>
                </a:rPr>
                <a:t>1</a:t>
              </a:r>
            </a:p>
          </p:txBody>
        </p:sp>
      </p:grpSp>
      <p:grpSp>
        <p:nvGrpSpPr>
          <p:cNvPr id="24" name="Group 23">
            <a:extLst>
              <a:ext uri="{FF2B5EF4-FFF2-40B4-BE49-F238E27FC236}">
                <a16:creationId xmlns:a16="http://schemas.microsoft.com/office/drawing/2014/main" id="{DCCEA5CA-6CA4-4C15-A0CE-2B9110341E33}"/>
              </a:ext>
            </a:extLst>
          </p:cNvPr>
          <p:cNvGrpSpPr>
            <a:grpSpLocks/>
          </p:cNvGrpSpPr>
          <p:nvPr/>
        </p:nvGrpSpPr>
        <p:grpSpPr bwMode="auto">
          <a:xfrm>
            <a:off x="3869097" y="5288957"/>
            <a:ext cx="4299541" cy="1794132"/>
            <a:chOff x="3273106" y="702108"/>
            <a:chExt cx="3787273" cy="1657379"/>
          </a:xfrm>
        </p:grpSpPr>
        <p:sp>
          <p:nvSpPr>
            <p:cNvPr id="57368" name="Title 3">
              <a:extLst>
                <a:ext uri="{FF2B5EF4-FFF2-40B4-BE49-F238E27FC236}">
                  <a16:creationId xmlns:a16="http://schemas.microsoft.com/office/drawing/2014/main" id="{0AB13E6E-E342-4103-9F76-EE1E7786F238}"/>
                </a:ext>
              </a:extLst>
            </p:cNvPr>
            <p:cNvSpPr txBox="1">
              <a:spLocks/>
            </p:cNvSpPr>
            <p:nvPr/>
          </p:nvSpPr>
          <p:spPr bwMode="auto">
            <a:xfrm>
              <a:off x="3884289" y="815520"/>
              <a:ext cx="3170582" cy="8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2000" b="1" dirty="0">
                  <a:solidFill>
                    <a:srgbClr val="222222"/>
                  </a:solidFill>
                  <a:latin typeface="Arial" panose="020B0604020202020204" pitchFamily="34" charset="0"/>
                  <a:ea typeface="Bebas Neue" charset="0"/>
                </a:rPr>
                <a:t>Strategie rozvoje zelených kompetencí</a:t>
              </a:r>
              <a:endParaRPr lang="en-US" altLang="cs-CZ" sz="2000" b="1" dirty="0">
                <a:solidFill>
                  <a:srgbClr val="222222"/>
                </a:solidFill>
                <a:latin typeface="Arial" panose="020B0604020202020204" pitchFamily="34" charset="0"/>
                <a:ea typeface="Bebas Neue" charset="0"/>
              </a:endParaRPr>
            </a:p>
          </p:txBody>
        </p:sp>
        <p:sp>
          <p:nvSpPr>
            <p:cNvPr id="57369" name="Title 3">
              <a:extLst>
                <a:ext uri="{FF2B5EF4-FFF2-40B4-BE49-F238E27FC236}">
                  <a16:creationId xmlns:a16="http://schemas.microsoft.com/office/drawing/2014/main" id="{DAB2C27D-1134-4A48-ABE1-94A4B4E33E7A}"/>
                </a:ext>
              </a:extLst>
            </p:cNvPr>
            <p:cNvSpPr txBox="1">
              <a:spLocks/>
            </p:cNvSpPr>
            <p:nvPr/>
          </p:nvSpPr>
          <p:spPr bwMode="auto">
            <a:xfrm>
              <a:off x="3884289" y="1511940"/>
              <a:ext cx="3176090" cy="8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Zajištění spravedlivé transformace na klimatickou neutralitu</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Strategie vzdělávání (učení) pro environmentální udržitelnost</a:t>
              </a:r>
            </a:p>
            <a:p>
              <a:pPr defTabSz="914400" fontAlgn="base">
                <a:lnSpc>
                  <a:spcPct val="120000"/>
                </a:lnSpc>
                <a:spcBef>
                  <a:spcPct val="0"/>
                </a:spcBef>
                <a:spcAft>
                  <a:spcPct val="0"/>
                </a:spcAft>
              </a:pPr>
              <a:endParaRPr lang="cs-CZ" altLang="cs-CZ" sz="1400" dirty="0">
                <a:solidFill>
                  <a:srgbClr val="222222"/>
                </a:solidFill>
                <a:latin typeface="Arial" panose="020B0604020202020204" pitchFamily="34" charset="0"/>
                <a:ea typeface="Source Sans Pro" charset="0"/>
              </a:endParaRPr>
            </a:p>
          </p:txBody>
        </p:sp>
        <p:sp>
          <p:nvSpPr>
            <p:cNvPr id="57370" name="Title 3">
              <a:extLst>
                <a:ext uri="{FF2B5EF4-FFF2-40B4-BE49-F238E27FC236}">
                  <a16:creationId xmlns:a16="http://schemas.microsoft.com/office/drawing/2014/main" id="{6450593D-4084-458E-ABFF-8867C1242CD8}"/>
                </a:ext>
              </a:extLst>
            </p:cNvPr>
            <p:cNvSpPr txBox="1">
              <a:spLocks/>
            </p:cNvSpPr>
            <p:nvPr/>
          </p:nvSpPr>
          <p:spPr bwMode="auto">
            <a:xfrm>
              <a:off x="3273106" y="702108"/>
              <a:ext cx="871352" cy="10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3600" dirty="0">
                  <a:solidFill>
                    <a:srgbClr val="EC4242"/>
                  </a:solidFill>
                  <a:latin typeface="Arial" panose="020B0604020202020204" pitchFamily="34" charset="0"/>
                  <a:ea typeface="linea-basic-10" charset="0"/>
                </a:rPr>
                <a:t>3</a:t>
              </a:r>
              <a:endParaRPr lang="en-US" altLang="cs-CZ" sz="3600" dirty="0">
                <a:solidFill>
                  <a:srgbClr val="EC4242"/>
                </a:solidFill>
                <a:latin typeface="Arial" panose="020B0604020202020204" pitchFamily="34" charset="0"/>
                <a:ea typeface="linea-basic-10" charset="0"/>
              </a:endParaRPr>
            </a:p>
          </p:txBody>
        </p:sp>
      </p:grpSp>
      <p:cxnSp>
        <p:nvCxnSpPr>
          <p:cNvPr id="44" name="Straight Connector 43">
            <a:extLst>
              <a:ext uri="{FF2B5EF4-FFF2-40B4-BE49-F238E27FC236}">
                <a16:creationId xmlns:a16="http://schemas.microsoft.com/office/drawing/2014/main" id="{B8EC164F-7B14-427D-B258-36001597BA2E}"/>
              </a:ext>
            </a:extLst>
          </p:cNvPr>
          <p:cNvCxnSpPr/>
          <p:nvPr/>
        </p:nvCxnSpPr>
        <p:spPr>
          <a:xfrm>
            <a:off x="601663" y="6715125"/>
            <a:ext cx="382587" cy="0"/>
          </a:xfrm>
          <a:prstGeom prst="line">
            <a:avLst/>
          </a:prstGeom>
          <a:ln w="38100">
            <a:solidFill>
              <a:srgbClr val="222222"/>
            </a:solidFill>
          </a:ln>
        </p:spPr>
        <p:style>
          <a:lnRef idx="1">
            <a:schemeClr val="accent1"/>
          </a:lnRef>
          <a:fillRef idx="0">
            <a:schemeClr val="accent1"/>
          </a:fillRef>
          <a:effectRef idx="0">
            <a:schemeClr val="accent1"/>
          </a:effectRef>
          <a:fontRef idx="minor">
            <a:schemeClr val="tx1"/>
          </a:fontRef>
        </p:style>
      </p:cxnSp>
      <p:pic>
        <p:nvPicPr>
          <p:cNvPr id="34" name="Grafický objekt 33">
            <a:extLst>
              <a:ext uri="{FF2B5EF4-FFF2-40B4-BE49-F238E27FC236}">
                <a16:creationId xmlns:a16="http://schemas.microsoft.com/office/drawing/2014/main" id="{A6B1305D-065C-4794-A57A-3939A7F14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76000" y="7128000"/>
            <a:ext cx="934240" cy="205704"/>
          </a:xfrm>
          <a:prstGeom prst="rect">
            <a:avLst/>
          </a:prstGeom>
        </p:spPr>
      </p:pic>
      <p:grpSp>
        <p:nvGrpSpPr>
          <p:cNvPr id="2" name="Group 22">
            <a:extLst>
              <a:ext uri="{FF2B5EF4-FFF2-40B4-BE49-F238E27FC236}">
                <a16:creationId xmlns:a16="http://schemas.microsoft.com/office/drawing/2014/main" id="{BD3A02BF-9010-C91C-1784-3C3E194F2624}"/>
              </a:ext>
            </a:extLst>
          </p:cNvPr>
          <p:cNvGrpSpPr>
            <a:grpSpLocks/>
          </p:cNvGrpSpPr>
          <p:nvPr/>
        </p:nvGrpSpPr>
        <p:grpSpPr bwMode="auto">
          <a:xfrm>
            <a:off x="3892437" y="2655031"/>
            <a:ext cx="4276202" cy="2379926"/>
            <a:chOff x="3273106" y="661012"/>
            <a:chExt cx="3781765" cy="2267507"/>
          </a:xfrm>
        </p:grpSpPr>
        <p:sp>
          <p:nvSpPr>
            <p:cNvPr id="3" name="Title 3">
              <a:extLst>
                <a:ext uri="{FF2B5EF4-FFF2-40B4-BE49-F238E27FC236}">
                  <a16:creationId xmlns:a16="http://schemas.microsoft.com/office/drawing/2014/main" id="{7E0166F1-C237-D8BB-230E-233D9898F182}"/>
                </a:ext>
              </a:extLst>
            </p:cNvPr>
            <p:cNvSpPr txBox="1">
              <a:spLocks/>
            </p:cNvSpPr>
            <p:nvPr/>
          </p:nvSpPr>
          <p:spPr bwMode="auto">
            <a:xfrm>
              <a:off x="3884289" y="815520"/>
              <a:ext cx="3170582" cy="8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2000" b="1" dirty="0">
                  <a:solidFill>
                    <a:srgbClr val="222222"/>
                  </a:solidFill>
                  <a:latin typeface="Arial" panose="020B0604020202020204" pitchFamily="34" charset="0"/>
                  <a:ea typeface="Bebas Neue" charset="0"/>
                </a:rPr>
                <a:t>Kvalita práce v kontextu zelených povolání</a:t>
              </a:r>
              <a:endParaRPr lang="en-US" altLang="cs-CZ" sz="2000" b="1" dirty="0">
                <a:solidFill>
                  <a:srgbClr val="222222"/>
                </a:solidFill>
                <a:latin typeface="Arial" panose="020B0604020202020204" pitchFamily="34" charset="0"/>
                <a:ea typeface="Bebas Neue" charset="0"/>
              </a:endParaRPr>
            </a:p>
          </p:txBody>
        </p:sp>
        <p:sp>
          <p:nvSpPr>
            <p:cNvPr id="4" name="Title 3">
              <a:extLst>
                <a:ext uri="{FF2B5EF4-FFF2-40B4-BE49-F238E27FC236}">
                  <a16:creationId xmlns:a16="http://schemas.microsoft.com/office/drawing/2014/main" id="{DF24E1E8-547C-EAD0-EB37-5A43CB4EAF89}"/>
                </a:ext>
              </a:extLst>
            </p:cNvPr>
            <p:cNvSpPr txBox="1">
              <a:spLocks/>
            </p:cNvSpPr>
            <p:nvPr/>
          </p:nvSpPr>
          <p:spPr bwMode="auto">
            <a:xfrm>
              <a:off x="3878780" y="1556495"/>
              <a:ext cx="3176090" cy="13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Rizika pro kvalitu práce v zelených povoláních</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„Zelená“ rizika v různých sektorech</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Průřezová rizika napříč sektory</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Dopady růstu teplot na kvalitu práce</a:t>
              </a:r>
            </a:p>
            <a:p>
              <a:pPr defTabSz="914400" fontAlgn="base">
                <a:lnSpc>
                  <a:spcPct val="120000"/>
                </a:lnSpc>
                <a:spcBef>
                  <a:spcPct val="0"/>
                </a:spcBef>
                <a:spcAft>
                  <a:spcPct val="0"/>
                </a:spcAft>
              </a:pPr>
              <a:endParaRPr lang="cs-CZ" altLang="cs-CZ" sz="1400" dirty="0">
                <a:solidFill>
                  <a:srgbClr val="222222"/>
                </a:solidFill>
                <a:latin typeface="Arial" panose="020B0604020202020204" pitchFamily="34" charset="0"/>
                <a:ea typeface="Source Sans Pro" charset="0"/>
              </a:endParaRPr>
            </a:p>
          </p:txBody>
        </p:sp>
        <p:sp>
          <p:nvSpPr>
            <p:cNvPr id="6" name="Title 3">
              <a:extLst>
                <a:ext uri="{FF2B5EF4-FFF2-40B4-BE49-F238E27FC236}">
                  <a16:creationId xmlns:a16="http://schemas.microsoft.com/office/drawing/2014/main" id="{93F57A0A-D017-ED8E-CCCD-8FB6FA35941C}"/>
                </a:ext>
              </a:extLst>
            </p:cNvPr>
            <p:cNvSpPr txBox="1">
              <a:spLocks/>
            </p:cNvSpPr>
            <p:nvPr/>
          </p:nvSpPr>
          <p:spPr bwMode="auto">
            <a:xfrm>
              <a:off x="3273106" y="661012"/>
              <a:ext cx="871352" cy="10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3600" dirty="0">
                  <a:solidFill>
                    <a:srgbClr val="E52828"/>
                  </a:solidFill>
                  <a:latin typeface="Arial" panose="020B0604020202020204" pitchFamily="34" charset="0"/>
                  <a:ea typeface="linea-basic-10" charset="0"/>
                </a:rPr>
                <a:t>2</a:t>
              </a:r>
              <a:endParaRPr lang="en-US" altLang="cs-CZ" sz="3600" dirty="0">
                <a:solidFill>
                  <a:srgbClr val="E52828"/>
                </a:solidFill>
                <a:latin typeface="Arial" panose="020B0604020202020204" pitchFamily="34" charset="0"/>
                <a:ea typeface="linea-basic-10" charset="0"/>
              </a:endParaRPr>
            </a:p>
          </p:txBody>
        </p:sp>
      </p:grpSp>
      <p:grpSp>
        <p:nvGrpSpPr>
          <p:cNvPr id="7" name="Group 22">
            <a:extLst>
              <a:ext uri="{FF2B5EF4-FFF2-40B4-BE49-F238E27FC236}">
                <a16:creationId xmlns:a16="http://schemas.microsoft.com/office/drawing/2014/main" id="{E2305ED3-D9FD-C1DC-A44C-923526D12987}"/>
              </a:ext>
            </a:extLst>
          </p:cNvPr>
          <p:cNvGrpSpPr>
            <a:grpSpLocks/>
          </p:cNvGrpSpPr>
          <p:nvPr/>
        </p:nvGrpSpPr>
        <p:grpSpPr bwMode="auto">
          <a:xfrm>
            <a:off x="8566828" y="1498988"/>
            <a:ext cx="4539572" cy="2019620"/>
            <a:chOff x="3273106" y="661012"/>
            <a:chExt cx="3781765" cy="1924221"/>
          </a:xfrm>
        </p:grpSpPr>
        <p:sp>
          <p:nvSpPr>
            <p:cNvPr id="8" name="Title 3">
              <a:extLst>
                <a:ext uri="{FF2B5EF4-FFF2-40B4-BE49-F238E27FC236}">
                  <a16:creationId xmlns:a16="http://schemas.microsoft.com/office/drawing/2014/main" id="{F4A85AB6-5044-E9D8-417A-321E0E0F5BFC}"/>
                </a:ext>
              </a:extLst>
            </p:cNvPr>
            <p:cNvSpPr txBox="1">
              <a:spLocks/>
            </p:cNvSpPr>
            <p:nvPr/>
          </p:nvSpPr>
          <p:spPr bwMode="auto">
            <a:xfrm>
              <a:off x="3884289" y="815520"/>
              <a:ext cx="3170582" cy="8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2000" b="1" dirty="0">
                  <a:solidFill>
                    <a:srgbClr val="222222"/>
                  </a:solidFill>
                  <a:latin typeface="Arial" panose="020B0604020202020204" pitchFamily="34" charset="0"/>
                  <a:ea typeface="Bebas Neue" charset="0"/>
                </a:rPr>
                <a:t>Role odborů</a:t>
              </a:r>
              <a:endParaRPr lang="en-US" altLang="cs-CZ" sz="2000" b="1" dirty="0">
                <a:solidFill>
                  <a:srgbClr val="222222"/>
                </a:solidFill>
                <a:latin typeface="Arial" panose="020B0604020202020204" pitchFamily="34" charset="0"/>
                <a:ea typeface="Bebas Neue" charset="0"/>
              </a:endParaRPr>
            </a:p>
          </p:txBody>
        </p:sp>
        <p:sp>
          <p:nvSpPr>
            <p:cNvPr id="9" name="Title 3">
              <a:extLst>
                <a:ext uri="{FF2B5EF4-FFF2-40B4-BE49-F238E27FC236}">
                  <a16:creationId xmlns:a16="http://schemas.microsoft.com/office/drawing/2014/main" id="{D0E7493A-C322-D80C-F3A8-30AF01EBB1DD}"/>
                </a:ext>
              </a:extLst>
            </p:cNvPr>
            <p:cNvSpPr txBox="1">
              <a:spLocks/>
            </p:cNvSpPr>
            <p:nvPr/>
          </p:nvSpPr>
          <p:spPr bwMode="auto">
            <a:xfrm>
              <a:off x="3867831" y="1213209"/>
              <a:ext cx="3176090" cy="13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Agenda odborů ve spravedlivé transformaci</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Pozice a doporučení odborů</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Postoje zaměstnanců ke klimatické akci</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Příklady agendy odborů</a:t>
              </a:r>
            </a:p>
          </p:txBody>
        </p:sp>
        <p:sp>
          <p:nvSpPr>
            <p:cNvPr id="10" name="Title 3">
              <a:extLst>
                <a:ext uri="{FF2B5EF4-FFF2-40B4-BE49-F238E27FC236}">
                  <a16:creationId xmlns:a16="http://schemas.microsoft.com/office/drawing/2014/main" id="{25196EAF-0A8C-1204-5AE5-7F21E44C4343}"/>
                </a:ext>
              </a:extLst>
            </p:cNvPr>
            <p:cNvSpPr txBox="1">
              <a:spLocks/>
            </p:cNvSpPr>
            <p:nvPr/>
          </p:nvSpPr>
          <p:spPr bwMode="auto">
            <a:xfrm>
              <a:off x="3273106" y="661012"/>
              <a:ext cx="871352" cy="10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3600" dirty="0">
                  <a:solidFill>
                    <a:srgbClr val="E52828"/>
                  </a:solidFill>
                  <a:latin typeface="Arial" panose="020B0604020202020204" pitchFamily="34" charset="0"/>
                  <a:ea typeface="linea-basic-10" charset="0"/>
                </a:rPr>
                <a:t>4</a:t>
              </a:r>
              <a:endParaRPr lang="en-US" altLang="cs-CZ" sz="3600" dirty="0">
                <a:solidFill>
                  <a:srgbClr val="E52828"/>
                </a:solidFill>
                <a:latin typeface="Arial" panose="020B0604020202020204" pitchFamily="34" charset="0"/>
                <a:ea typeface="linea-basic-10" charset="0"/>
              </a:endParaRPr>
            </a:p>
          </p:txBody>
        </p:sp>
      </p:grpSp>
      <p:grpSp>
        <p:nvGrpSpPr>
          <p:cNvPr id="11" name="Group 22">
            <a:extLst>
              <a:ext uri="{FF2B5EF4-FFF2-40B4-BE49-F238E27FC236}">
                <a16:creationId xmlns:a16="http://schemas.microsoft.com/office/drawing/2014/main" id="{87FA1D18-FC7A-A162-4E92-E2FD47940749}"/>
              </a:ext>
            </a:extLst>
          </p:cNvPr>
          <p:cNvGrpSpPr>
            <a:grpSpLocks/>
          </p:cNvGrpSpPr>
          <p:nvPr/>
        </p:nvGrpSpPr>
        <p:grpSpPr bwMode="auto">
          <a:xfrm>
            <a:off x="8566673" y="4113038"/>
            <a:ext cx="4276202" cy="2369766"/>
            <a:chOff x="3273106" y="670692"/>
            <a:chExt cx="3781765" cy="2257827"/>
          </a:xfrm>
        </p:grpSpPr>
        <p:sp>
          <p:nvSpPr>
            <p:cNvPr id="12" name="Title 3">
              <a:extLst>
                <a:ext uri="{FF2B5EF4-FFF2-40B4-BE49-F238E27FC236}">
                  <a16:creationId xmlns:a16="http://schemas.microsoft.com/office/drawing/2014/main" id="{55AACDE8-59D2-3BA6-C3E6-2FF3B4042E64}"/>
                </a:ext>
              </a:extLst>
            </p:cNvPr>
            <p:cNvSpPr txBox="1">
              <a:spLocks/>
            </p:cNvSpPr>
            <p:nvPr/>
          </p:nvSpPr>
          <p:spPr bwMode="auto">
            <a:xfrm>
              <a:off x="3884289" y="815520"/>
              <a:ext cx="3170582" cy="8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2000" b="1" dirty="0">
                  <a:solidFill>
                    <a:srgbClr val="222222"/>
                  </a:solidFill>
                  <a:latin typeface="Arial" panose="020B0604020202020204" pitchFamily="34" charset="0"/>
                  <a:ea typeface="Bebas Neue" charset="0"/>
                </a:rPr>
                <a:t>Ukázky zahraničních odborových příruček</a:t>
              </a:r>
              <a:endParaRPr lang="en-US" altLang="cs-CZ" sz="2000" b="1" dirty="0">
                <a:solidFill>
                  <a:srgbClr val="222222"/>
                </a:solidFill>
                <a:latin typeface="Arial" panose="020B0604020202020204" pitchFamily="34" charset="0"/>
                <a:ea typeface="Bebas Neue" charset="0"/>
              </a:endParaRPr>
            </a:p>
          </p:txBody>
        </p:sp>
        <p:sp>
          <p:nvSpPr>
            <p:cNvPr id="13" name="Title 3">
              <a:extLst>
                <a:ext uri="{FF2B5EF4-FFF2-40B4-BE49-F238E27FC236}">
                  <a16:creationId xmlns:a16="http://schemas.microsoft.com/office/drawing/2014/main" id="{2BFE5720-EE92-99D6-57C2-66D7390FCF1F}"/>
                </a:ext>
              </a:extLst>
            </p:cNvPr>
            <p:cNvSpPr txBox="1">
              <a:spLocks/>
            </p:cNvSpPr>
            <p:nvPr/>
          </p:nvSpPr>
          <p:spPr bwMode="auto">
            <a:xfrm>
              <a:off x="3878780" y="1556495"/>
              <a:ext cx="3176090" cy="13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Příručka TUC pro odborové aktivisty o řešení vysokých teplot na pracovišti</a:t>
              </a:r>
            </a:p>
            <a:p>
              <a:pPr marL="285750" indent="-285750" defTabSz="914400" fontAlgn="base">
                <a:lnSpc>
                  <a:spcPct val="120000"/>
                </a:lnSpc>
                <a:spcBef>
                  <a:spcPct val="0"/>
                </a:spcBef>
                <a:spcAft>
                  <a:spcPct val="0"/>
                </a:spcAft>
                <a:buFont typeface="Arial" panose="020B0604020202020204" pitchFamily="34" charset="0"/>
                <a:buChar char="•"/>
              </a:pPr>
              <a:r>
                <a:rPr lang="cs-CZ" altLang="cs-CZ" sz="1400" dirty="0">
                  <a:solidFill>
                    <a:srgbClr val="222222"/>
                  </a:solidFill>
                  <a:latin typeface="Arial" panose="020B0604020202020204" pitchFamily="34" charset="0"/>
                  <a:ea typeface="Source Sans Pro" charset="0"/>
                </a:rPr>
                <a:t>Příručka TUC o tématu rakoviny kůže a práce ve venkovním prostředí</a:t>
              </a:r>
            </a:p>
          </p:txBody>
        </p:sp>
        <p:sp>
          <p:nvSpPr>
            <p:cNvPr id="14" name="Title 3">
              <a:extLst>
                <a:ext uri="{FF2B5EF4-FFF2-40B4-BE49-F238E27FC236}">
                  <a16:creationId xmlns:a16="http://schemas.microsoft.com/office/drawing/2014/main" id="{B31DA53A-FD6B-244B-3A07-3304D656DC74}"/>
                </a:ext>
              </a:extLst>
            </p:cNvPr>
            <p:cNvSpPr txBox="1">
              <a:spLocks/>
            </p:cNvSpPr>
            <p:nvPr/>
          </p:nvSpPr>
          <p:spPr bwMode="auto">
            <a:xfrm>
              <a:off x="3273106" y="670692"/>
              <a:ext cx="871352" cy="10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fontAlgn="base">
                <a:lnSpc>
                  <a:spcPct val="80000"/>
                </a:lnSpc>
                <a:spcBef>
                  <a:spcPct val="0"/>
                </a:spcBef>
                <a:spcAft>
                  <a:spcPct val="0"/>
                </a:spcAft>
              </a:pPr>
              <a:r>
                <a:rPr lang="cs-CZ" altLang="cs-CZ" sz="3600" dirty="0">
                  <a:solidFill>
                    <a:srgbClr val="E52828"/>
                  </a:solidFill>
                  <a:latin typeface="Arial" panose="020B0604020202020204" pitchFamily="34" charset="0"/>
                  <a:ea typeface="linea-basic-10" charset="0"/>
                </a:rPr>
                <a:t>5</a:t>
              </a:r>
              <a:endParaRPr lang="en-US" altLang="cs-CZ" sz="3600" dirty="0">
                <a:solidFill>
                  <a:srgbClr val="E52828"/>
                </a:solidFill>
                <a:latin typeface="Arial" panose="020B0604020202020204" pitchFamily="34" charset="0"/>
                <a:ea typeface="linea-basic-10" charset="0"/>
              </a:endParaRPr>
            </a:p>
          </p:txBody>
        </p:sp>
      </p:grpSp>
    </p:spTree>
    <p:extLst>
      <p:ext uri="{BB962C8B-B14F-4D97-AF65-F5344CB8AC3E}">
        <p14:creationId xmlns:p14="http://schemas.microsoft.com/office/powerpoint/2010/main" val="4097349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ppt_x"/>
                                          </p:val>
                                        </p:tav>
                                        <p:tav tm="100000">
                                          <p:val>
                                            <p:strVal val="#ppt_x"/>
                                          </p:val>
                                        </p:tav>
                                      </p:tavLst>
                                    </p:anim>
                                    <p:anim calcmode="lin" valueType="num">
                                      <p:cBhvr additive="base">
                                        <p:cTn id="8" dur="1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3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ppt_x"/>
                                          </p:val>
                                        </p:tav>
                                        <p:tav tm="100000">
                                          <p:val>
                                            <p:strVal val="#ppt_x"/>
                                          </p:val>
                                        </p:tav>
                                      </p:tavLst>
                                    </p:anim>
                                    <p:anim calcmode="lin" valueType="num">
                                      <p:cBhvr additive="base">
                                        <p:cTn id="12" dur="1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ppt_x"/>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ppt_x"/>
                                          </p:val>
                                        </p:tav>
                                        <p:tav tm="100000">
                                          <p:val>
                                            <p:strVal val="#ppt_x"/>
                                          </p:val>
                                        </p:tav>
                                      </p:tavLst>
                                    </p:anim>
                                    <p:anim calcmode="lin" valueType="num">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D9FE523C-FC47-4F16-9D57-C5AB26149C52}"/>
              </a:ext>
            </a:extLst>
          </p:cNvPr>
          <p:cNvSpPr>
            <a:spLocks noGrp="1"/>
          </p:cNvSpPr>
          <p:nvPr>
            <p:ph type="title"/>
          </p:nvPr>
        </p:nvSpPr>
        <p:spPr>
          <a:xfrm>
            <a:off x="1432693" y="3136900"/>
            <a:ext cx="7641264" cy="786626"/>
          </a:xfrm>
        </p:spPr>
        <p:txBody>
          <a:bodyPr/>
          <a:lstStyle/>
          <a:p>
            <a:r>
              <a:rPr lang="cs-CZ" dirty="0">
                <a:latin typeface="Arial" panose="020B0604020202020204" pitchFamily="34" charset="0"/>
                <a:cs typeface="Arial" panose="020B0604020202020204" pitchFamily="34" charset="0"/>
              </a:rPr>
              <a:t>DĚKUJI ZA POZORNOST</a:t>
            </a:r>
          </a:p>
        </p:txBody>
      </p:sp>
      <p:sp>
        <p:nvSpPr>
          <p:cNvPr id="59" name="Obdélník 58">
            <a:extLst>
              <a:ext uri="{FF2B5EF4-FFF2-40B4-BE49-F238E27FC236}">
                <a16:creationId xmlns:a16="http://schemas.microsoft.com/office/drawing/2014/main" id="{64A7E3AD-1407-41C0-AA92-E2DCCC0F3486}"/>
              </a:ext>
            </a:extLst>
          </p:cNvPr>
          <p:cNvSpPr/>
          <p:nvPr/>
        </p:nvSpPr>
        <p:spPr>
          <a:xfrm>
            <a:off x="6141850" y="4561926"/>
            <a:ext cx="4065141" cy="523220"/>
          </a:xfrm>
          <a:prstGeom prst="rect">
            <a:avLst/>
          </a:prstGeom>
        </p:spPr>
        <p:txBody>
          <a:bodyPr wrap="square">
            <a:spAutoFit/>
          </a:bodyPr>
          <a:lstStyle/>
          <a:p>
            <a:r>
              <a:rPr lang="cs-CZ" sz="1400" dirty="0">
                <a:latin typeface="Arial" panose="020B0604020202020204" pitchFamily="34" charset="0"/>
                <a:cs typeface="Arial" panose="020B0604020202020204" pitchFamily="34" charset="0"/>
              </a:rPr>
              <a:t>                    </a:t>
            </a:r>
            <a:r>
              <a:rPr lang="cs-CZ" sz="2800" b="1" dirty="0">
                <a:latin typeface="Arial" panose="020B0604020202020204" pitchFamily="34" charset="0"/>
                <a:cs typeface="Arial" panose="020B0604020202020204" pitchFamily="34" charset="0"/>
              </a:rPr>
              <a:t>Marcel Navrátil</a:t>
            </a:r>
          </a:p>
        </p:txBody>
      </p:sp>
      <p:sp>
        <p:nvSpPr>
          <p:cNvPr id="61" name="Obdélník 60">
            <a:extLst>
              <a:ext uri="{FF2B5EF4-FFF2-40B4-BE49-F238E27FC236}">
                <a16:creationId xmlns:a16="http://schemas.microsoft.com/office/drawing/2014/main" id="{6CB8DD54-4061-433B-8531-DD596048243B}"/>
              </a:ext>
            </a:extLst>
          </p:cNvPr>
          <p:cNvSpPr/>
          <p:nvPr/>
        </p:nvSpPr>
        <p:spPr>
          <a:xfrm>
            <a:off x="7026632" y="5100320"/>
            <a:ext cx="4438112" cy="461665"/>
          </a:xfrm>
          <a:prstGeom prst="rect">
            <a:avLst/>
          </a:prstGeom>
        </p:spPr>
        <p:txBody>
          <a:bodyPr wrap="square">
            <a:spAutoFit/>
          </a:bodyPr>
          <a:lstStyle/>
          <a:p>
            <a:r>
              <a:rPr lang="cs-CZ" sz="2400" dirty="0">
                <a:latin typeface="Arial" panose="020B0604020202020204" pitchFamily="34" charset="0"/>
                <a:cs typeface="Arial" panose="020B0604020202020204" pitchFamily="34" charset="0"/>
              </a:rPr>
              <a:t> +420 724 341 624 </a:t>
            </a:r>
          </a:p>
        </p:txBody>
      </p:sp>
      <p:sp>
        <p:nvSpPr>
          <p:cNvPr id="63" name="Obdélník 62">
            <a:extLst>
              <a:ext uri="{FF2B5EF4-FFF2-40B4-BE49-F238E27FC236}">
                <a16:creationId xmlns:a16="http://schemas.microsoft.com/office/drawing/2014/main" id="{7B198A20-B608-4B52-A0E7-DB7930D1BACE}"/>
              </a:ext>
            </a:extLst>
          </p:cNvPr>
          <p:cNvSpPr/>
          <p:nvPr/>
        </p:nvSpPr>
        <p:spPr>
          <a:xfrm>
            <a:off x="6543164" y="5564775"/>
            <a:ext cx="4438112" cy="461665"/>
          </a:xfrm>
          <a:prstGeom prst="rect">
            <a:avLst/>
          </a:prstGeom>
        </p:spPr>
        <p:txBody>
          <a:bodyPr wrap="square">
            <a:spAutoFit/>
          </a:bodyPr>
          <a:lstStyle/>
          <a:p>
            <a:r>
              <a:rPr lang="cs-CZ" sz="1200"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a:t>
            </a:r>
            <a:r>
              <a:rPr lang="cs-CZ" sz="12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hlinkClick r:id="rId3"/>
              </a:rPr>
              <a:t>navratil@trexima.cz</a:t>
            </a:r>
            <a:r>
              <a:rPr lang="cs-CZ" sz="2400" dirty="0">
                <a:latin typeface="Arial" panose="020B0604020202020204" pitchFamily="34" charset="0"/>
                <a:cs typeface="Arial" panose="020B0604020202020204" pitchFamily="34" charset="0"/>
              </a:rPr>
              <a:t> </a:t>
            </a:r>
          </a:p>
        </p:txBody>
      </p:sp>
      <p:pic>
        <p:nvPicPr>
          <p:cNvPr id="64" name="obrázek 1" descr="image001">
            <a:extLst>
              <a:ext uri="{FF2B5EF4-FFF2-40B4-BE49-F238E27FC236}">
                <a16:creationId xmlns:a16="http://schemas.microsoft.com/office/drawing/2014/main" id="{D183A64C-C798-4455-98E0-F5784491A0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27904" y="562506"/>
            <a:ext cx="2914650" cy="1076325"/>
          </a:xfrm>
          <a:prstGeom prst="rect">
            <a:avLst/>
          </a:prstGeom>
          <a:noFill/>
          <a:ln>
            <a:noFill/>
          </a:ln>
        </p:spPr>
      </p:pic>
      <p:pic>
        <p:nvPicPr>
          <p:cNvPr id="3" name="Grafický objekt 2" descr="Chytrý telefon se souvislou výplní">
            <a:extLst>
              <a:ext uri="{FF2B5EF4-FFF2-40B4-BE49-F238E27FC236}">
                <a16:creationId xmlns:a16="http://schemas.microsoft.com/office/drawing/2014/main" id="{11116D72-0FC2-C488-20D5-7786B37C00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6768" y="5082121"/>
            <a:ext cx="479864" cy="479864"/>
          </a:xfrm>
          <a:prstGeom prst="rect">
            <a:avLst/>
          </a:prstGeom>
        </p:spPr>
      </p:pic>
    </p:spTree>
    <p:extLst>
      <p:ext uri="{BB962C8B-B14F-4D97-AF65-F5344CB8AC3E}">
        <p14:creationId xmlns:p14="http://schemas.microsoft.com/office/powerpoint/2010/main" val="42737923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pic>
        <p:nvPicPr>
          <p:cNvPr id="6" name="Obrázek 5" descr="Obsah obrázku Lidská tvář, osoba, oblečení, fotografie">
            <a:extLst>
              <a:ext uri="{FF2B5EF4-FFF2-40B4-BE49-F238E27FC236}">
                <a16:creationId xmlns:a16="http://schemas.microsoft.com/office/drawing/2014/main" id="{56BC3956-0DE1-B934-EB71-E2C8F97FB4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9874"/>
            <a:ext cx="11911584" cy="7552976"/>
          </a:xfrm>
          <a:prstGeom prst="rect">
            <a:avLst/>
          </a:prstGeom>
          <a:effectLst/>
        </p:spPr>
      </p:pic>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0" y="3077808"/>
            <a:ext cx="5705520" cy="850895"/>
          </a:xfrm>
        </p:spPr>
        <p:txBody>
          <a:bodyPr/>
          <a:lstStyle/>
          <a:p>
            <a:pPr>
              <a:lnSpc>
                <a:spcPct val="100000"/>
              </a:lnSpc>
            </a:pPr>
            <a:r>
              <a:rPr lang="cs-CZ" dirty="0">
                <a:solidFill>
                  <a:schemeClr val="bg2"/>
                </a:solidFill>
                <a:latin typeface="Arial" panose="020B0604020202020204" pitchFamily="34" charset="0"/>
                <a:cs typeface="Arial" panose="020B0604020202020204" pitchFamily="34" charset="0"/>
              </a:rPr>
              <a:t>Sociálně ekonomické důsledky změny klimatu </a:t>
            </a:r>
            <a:br>
              <a:rPr lang="cs-CZ" dirty="0">
                <a:solidFill>
                  <a:schemeClr val="bg2"/>
                </a:solidFill>
                <a:latin typeface="Arial" panose="020B0604020202020204" pitchFamily="34" charset="0"/>
                <a:cs typeface="Arial" panose="020B0604020202020204" pitchFamily="34" charset="0"/>
              </a:rPr>
            </a:br>
            <a:endParaRPr lang="cs-CZ" dirty="0">
              <a:solidFill>
                <a:schemeClr val="bg2"/>
              </a:solidFill>
              <a:latin typeface="Arial" panose="020B0604020202020204" pitchFamily="34" charset="0"/>
              <a:cs typeface="Arial" panose="020B0604020202020204" pitchFamily="34" charset="0"/>
            </a:endParaRPr>
          </a:p>
        </p:txBody>
      </p:sp>
      <p:sp>
        <p:nvSpPr>
          <p:cNvPr id="9" name="Obdélník 8">
            <a:extLst>
              <a:ext uri="{FF2B5EF4-FFF2-40B4-BE49-F238E27FC236}">
                <a16:creationId xmlns:a16="http://schemas.microsoft.com/office/drawing/2014/main" id="{045CAAF0-15CA-661B-0E55-5EF2281BE8F9}"/>
              </a:ext>
            </a:extLst>
          </p:cNvPr>
          <p:cNvSpPr/>
          <p:nvPr/>
        </p:nvSpPr>
        <p:spPr>
          <a:xfrm>
            <a:off x="8939616" y="6986016"/>
            <a:ext cx="2764704" cy="451104"/>
          </a:xfrm>
          <a:prstGeom prst="rect">
            <a:avLst/>
          </a:prstGeom>
          <a:solidFill>
            <a:srgbClr val="0D0D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872874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1384128" y="417407"/>
            <a:ext cx="10795679" cy="850895"/>
          </a:xfrm>
        </p:spPr>
        <p:txBody>
          <a:bodyPr/>
          <a:lstStyle/>
          <a:p>
            <a:r>
              <a:rPr lang="cs-CZ" dirty="0">
                <a:latin typeface="Arial" panose="020B0604020202020204" pitchFamily="34" charset="0"/>
                <a:cs typeface="Arial" panose="020B0604020202020204" pitchFamily="34" charset="0"/>
              </a:rPr>
              <a:t>Dopady změny klimatu </a:t>
            </a:r>
            <a:br>
              <a:rPr lang="cs-CZ" dirty="0">
                <a:latin typeface="Arial" panose="020B0604020202020204" pitchFamily="34" charset="0"/>
                <a:cs typeface="Arial" panose="020B0604020202020204" pitchFamily="34" charset="0"/>
              </a:rPr>
            </a:br>
            <a:r>
              <a:rPr lang="cs-CZ" dirty="0">
                <a:latin typeface="Arial" panose="020B0604020202020204" pitchFamily="34" charset="0"/>
                <a:cs typeface="Arial" panose="020B0604020202020204" pitchFamily="34" charset="0"/>
              </a:rPr>
              <a:t>na společnost</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graphicFrame>
        <p:nvGraphicFramePr>
          <p:cNvPr id="5" name="Tabulka 4">
            <a:extLst>
              <a:ext uri="{FF2B5EF4-FFF2-40B4-BE49-F238E27FC236}">
                <a16:creationId xmlns:a16="http://schemas.microsoft.com/office/drawing/2014/main" id="{830357E0-D452-4E5F-575E-31683789C2DD}"/>
              </a:ext>
            </a:extLst>
          </p:cNvPr>
          <p:cNvGraphicFramePr>
            <a:graphicFrameLocks noGrp="1"/>
          </p:cNvGraphicFramePr>
          <p:nvPr>
            <p:extLst>
              <p:ext uri="{D42A27DB-BD31-4B8C-83A1-F6EECF244321}">
                <p14:modId xmlns:p14="http://schemas.microsoft.com/office/powerpoint/2010/main" val="3588829907"/>
              </p:ext>
            </p:extLst>
          </p:nvPr>
        </p:nvGraphicFramePr>
        <p:xfrm>
          <a:off x="737076" y="2532801"/>
          <a:ext cx="12257564" cy="4612640"/>
        </p:xfrm>
        <a:graphic>
          <a:graphicData uri="http://schemas.openxmlformats.org/drawingml/2006/table">
            <a:tbl>
              <a:tblPr firstRow="1" bandRow="1">
                <a:tableStyleId>{5C22544A-7EE6-4342-B048-85BDC9FD1C3A}</a:tableStyleId>
              </a:tblPr>
              <a:tblGrid>
                <a:gridCol w="4607084">
                  <a:extLst>
                    <a:ext uri="{9D8B030D-6E8A-4147-A177-3AD203B41FA5}">
                      <a16:colId xmlns:a16="http://schemas.microsoft.com/office/drawing/2014/main" val="3358824909"/>
                    </a:ext>
                  </a:extLst>
                </a:gridCol>
                <a:gridCol w="7650480">
                  <a:extLst>
                    <a:ext uri="{9D8B030D-6E8A-4147-A177-3AD203B41FA5}">
                      <a16:colId xmlns:a16="http://schemas.microsoft.com/office/drawing/2014/main" val="3500016227"/>
                    </a:ext>
                  </a:extLst>
                </a:gridCol>
              </a:tblGrid>
              <a:tr h="922528">
                <a:tc gridSpan="2">
                  <a:txBody>
                    <a:bodyPr/>
                    <a:lstStyle/>
                    <a:p>
                      <a:pPr algn="ctr"/>
                      <a:r>
                        <a:rPr lang="cs-CZ" sz="3200" dirty="0">
                          <a:latin typeface="Arial" panose="020B0604020202020204" pitchFamily="34" charset="0"/>
                          <a:cs typeface="Arial" panose="020B0604020202020204" pitchFamily="34" charset="0"/>
                        </a:rPr>
                        <a:t>4 hlavní oblasti negativních dopadů klimatické změny</a:t>
                      </a:r>
                    </a:p>
                  </a:txBody>
                  <a:tcPr/>
                </a:tc>
                <a:tc hMerge="1">
                  <a:txBody>
                    <a:bodyPr/>
                    <a:lstStyle/>
                    <a:p>
                      <a:endParaRPr lang="cs-CZ" dirty="0"/>
                    </a:p>
                  </a:txBody>
                  <a:tcPr/>
                </a:tc>
                <a:extLst>
                  <a:ext uri="{0D108BD9-81ED-4DB2-BD59-A6C34878D82A}">
                    <a16:rowId xmlns:a16="http://schemas.microsoft.com/office/drawing/2014/main" val="1722089511"/>
                  </a:ext>
                </a:extLst>
              </a:tr>
              <a:tr h="922528">
                <a:tc>
                  <a:txBody>
                    <a:bodyPr/>
                    <a:lstStyle/>
                    <a:p>
                      <a:pPr>
                        <a:spcBef>
                          <a:spcPts val="600"/>
                        </a:spcBef>
                        <a:spcAft>
                          <a:spcPts val="600"/>
                        </a:spcAft>
                      </a:pPr>
                      <a:r>
                        <a:rPr lang="cs-CZ" b="1" dirty="0">
                          <a:latin typeface="Arial" panose="020B0604020202020204" pitchFamily="34" charset="0"/>
                          <a:cs typeface="Arial" panose="020B0604020202020204" pitchFamily="34" charset="0"/>
                        </a:rPr>
                        <a:t>ZDRAVÍ</a:t>
                      </a:r>
                    </a:p>
                  </a:txBody>
                  <a:tcPr anchor="ctr"/>
                </a:tc>
                <a:tc>
                  <a:txBody>
                    <a:bodyPr/>
                    <a:lstStyle/>
                    <a:p>
                      <a:r>
                        <a:rPr lang="cs-CZ" sz="1600" dirty="0">
                          <a:latin typeface="Arial" panose="020B0604020202020204" pitchFamily="34" charset="0"/>
                          <a:cs typeface="Arial" panose="020B0604020202020204" pitchFamily="34" charset="0"/>
                        </a:rPr>
                        <a:t>Zejména: vyšší úmrtnost a nemocnost v létě kvůli horku; nehody a zhoršené životní podmínky v důsledku extrémních povětrnostních jevů; vyšší dopad nemocí šířených přenašeči; více alergenů, virů; více škůdců a chorob rostlin, lesů.</a:t>
                      </a:r>
                    </a:p>
                  </a:txBody>
                  <a:tcPr/>
                </a:tc>
                <a:extLst>
                  <a:ext uri="{0D108BD9-81ED-4DB2-BD59-A6C34878D82A}">
                    <a16:rowId xmlns:a16="http://schemas.microsoft.com/office/drawing/2014/main" val="3495273129"/>
                  </a:ext>
                </a:extLst>
              </a:tr>
              <a:tr h="922528">
                <a:tc>
                  <a:txBody>
                    <a:bodyPr/>
                    <a:lstStyle/>
                    <a:p>
                      <a:pPr>
                        <a:spcBef>
                          <a:spcPts val="600"/>
                        </a:spcBef>
                        <a:spcAft>
                          <a:spcPts val="600"/>
                        </a:spcAft>
                      </a:pPr>
                      <a:r>
                        <a:rPr lang="cs-CZ" b="1" dirty="0">
                          <a:latin typeface="Arial" panose="020B0604020202020204" pitchFamily="34" charset="0"/>
                          <a:cs typeface="Arial" panose="020B0604020202020204" pitchFamily="34" charset="0"/>
                        </a:rPr>
                        <a:t>ZRANITELNÉ SKUPINY OBYVATELSTVA</a:t>
                      </a:r>
                    </a:p>
                  </a:txBody>
                  <a:tcPr anchor="ctr"/>
                </a:tc>
                <a:tc>
                  <a:txBody>
                    <a:bodyPr/>
                    <a:lstStyle/>
                    <a:p>
                      <a:r>
                        <a:rPr lang="cs-CZ" sz="1600" dirty="0">
                          <a:latin typeface="Arial" panose="020B0604020202020204" pitchFamily="34" charset="0"/>
                          <a:cs typeface="Arial" panose="020B0604020202020204" pitchFamily="34" charset="0"/>
                        </a:rPr>
                        <a:t>Obyvatelé nízkopříjmových městských oblastí se slabou infrastrukturou; obecně lidé s nízkými příjmy; ženy; nezaměstnaní a sociálně marginalizované osoby; starší generace; migranti.</a:t>
                      </a:r>
                    </a:p>
                  </a:txBody>
                  <a:tcPr/>
                </a:tc>
                <a:extLst>
                  <a:ext uri="{0D108BD9-81ED-4DB2-BD59-A6C34878D82A}">
                    <a16:rowId xmlns:a16="http://schemas.microsoft.com/office/drawing/2014/main" val="3427836116"/>
                  </a:ext>
                </a:extLst>
              </a:tr>
              <a:tr h="922528">
                <a:tc>
                  <a:txBody>
                    <a:bodyPr/>
                    <a:lstStyle/>
                    <a:p>
                      <a:pPr>
                        <a:spcBef>
                          <a:spcPts val="600"/>
                        </a:spcBef>
                        <a:spcAft>
                          <a:spcPts val="600"/>
                        </a:spcAft>
                      </a:pPr>
                      <a:r>
                        <a:rPr lang="cs-CZ" b="1" dirty="0">
                          <a:latin typeface="Arial" panose="020B0604020202020204" pitchFamily="34" charset="0"/>
                          <a:cs typeface="Arial" panose="020B0604020202020204" pitchFamily="34" charset="0"/>
                        </a:rPr>
                        <a:t>ZAMĚSTNANOST</a:t>
                      </a:r>
                    </a:p>
                  </a:txBody>
                  <a:tcPr anchor="ctr"/>
                </a:tc>
                <a:tc>
                  <a:txBody>
                    <a:bodyPr/>
                    <a:lstStyle/>
                    <a:p>
                      <a:r>
                        <a:rPr lang="cs-CZ" sz="1600" dirty="0">
                          <a:latin typeface="Arial" panose="020B0604020202020204" pitchFamily="34" charset="0"/>
                          <a:cs typeface="Arial" panose="020B0604020202020204" pitchFamily="34" charset="0"/>
                        </a:rPr>
                        <a:t>Negativní vliv na produktivitu a odolnost ekonomiky, např snížení dostupnosti pracovní síly (zhoršení zdraví, rizika teplot). Zranitelnost odvětví jako zemědělství nebo cestovní ruch. Efekty investic podmíněny růstem kvalifikace.</a:t>
                      </a:r>
                    </a:p>
                  </a:txBody>
                  <a:tcPr/>
                </a:tc>
                <a:extLst>
                  <a:ext uri="{0D108BD9-81ED-4DB2-BD59-A6C34878D82A}">
                    <a16:rowId xmlns:a16="http://schemas.microsoft.com/office/drawing/2014/main" val="554236616"/>
                  </a:ext>
                </a:extLst>
              </a:tr>
              <a:tr h="922528">
                <a:tc>
                  <a:txBody>
                    <a:bodyPr/>
                    <a:lstStyle/>
                    <a:p>
                      <a:pPr>
                        <a:spcBef>
                          <a:spcPts val="600"/>
                        </a:spcBef>
                        <a:spcAft>
                          <a:spcPts val="600"/>
                        </a:spcAft>
                      </a:pPr>
                      <a:r>
                        <a:rPr lang="cs-CZ" b="1" dirty="0">
                          <a:latin typeface="Arial" panose="020B0604020202020204" pitchFamily="34" charset="0"/>
                          <a:cs typeface="Arial" panose="020B0604020202020204" pitchFamily="34" charset="0"/>
                        </a:rPr>
                        <a:t>VZDĚLÁVÁNÍ</a:t>
                      </a:r>
                    </a:p>
                  </a:txBody>
                  <a:tcPr anchor="ctr"/>
                </a:tc>
                <a:tc>
                  <a:txBody>
                    <a:bodyPr/>
                    <a:lstStyle/>
                    <a:p>
                      <a:r>
                        <a:rPr lang="cs-CZ" sz="1600" dirty="0">
                          <a:latin typeface="Arial" panose="020B0604020202020204" pitchFamily="34" charset="0"/>
                          <a:cs typeface="Arial" panose="020B0604020202020204" pitchFamily="34" charset="0"/>
                        </a:rPr>
                        <a:t>Na zajištění odolnosti a adaptace se vedle exekutivy musí podílet i další aktéři. Absence vzdělávání a osvěty = zhoršená schopnost adaptace na dopady, nižší adaptační kapacita společnosti a vyšší zranitelnost vůči dopadům.</a:t>
                      </a:r>
                    </a:p>
                  </a:txBody>
                  <a:tcPr/>
                </a:tc>
                <a:extLst>
                  <a:ext uri="{0D108BD9-81ED-4DB2-BD59-A6C34878D82A}">
                    <a16:rowId xmlns:a16="http://schemas.microsoft.com/office/drawing/2014/main" val="2351042305"/>
                  </a:ext>
                </a:extLst>
              </a:tr>
            </a:tbl>
          </a:graphicData>
        </a:graphic>
      </p:graphicFrame>
    </p:spTree>
    <p:extLst>
      <p:ext uri="{BB962C8B-B14F-4D97-AF65-F5344CB8AC3E}">
        <p14:creationId xmlns:p14="http://schemas.microsoft.com/office/powerpoint/2010/main" val="12989258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EAD5DDD-AC7B-4FF9-9CA7-BF87E1836062}"/>
              </a:ext>
            </a:extLst>
          </p:cNvPr>
          <p:cNvSpPr>
            <a:spLocks noGrp="1"/>
          </p:cNvSpPr>
          <p:nvPr>
            <p:ph type="title"/>
          </p:nvPr>
        </p:nvSpPr>
        <p:spPr bwMode="auto">
          <a:xfrm>
            <a:off x="463296" y="2433320"/>
            <a:ext cx="3662617" cy="2393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cs-CZ" dirty="0">
                <a:latin typeface="Arial" panose="020B0604020202020204" pitchFamily="34" charset="0"/>
              </a:rPr>
              <a:t>Dopady klimatické změny na globální trh práce</a:t>
            </a:r>
            <a:endParaRPr lang="en-US" altLang="cs-CZ" dirty="0">
              <a:latin typeface="Arial" panose="020B0604020202020204" pitchFamily="34" charset="0"/>
            </a:endParaRPr>
          </a:p>
        </p:txBody>
      </p:sp>
      <p:sp>
        <p:nvSpPr>
          <p:cNvPr id="3" name="Rectangle 2">
            <a:extLst>
              <a:ext uri="{FF2B5EF4-FFF2-40B4-BE49-F238E27FC236}">
                <a16:creationId xmlns:a16="http://schemas.microsoft.com/office/drawing/2014/main" id="{562B33D6-8480-486E-9F08-04EE82C24141}"/>
              </a:ext>
            </a:extLst>
          </p:cNvPr>
          <p:cNvSpPr/>
          <p:nvPr/>
        </p:nvSpPr>
        <p:spPr>
          <a:xfrm>
            <a:off x="4752975" y="1817688"/>
            <a:ext cx="2116138" cy="2068512"/>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800</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800 milionů pracovních míst ohroženo klimatickou změnou.</a:t>
            </a:r>
            <a:endParaRPr lang="en-US" sz="1400" dirty="0">
              <a:solidFill>
                <a:srgbClr val="222222">
                  <a:lumMod val="50000"/>
                  <a:lumOff val="50000"/>
                </a:srgbClr>
              </a:solidFill>
              <a:latin typeface="Arial"/>
              <a:ea typeface="Source Sans Pro" charset="0"/>
              <a:cs typeface="Arial"/>
            </a:endParaRPr>
          </a:p>
        </p:txBody>
      </p:sp>
      <p:sp>
        <p:nvSpPr>
          <p:cNvPr id="4" name="Rectangle 3">
            <a:extLst>
              <a:ext uri="{FF2B5EF4-FFF2-40B4-BE49-F238E27FC236}">
                <a16:creationId xmlns:a16="http://schemas.microsoft.com/office/drawing/2014/main" id="{D0C30502-1808-492B-B559-ED2730497F99}"/>
              </a:ext>
            </a:extLst>
          </p:cNvPr>
          <p:cNvSpPr/>
          <p:nvPr/>
        </p:nvSpPr>
        <p:spPr>
          <a:xfrm>
            <a:off x="6979669" y="3981452"/>
            <a:ext cx="2116138" cy="2068513"/>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80 %</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80 % dovedností potřebných pro zelenou tranzici již existuje.</a:t>
            </a:r>
            <a:endParaRPr lang="en-US" sz="1400" dirty="0">
              <a:solidFill>
                <a:srgbClr val="222222">
                  <a:lumMod val="50000"/>
                  <a:lumOff val="50000"/>
                </a:srgbClr>
              </a:solidFill>
              <a:latin typeface="Arial"/>
              <a:ea typeface="Source Sans Pro" charset="0"/>
              <a:cs typeface="Arial"/>
            </a:endParaRPr>
          </a:p>
        </p:txBody>
      </p:sp>
      <p:sp>
        <p:nvSpPr>
          <p:cNvPr id="5" name="Rectangle 4">
            <a:extLst>
              <a:ext uri="{FF2B5EF4-FFF2-40B4-BE49-F238E27FC236}">
                <a16:creationId xmlns:a16="http://schemas.microsoft.com/office/drawing/2014/main" id="{13C80D88-BBF3-44E8-BA50-B43922BCE70E}"/>
              </a:ext>
            </a:extLst>
          </p:cNvPr>
          <p:cNvSpPr/>
          <p:nvPr/>
        </p:nvSpPr>
        <p:spPr>
          <a:xfrm>
            <a:off x="6935791" y="1817688"/>
            <a:ext cx="2117725" cy="2068512"/>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1/4</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Jedna čtvrtina pracovní síly je ohrožena klimatickou změnou.</a:t>
            </a:r>
            <a:endParaRPr lang="en-US" sz="1400" dirty="0">
              <a:solidFill>
                <a:srgbClr val="222222">
                  <a:lumMod val="50000"/>
                  <a:lumOff val="50000"/>
                </a:srgbClr>
              </a:solidFill>
              <a:latin typeface="Arial"/>
              <a:ea typeface="Source Sans Pro" charset="0"/>
              <a:cs typeface="Arial"/>
            </a:endParaRPr>
          </a:p>
        </p:txBody>
      </p:sp>
      <p:sp>
        <p:nvSpPr>
          <p:cNvPr id="6" name="Rectangle 5">
            <a:extLst>
              <a:ext uri="{FF2B5EF4-FFF2-40B4-BE49-F238E27FC236}">
                <a16:creationId xmlns:a16="http://schemas.microsoft.com/office/drawing/2014/main" id="{21111D3D-0ACB-4B24-BDA8-8C8189452B49}"/>
              </a:ext>
            </a:extLst>
          </p:cNvPr>
          <p:cNvSpPr/>
          <p:nvPr/>
        </p:nvSpPr>
        <p:spPr>
          <a:xfrm>
            <a:off x="4769012" y="3981453"/>
            <a:ext cx="2117725" cy="2068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FFFFFF"/>
                </a:solidFill>
                <a:latin typeface="Arial"/>
                <a:ea typeface="Bebas Neue" charset="0"/>
                <a:cs typeface="Arial"/>
              </a:rPr>
              <a:t>21 </a:t>
            </a:r>
            <a:endParaRPr lang="cs-CZ" sz="1400" dirty="0">
              <a:solidFill>
                <a:srgbClr val="FFFFFF"/>
              </a:solidFill>
              <a:latin typeface="Arial"/>
              <a:ea typeface="Source Sans Pro" charset="0"/>
              <a:cs typeface="Arial"/>
            </a:endParaRPr>
          </a:p>
          <a:p>
            <a:pPr defTabSz="914400">
              <a:lnSpc>
                <a:spcPct val="80000"/>
              </a:lnSpc>
              <a:defRPr/>
            </a:pPr>
            <a:r>
              <a:rPr lang="cs-CZ" sz="1400" dirty="0">
                <a:solidFill>
                  <a:srgbClr val="FFFFFF"/>
                </a:solidFill>
                <a:latin typeface="Arial"/>
                <a:ea typeface="Source Sans Pro" charset="0"/>
                <a:cs typeface="Arial"/>
              </a:rPr>
              <a:t>21 milionů nových prac. míst při odpovídající reakci v Evropě, 300 milionů globálně.</a:t>
            </a:r>
            <a:endParaRPr lang="en-US" sz="1400" dirty="0">
              <a:solidFill>
                <a:srgbClr val="FFFFFF"/>
              </a:solidFill>
              <a:latin typeface="Arial"/>
              <a:ea typeface="Source Sans Pro" charset="0"/>
              <a:cs typeface="Arial"/>
            </a:endParaRPr>
          </a:p>
        </p:txBody>
      </p:sp>
      <p:sp>
        <p:nvSpPr>
          <p:cNvPr id="7" name="Rectangle 6">
            <a:extLst>
              <a:ext uri="{FF2B5EF4-FFF2-40B4-BE49-F238E27FC236}">
                <a16:creationId xmlns:a16="http://schemas.microsoft.com/office/drawing/2014/main" id="{AEA2D6F9-5E2C-4E43-8F48-8E7430DE8B48}"/>
              </a:ext>
            </a:extLst>
          </p:cNvPr>
          <p:cNvSpPr/>
          <p:nvPr/>
        </p:nvSpPr>
        <p:spPr>
          <a:xfrm>
            <a:off x="9120191" y="1817688"/>
            <a:ext cx="3071809" cy="2068512"/>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-178 </a:t>
            </a:r>
          </a:p>
          <a:p>
            <a:pPr defTabSz="914400">
              <a:lnSpc>
                <a:spcPct val="80000"/>
              </a:lnSpc>
              <a:defRPr/>
            </a:pPr>
            <a:r>
              <a:rPr lang="cs-CZ" sz="1400" dirty="0">
                <a:solidFill>
                  <a:srgbClr val="222222">
                    <a:lumMod val="50000"/>
                    <a:lumOff val="50000"/>
                  </a:srgbClr>
                </a:solidFill>
                <a:latin typeface="Arial"/>
                <a:ea typeface="Source Sans Pro" charset="0"/>
                <a:cs typeface="Arial"/>
              </a:rPr>
              <a:t>178 bilionů dolarů činí ekonomická ztráta do roku 2070, pokud společnost nebude na změnu klimatu reagovat.</a:t>
            </a:r>
            <a:endParaRPr lang="en-US" sz="1400" dirty="0">
              <a:solidFill>
                <a:srgbClr val="222222">
                  <a:lumMod val="50000"/>
                  <a:lumOff val="50000"/>
                </a:srgbClr>
              </a:solidFill>
              <a:latin typeface="Arial"/>
              <a:ea typeface="Source Sans Pro" charset="0"/>
              <a:cs typeface="Arial"/>
            </a:endParaRPr>
          </a:p>
        </p:txBody>
      </p:sp>
      <p:sp>
        <p:nvSpPr>
          <p:cNvPr id="8" name="Rectangle 7">
            <a:extLst>
              <a:ext uri="{FF2B5EF4-FFF2-40B4-BE49-F238E27FC236}">
                <a16:creationId xmlns:a16="http://schemas.microsoft.com/office/drawing/2014/main" id="{98621B9A-3E63-49CD-BC54-0628CBBCED1A}"/>
              </a:ext>
            </a:extLst>
          </p:cNvPr>
          <p:cNvSpPr/>
          <p:nvPr/>
        </p:nvSpPr>
        <p:spPr>
          <a:xfrm>
            <a:off x="9200839" y="3981451"/>
            <a:ext cx="2116137" cy="2068513"/>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anchor="ctr"/>
          <a:lstStyle/>
          <a:p>
            <a:pPr defTabSz="914400">
              <a:lnSpc>
                <a:spcPct val="80000"/>
              </a:lnSpc>
              <a:defRPr/>
            </a:pPr>
            <a:r>
              <a:rPr lang="cs-CZ" sz="5400" dirty="0">
                <a:solidFill>
                  <a:srgbClr val="222222"/>
                </a:solidFill>
                <a:latin typeface="Arial"/>
                <a:ea typeface="Bebas Neue" charset="0"/>
                <a:cs typeface="Arial"/>
              </a:rPr>
              <a:t>+43</a:t>
            </a:r>
            <a:endParaRPr lang="en-US" sz="5400" dirty="0">
              <a:solidFill>
                <a:srgbClr val="222222"/>
              </a:solidFill>
              <a:latin typeface="Arial"/>
              <a:ea typeface="Bebas Neue" charset="0"/>
              <a:cs typeface="Arial"/>
            </a:endParaRPr>
          </a:p>
          <a:p>
            <a:pPr defTabSz="914400">
              <a:lnSpc>
                <a:spcPct val="80000"/>
              </a:lnSpc>
              <a:defRPr/>
            </a:pPr>
            <a:r>
              <a:rPr lang="cs-CZ" sz="1400" dirty="0">
                <a:solidFill>
                  <a:srgbClr val="222222">
                    <a:lumMod val="50000"/>
                    <a:lumOff val="50000"/>
                  </a:srgbClr>
                </a:solidFill>
                <a:latin typeface="Arial"/>
                <a:ea typeface="Source Sans Pro" charset="0"/>
                <a:cs typeface="Arial"/>
              </a:rPr>
              <a:t>O 43 bilionů dolarů se zvýší světová ekonomika v případě adekvátní reakce na klimatickou změnu. </a:t>
            </a:r>
            <a:endParaRPr lang="en-US" sz="1400" dirty="0">
              <a:solidFill>
                <a:srgbClr val="222222">
                  <a:lumMod val="50000"/>
                  <a:lumOff val="50000"/>
                </a:srgbClr>
              </a:solidFill>
              <a:latin typeface="Arial"/>
              <a:ea typeface="Source Sans Pro" charset="0"/>
              <a:cs typeface="Arial"/>
            </a:endParaRPr>
          </a:p>
        </p:txBody>
      </p:sp>
      <p:pic>
        <p:nvPicPr>
          <p:cNvPr id="11" name="Grafický objekt 10">
            <a:extLst>
              <a:ext uri="{FF2B5EF4-FFF2-40B4-BE49-F238E27FC236}">
                <a16:creationId xmlns:a16="http://schemas.microsoft.com/office/drawing/2014/main" id="{68E44E26-E4FD-4809-802D-8416B2E2DE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6000" y="7128000"/>
            <a:ext cx="934240" cy="205704"/>
          </a:xfrm>
          <a:prstGeom prst="rect">
            <a:avLst/>
          </a:prstGeom>
        </p:spPr>
      </p:pic>
      <p:sp>
        <p:nvSpPr>
          <p:cNvPr id="2" name="TextovéPole 1">
            <a:extLst>
              <a:ext uri="{FF2B5EF4-FFF2-40B4-BE49-F238E27FC236}">
                <a16:creationId xmlns:a16="http://schemas.microsoft.com/office/drawing/2014/main" id="{42125745-4F0F-A7A2-B9EE-C1D84CB73DDC}"/>
              </a:ext>
            </a:extLst>
          </p:cNvPr>
          <p:cNvSpPr txBox="1"/>
          <p:nvPr/>
        </p:nvSpPr>
        <p:spPr>
          <a:xfrm>
            <a:off x="4769012" y="6181344"/>
            <a:ext cx="3350860" cy="307777"/>
          </a:xfrm>
          <a:prstGeom prst="rect">
            <a:avLst/>
          </a:prstGeom>
          <a:noFill/>
        </p:spPr>
        <p:txBody>
          <a:bodyPr wrap="square" rtlCol="0">
            <a:spAutoFit/>
          </a:bodyPr>
          <a:lstStyle/>
          <a:p>
            <a:r>
              <a:rPr lang="cs-CZ" sz="1400" dirty="0">
                <a:solidFill>
                  <a:schemeClr val="tx1">
                    <a:lumMod val="90000"/>
                    <a:lumOff val="10000"/>
                  </a:schemeClr>
                </a:solidFill>
              </a:rPr>
              <a:t>Zdroj: Deloitte, 2022</a:t>
            </a:r>
          </a:p>
        </p:txBody>
      </p:sp>
    </p:spTree>
    <p:extLst>
      <p:ext uri="{BB962C8B-B14F-4D97-AF65-F5344CB8AC3E}">
        <p14:creationId xmlns:p14="http://schemas.microsoft.com/office/powerpoint/2010/main" val="638433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ppt_x"/>
                                          </p:val>
                                        </p:tav>
                                        <p:tav tm="100000">
                                          <p:val>
                                            <p:strVal val="#ppt_x"/>
                                          </p:val>
                                        </p:tav>
                                      </p:tavLst>
                                    </p:anim>
                                    <p:anim calcmode="lin" valueType="num">
                                      <p:cBhvr additive="base">
                                        <p:cTn id="16" dur="1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12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ppt_x"/>
                                          </p:val>
                                        </p:tav>
                                        <p:tav tm="100000">
                                          <p:val>
                                            <p:strVal val="#ppt_x"/>
                                          </p:val>
                                        </p:tav>
                                      </p:tavLst>
                                    </p:anim>
                                    <p:anim calcmode="lin" valueType="num">
                                      <p:cBhvr additive="base">
                                        <p:cTn id="24" dur="1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14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500" fill="hold"/>
                                        <p:tgtEl>
                                          <p:spTgt spid="8"/>
                                        </p:tgtEl>
                                        <p:attrNameLst>
                                          <p:attrName>ppt_x</p:attrName>
                                        </p:attrNameLst>
                                      </p:cBhvr>
                                      <p:tavLst>
                                        <p:tav tm="0">
                                          <p:val>
                                            <p:strVal val="#ppt_x"/>
                                          </p:val>
                                        </p:tav>
                                        <p:tav tm="100000">
                                          <p:val>
                                            <p:strVal val="#ppt_x"/>
                                          </p:val>
                                        </p:tav>
                                      </p:tavLst>
                                    </p:anim>
                                    <p:anim calcmode="lin" valueType="num">
                                      <p:cBhvr additive="base">
                                        <p:cTn id="2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1911584" cy="850895"/>
          </a:xfrm>
        </p:spPr>
        <p:txBody>
          <a:bodyPr/>
          <a:lstStyle/>
          <a:p>
            <a:r>
              <a:rPr lang="cs-CZ" dirty="0">
                <a:latin typeface="Arial" panose="020B0604020202020204" pitchFamily="34" charset="0"/>
                <a:cs typeface="Arial" panose="020B0604020202020204" pitchFamily="34" charset="0"/>
              </a:rPr>
              <a:t>Nejohroženější sektory</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621792" y="1578694"/>
            <a:ext cx="12326112" cy="523220"/>
          </a:xfrm>
          <a:prstGeom prst="rect">
            <a:avLst/>
          </a:prstGeom>
          <a:noFill/>
        </p:spPr>
        <p:txBody>
          <a:bodyPr wrap="square" rtlCol="0">
            <a:spAutoFit/>
          </a:bodyPr>
          <a:lstStyle/>
          <a:p>
            <a:pPr>
              <a:spcBef>
                <a:spcPts val="600"/>
              </a:spcBef>
              <a:spcAft>
                <a:spcPts val="600"/>
              </a:spcAft>
            </a:pPr>
            <a:r>
              <a:rPr lang="cs-CZ" sz="2800" dirty="0">
                <a:latin typeface="Arial" panose="020B0604020202020204" pitchFamily="34" charset="0"/>
                <a:cs typeface="Arial" panose="020B0604020202020204" pitchFamily="34" charset="0"/>
              </a:rPr>
              <a:t>Sektory s nejvyšším rizikem dopadů klimatické změny na pracovní sílu:</a:t>
            </a:r>
          </a:p>
        </p:txBody>
      </p:sp>
      <p:sp>
        <p:nvSpPr>
          <p:cNvPr id="4" name="Obdélník: se zakulacenými rohy 3">
            <a:extLst>
              <a:ext uri="{FF2B5EF4-FFF2-40B4-BE49-F238E27FC236}">
                <a16:creationId xmlns:a16="http://schemas.microsoft.com/office/drawing/2014/main" id="{8D974A42-5C33-E5D7-B38D-8C3B8085AA2A}"/>
              </a:ext>
            </a:extLst>
          </p:cNvPr>
          <p:cNvSpPr/>
          <p:nvPr/>
        </p:nvSpPr>
        <p:spPr>
          <a:xfrm>
            <a:off x="3779520" y="2407920"/>
            <a:ext cx="5984240" cy="7213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ZEMĚDĚLSTVÍ</a:t>
            </a:r>
          </a:p>
        </p:txBody>
      </p:sp>
      <p:sp>
        <p:nvSpPr>
          <p:cNvPr id="5" name="Obdélník: se zakulacenými rohy 4">
            <a:extLst>
              <a:ext uri="{FF2B5EF4-FFF2-40B4-BE49-F238E27FC236}">
                <a16:creationId xmlns:a16="http://schemas.microsoft.com/office/drawing/2014/main" id="{4AD88F64-434E-CC19-0A52-A0D0B2DDC76E}"/>
              </a:ext>
            </a:extLst>
          </p:cNvPr>
          <p:cNvSpPr/>
          <p:nvPr/>
        </p:nvSpPr>
        <p:spPr>
          <a:xfrm>
            <a:off x="3792728" y="3281680"/>
            <a:ext cx="5984240" cy="7213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KONVENČNÍ ENERGETIKA</a:t>
            </a:r>
          </a:p>
        </p:txBody>
      </p:sp>
      <p:sp>
        <p:nvSpPr>
          <p:cNvPr id="6" name="Obdélník: se zakulacenými rohy 5">
            <a:extLst>
              <a:ext uri="{FF2B5EF4-FFF2-40B4-BE49-F238E27FC236}">
                <a16:creationId xmlns:a16="http://schemas.microsoft.com/office/drawing/2014/main" id="{E850C549-6A62-F79F-426E-727EF49DD9D9}"/>
              </a:ext>
            </a:extLst>
          </p:cNvPr>
          <p:cNvSpPr/>
          <p:nvPr/>
        </p:nvSpPr>
        <p:spPr>
          <a:xfrm>
            <a:off x="3792728" y="4155440"/>
            <a:ext cx="5984240" cy="7213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TĚŽKÝ PRŮMYSL A VÝROBA</a:t>
            </a:r>
          </a:p>
        </p:txBody>
      </p:sp>
      <p:sp>
        <p:nvSpPr>
          <p:cNvPr id="8" name="Obdélník: se zakulacenými rohy 7">
            <a:extLst>
              <a:ext uri="{FF2B5EF4-FFF2-40B4-BE49-F238E27FC236}">
                <a16:creationId xmlns:a16="http://schemas.microsoft.com/office/drawing/2014/main" id="{CA05D352-E8C3-10E4-08D8-71392274BD7F}"/>
              </a:ext>
            </a:extLst>
          </p:cNvPr>
          <p:cNvSpPr/>
          <p:nvPr/>
        </p:nvSpPr>
        <p:spPr>
          <a:xfrm>
            <a:off x="3779520" y="5076400"/>
            <a:ext cx="5984240" cy="7213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DOPRAVA</a:t>
            </a:r>
          </a:p>
        </p:txBody>
      </p:sp>
      <p:sp>
        <p:nvSpPr>
          <p:cNvPr id="9" name="Obdélník: se zakulacenými rohy 8">
            <a:extLst>
              <a:ext uri="{FF2B5EF4-FFF2-40B4-BE49-F238E27FC236}">
                <a16:creationId xmlns:a16="http://schemas.microsoft.com/office/drawing/2014/main" id="{1FF82491-BDC9-EAD5-ABBF-C4C82DC90405}"/>
              </a:ext>
            </a:extLst>
          </p:cNvPr>
          <p:cNvSpPr/>
          <p:nvPr/>
        </p:nvSpPr>
        <p:spPr>
          <a:xfrm>
            <a:off x="3792728" y="5950160"/>
            <a:ext cx="5984240" cy="7213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STAVEBNICTVÍ</a:t>
            </a:r>
          </a:p>
        </p:txBody>
      </p:sp>
      <p:pic>
        <p:nvPicPr>
          <p:cNvPr id="11" name="Grafický objekt 10" descr="Plodiny se souvislou výplní">
            <a:extLst>
              <a:ext uri="{FF2B5EF4-FFF2-40B4-BE49-F238E27FC236}">
                <a16:creationId xmlns:a16="http://schemas.microsoft.com/office/drawing/2014/main" id="{8D302993-6D85-ADC0-22FC-80682AED9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9709" y="2308225"/>
            <a:ext cx="914400" cy="914400"/>
          </a:xfrm>
          <a:prstGeom prst="rect">
            <a:avLst/>
          </a:prstGeom>
        </p:spPr>
      </p:pic>
      <p:pic>
        <p:nvPicPr>
          <p:cNvPr id="13" name="Grafický objekt 12" descr="Vysoké napětí se souvislou výplní">
            <a:extLst>
              <a:ext uri="{FF2B5EF4-FFF2-40B4-BE49-F238E27FC236}">
                <a16:creationId xmlns:a16="http://schemas.microsoft.com/office/drawing/2014/main" id="{4518E3A9-7B41-4BC4-D6CC-B83649BDD3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9709" y="3185160"/>
            <a:ext cx="914400" cy="914400"/>
          </a:xfrm>
          <a:prstGeom prst="rect">
            <a:avLst/>
          </a:prstGeom>
        </p:spPr>
      </p:pic>
      <p:pic>
        <p:nvPicPr>
          <p:cNvPr id="15" name="Grafický objekt 14" descr="Výroba se souvislou výplní">
            <a:extLst>
              <a:ext uri="{FF2B5EF4-FFF2-40B4-BE49-F238E27FC236}">
                <a16:creationId xmlns:a16="http://schemas.microsoft.com/office/drawing/2014/main" id="{A11CFB0B-C1B7-6F6D-5C97-3F21A9A4B4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9869" y="4035425"/>
            <a:ext cx="914400" cy="914400"/>
          </a:xfrm>
          <a:prstGeom prst="rect">
            <a:avLst/>
          </a:prstGeom>
        </p:spPr>
      </p:pic>
      <p:pic>
        <p:nvPicPr>
          <p:cNvPr id="17" name="Grafický objekt 16" descr="Sklápěč se souvislou výplní">
            <a:extLst>
              <a:ext uri="{FF2B5EF4-FFF2-40B4-BE49-F238E27FC236}">
                <a16:creationId xmlns:a16="http://schemas.microsoft.com/office/drawing/2014/main" id="{96184D3A-2F9D-1CDC-9EC4-6AEC458138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90349" y="5010785"/>
            <a:ext cx="914400" cy="914400"/>
          </a:xfrm>
          <a:prstGeom prst="rect">
            <a:avLst/>
          </a:prstGeom>
        </p:spPr>
      </p:pic>
      <p:pic>
        <p:nvPicPr>
          <p:cNvPr id="19" name="Grafický objekt 18" descr="Cihlová zeď budovy se souvislou výplní">
            <a:extLst>
              <a:ext uri="{FF2B5EF4-FFF2-40B4-BE49-F238E27FC236}">
                <a16:creationId xmlns:a16="http://schemas.microsoft.com/office/drawing/2014/main" id="{9B1F1309-5CEE-8F94-6066-D8E29B2F62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70029" y="5833745"/>
            <a:ext cx="914400" cy="914400"/>
          </a:xfrm>
          <a:prstGeom prst="rect">
            <a:avLst/>
          </a:prstGeom>
        </p:spPr>
      </p:pic>
    </p:spTree>
    <p:extLst>
      <p:ext uri="{BB962C8B-B14F-4D97-AF65-F5344CB8AC3E}">
        <p14:creationId xmlns:p14="http://schemas.microsoft.com/office/powerpoint/2010/main" val="8031213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579967"/>
            <a:ext cx="11911584" cy="850895"/>
          </a:xfrm>
        </p:spPr>
        <p:txBody>
          <a:bodyPr/>
          <a:lstStyle/>
          <a:p>
            <a:r>
              <a:rPr lang="cs-CZ" dirty="0">
                <a:latin typeface="Arial" panose="020B0604020202020204" pitchFamily="34" charset="0"/>
                <a:cs typeface="Arial" panose="020B0604020202020204" pitchFamily="34" charset="0"/>
              </a:rPr>
              <a:t>Vybrané trendy</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621792" y="1578694"/>
            <a:ext cx="12326112" cy="4924425"/>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Zelená transformace ekonomiky má na celkovou zaměstnanost jen </a:t>
            </a:r>
            <a:r>
              <a:rPr lang="cs-CZ" sz="2200" b="1" dirty="0">
                <a:latin typeface="Arial" panose="020B0604020202020204" pitchFamily="34" charset="0"/>
                <a:cs typeface="Arial" panose="020B0604020202020204" pitchFamily="34" charset="0"/>
              </a:rPr>
              <a:t>malý vliv</a:t>
            </a:r>
            <a:r>
              <a:rPr lang="cs-CZ" sz="2200" dirty="0">
                <a:latin typeface="Arial" panose="020B0604020202020204" pitchFamily="34" charset="0"/>
                <a:cs typeface="Arial" panose="020B0604020202020204" pitchFamily="34" charset="0"/>
              </a:rPr>
              <a:t>: v rámci EU „špinavé“ sektory produkují 90 % všech emisí CO</a:t>
            </a:r>
            <a:r>
              <a:rPr lang="cs-CZ" sz="2200" baseline="30000" dirty="0">
                <a:latin typeface="Arial" panose="020B0604020202020204" pitchFamily="34" charset="0"/>
                <a:cs typeface="Arial" panose="020B0604020202020204" pitchFamily="34" charset="0"/>
              </a:rPr>
              <a:t>2</a:t>
            </a:r>
            <a:r>
              <a:rPr lang="cs-CZ" sz="2200" dirty="0">
                <a:latin typeface="Arial" panose="020B0604020202020204" pitchFamily="34" charset="0"/>
                <a:cs typeface="Arial" panose="020B0604020202020204" pitchFamily="34" charset="0"/>
              </a:rPr>
              <a:t>, ale zaměstnávají jen ¼ pracovníků.</a:t>
            </a:r>
          </a:p>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Dopady však budou </a:t>
            </a:r>
            <a:r>
              <a:rPr lang="cs-CZ" sz="2200" b="1" dirty="0">
                <a:latin typeface="Arial" panose="020B0604020202020204" pitchFamily="34" charset="0"/>
                <a:cs typeface="Arial" panose="020B0604020202020204" pitchFamily="34" charset="0"/>
              </a:rPr>
              <a:t>nerovnoměrné</a:t>
            </a:r>
            <a:r>
              <a:rPr lang="cs-CZ" sz="2200" dirty="0">
                <a:latin typeface="Arial" panose="020B0604020202020204" pitchFamily="34" charset="0"/>
                <a:cs typeface="Arial" panose="020B0604020202020204" pitchFamily="34" charset="0"/>
              </a:rPr>
              <a:t> – v rámci určitých regionů a odvětví mohou být významné.</a:t>
            </a:r>
          </a:p>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Na místní úrovni mohou být negativně dotčeny i </a:t>
            </a:r>
            <a:r>
              <a:rPr lang="cs-CZ" sz="2200" b="1" dirty="0">
                <a:latin typeface="Arial" panose="020B0604020202020204" pitchFamily="34" charset="0"/>
                <a:cs typeface="Arial" panose="020B0604020202020204" pitchFamily="34" charset="0"/>
              </a:rPr>
              <a:t>související odvětví a podpůrné služby</a:t>
            </a:r>
            <a:r>
              <a:rPr lang="cs-CZ" sz="2200" dirty="0">
                <a:latin typeface="Arial" panose="020B0604020202020204" pitchFamily="34" charset="0"/>
                <a:cs typeface="Arial" panose="020B0604020202020204" pitchFamily="34" charset="0"/>
              </a:rPr>
              <a:t>. </a:t>
            </a:r>
          </a:p>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Zelená transformace povede k tvorbě zelených pracovních míst, ale ovlivní i tzv. „bílá“ pracovní místa (s neutrálním dopadem na ŽP) prostřednictvím přijetí environmentálně šetrnějších pracovních postupů.</a:t>
            </a:r>
          </a:p>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Kompetence pracovníků v „hnědých“ (vysoce znečišťujících) sektorech jsou podobné kompetencím pro zelená pracovní místa → </a:t>
            </a:r>
            <a:r>
              <a:rPr lang="cs-CZ" sz="2200" b="1" dirty="0">
                <a:latin typeface="Arial" panose="020B0604020202020204" pitchFamily="34" charset="0"/>
                <a:cs typeface="Arial" panose="020B0604020202020204" pitchFamily="34" charset="0"/>
              </a:rPr>
              <a:t>vysoký potenciál úspěšného přeškolení</a:t>
            </a:r>
            <a:r>
              <a:rPr lang="cs-CZ" sz="2200" dirty="0">
                <a:latin typeface="Arial" panose="020B0604020202020204" pitchFamily="34" charset="0"/>
                <a:cs typeface="Arial" panose="020B0604020202020204" pitchFamily="34" charset="0"/>
              </a:rPr>
              <a:t>.</a:t>
            </a:r>
          </a:p>
          <a:p>
            <a:pPr marL="457200" indent="-457200">
              <a:spcBef>
                <a:spcPts val="600"/>
              </a:spcBef>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Při přijetí adekvátních opatření existuje v EU potenciál </a:t>
            </a:r>
            <a:r>
              <a:rPr lang="cs-CZ" sz="2200" b="1" dirty="0">
                <a:latin typeface="Arial" panose="020B0604020202020204" pitchFamily="34" charset="0"/>
                <a:cs typeface="Arial" panose="020B0604020202020204" pitchFamily="34" charset="0"/>
              </a:rPr>
              <a:t>zvýšit zaměstnanost o 1,2 % </a:t>
            </a:r>
            <a:r>
              <a:rPr lang="cs-CZ" sz="2200" dirty="0">
                <a:latin typeface="Arial" panose="020B0604020202020204" pitchFamily="34" charset="0"/>
                <a:cs typeface="Arial" panose="020B0604020202020204" pitchFamily="34" charset="0"/>
              </a:rPr>
              <a:t>(CEDEFOP, 2021)</a:t>
            </a:r>
          </a:p>
        </p:txBody>
      </p:sp>
    </p:spTree>
    <p:extLst>
      <p:ext uri="{BB962C8B-B14F-4D97-AF65-F5344CB8AC3E}">
        <p14:creationId xmlns:p14="http://schemas.microsoft.com/office/powerpoint/2010/main" val="3463263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621792" y="417407"/>
            <a:ext cx="11911584" cy="850895"/>
          </a:xfrm>
        </p:spPr>
        <p:txBody>
          <a:bodyPr/>
          <a:lstStyle/>
          <a:p>
            <a:r>
              <a:rPr lang="cs-CZ" dirty="0">
                <a:latin typeface="Arial" panose="020B0604020202020204" pitchFamily="34" charset="0"/>
                <a:cs typeface="Arial" panose="020B0604020202020204" pitchFamily="34" charset="0"/>
              </a:rPr>
              <a:t>Zelená pracovní místa</a:t>
            </a:r>
          </a:p>
        </p:txBody>
      </p:sp>
      <p:sp>
        <p:nvSpPr>
          <p:cNvPr id="7" name="Title 3">
            <a:extLst>
              <a:ext uri="{FF2B5EF4-FFF2-40B4-BE49-F238E27FC236}">
                <a16:creationId xmlns:a16="http://schemas.microsoft.com/office/drawing/2014/main" id="{26DA601C-674A-668B-A7DE-9A905ACC9AED}"/>
              </a:ext>
            </a:extLst>
          </p:cNvPr>
          <p:cNvSpPr txBox="1">
            <a:spLocks/>
          </p:cNvSpPr>
          <p:nvPr/>
        </p:nvSpPr>
        <p:spPr bwMode="auto">
          <a:xfrm>
            <a:off x="914400" y="2083538"/>
            <a:ext cx="11484864"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indent="0" defTabSz="914400" fontAlgn="base">
              <a:spcBef>
                <a:spcPts val="200"/>
              </a:spcBef>
              <a:spcAft>
                <a:spcPts val="200"/>
              </a:spcAft>
            </a:pPr>
            <a:endParaRPr lang="cs-CZ" altLang="cs-CZ" sz="2800" dirty="0">
              <a:solidFill>
                <a:srgbClr val="222222"/>
              </a:solidFill>
              <a:latin typeface="Arial" panose="020B0604020202020204" pitchFamily="34" charset="0"/>
              <a:ea typeface="Bebas Neue" charset="0"/>
            </a:endParaRPr>
          </a:p>
          <a:p>
            <a:pPr marL="1200150" lvl="1" indent="-457200" defTabSz="914400" fontAlgn="base">
              <a:spcBef>
                <a:spcPts val="200"/>
              </a:spcBef>
              <a:spcAft>
                <a:spcPts val="200"/>
              </a:spcAft>
              <a:buFont typeface="Courier New" panose="02070309020205020404" pitchFamily="49" charset="0"/>
              <a:buChar char="o"/>
            </a:pPr>
            <a:endParaRPr lang="cs-CZ" altLang="cs-CZ" sz="2400" dirty="0">
              <a:solidFill>
                <a:srgbClr val="222222"/>
              </a:solidFill>
              <a:latin typeface="Arial" panose="020B0604020202020204" pitchFamily="34" charset="0"/>
              <a:ea typeface="Bebas Neue" charset="0"/>
            </a:endParaRPr>
          </a:p>
        </p:txBody>
      </p:sp>
      <p:sp>
        <p:nvSpPr>
          <p:cNvPr id="3" name="TextovéPole 2">
            <a:extLst>
              <a:ext uri="{FF2B5EF4-FFF2-40B4-BE49-F238E27FC236}">
                <a16:creationId xmlns:a16="http://schemas.microsoft.com/office/drawing/2014/main" id="{4CDCBBCC-7AC9-A232-9161-9EF4E773D070}"/>
              </a:ext>
            </a:extLst>
          </p:cNvPr>
          <p:cNvSpPr txBox="1"/>
          <p:nvPr/>
        </p:nvSpPr>
        <p:spPr>
          <a:xfrm>
            <a:off x="621792" y="1868332"/>
            <a:ext cx="12484608" cy="954107"/>
          </a:xfrm>
          <a:prstGeom prst="rect">
            <a:avLst/>
          </a:prstGeom>
          <a:noFill/>
        </p:spPr>
        <p:txBody>
          <a:bodyPr wrap="square" rtlCol="0">
            <a:spAutoFit/>
          </a:bodyPr>
          <a:lstStyle/>
          <a:p>
            <a:r>
              <a:rPr lang="cs-CZ" sz="2800" dirty="0">
                <a:latin typeface="Arial" panose="020B0604020202020204" pitchFamily="34" charset="0"/>
                <a:cs typeface="Arial" panose="020B0604020202020204" pitchFamily="34" charset="0"/>
              </a:rPr>
              <a:t>Definic je mnoho. Zpravidla reflektují potřeby, pro něž jednotlivé definice vznikaly. </a:t>
            </a:r>
          </a:p>
        </p:txBody>
      </p:sp>
      <p:graphicFrame>
        <p:nvGraphicFramePr>
          <p:cNvPr id="4" name="Diagram 3">
            <a:extLst>
              <a:ext uri="{FF2B5EF4-FFF2-40B4-BE49-F238E27FC236}">
                <a16:creationId xmlns:a16="http://schemas.microsoft.com/office/drawing/2014/main" id="{C0EDCFEB-67C4-869D-3E12-59C864B918FA}"/>
              </a:ext>
            </a:extLst>
          </p:cNvPr>
          <p:cNvGraphicFramePr/>
          <p:nvPr>
            <p:extLst>
              <p:ext uri="{D42A27DB-BD31-4B8C-83A1-F6EECF244321}">
                <p14:modId xmlns:p14="http://schemas.microsoft.com/office/powerpoint/2010/main" val="1693441188"/>
              </p:ext>
            </p:extLst>
          </p:nvPr>
        </p:nvGraphicFramePr>
        <p:xfrm>
          <a:off x="731520" y="3037644"/>
          <a:ext cx="11647424" cy="384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51063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BA2D8-278E-4EFC-B132-496A626DB01A}"/>
              </a:ext>
            </a:extLst>
          </p:cNvPr>
          <p:cNvSpPr>
            <a:spLocks noGrp="1"/>
          </p:cNvSpPr>
          <p:nvPr>
            <p:ph type="title"/>
          </p:nvPr>
        </p:nvSpPr>
        <p:spPr>
          <a:xfrm>
            <a:off x="5754624" y="3355977"/>
            <a:ext cx="5340096" cy="850895"/>
          </a:xfrm>
        </p:spPr>
        <p:txBody>
          <a:bodyPr/>
          <a:lstStyle/>
          <a:p>
            <a:pPr algn="r"/>
            <a:r>
              <a:rPr lang="cs-CZ" dirty="0">
                <a:solidFill>
                  <a:schemeClr val="bg2"/>
                </a:solidFill>
                <a:latin typeface="Arial" panose="020B0604020202020204" pitchFamily="34" charset="0"/>
                <a:cs typeface="Arial" panose="020B0604020202020204" pitchFamily="34" charset="0"/>
              </a:rPr>
              <a:t>Umělá inteligence: dopady na trh práce</a:t>
            </a:r>
          </a:p>
        </p:txBody>
      </p:sp>
      <p:pic>
        <p:nvPicPr>
          <p:cNvPr id="4" name="Obrázek 3" descr="Technici stoupající po schodišti nádrže pro uložení paliva">
            <a:extLst>
              <a:ext uri="{FF2B5EF4-FFF2-40B4-BE49-F238E27FC236}">
                <a16:creationId xmlns:a16="http://schemas.microsoft.com/office/drawing/2014/main" id="{1E4914B5-8FE3-9842-9DD2-AEAC7FAD3E78}"/>
              </a:ext>
            </a:extLst>
          </p:cNvPr>
          <p:cNvPicPr>
            <a:picLocks noChangeAspect="1"/>
          </p:cNvPicPr>
          <p:nvPr/>
        </p:nvPicPr>
        <p:blipFill>
          <a:blip r:embed="rId3"/>
          <a:stretch>
            <a:fillRect/>
          </a:stretch>
        </p:blipFill>
        <p:spPr>
          <a:xfrm>
            <a:off x="2105799" y="0"/>
            <a:ext cx="11338739" cy="7562850"/>
          </a:xfrm>
          <a:prstGeom prst="rect">
            <a:avLst/>
          </a:prstGeom>
          <a:solidFill>
            <a:srgbClr val="E4E5E7"/>
          </a:solidFill>
        </p:spPr>
      </p:pic>
      <p:sp>
        <p:nvSpPr>
          <p:cNvPr id="6" name="TextovéPole 5">
            <a:extLst>
              <a:ext uri="{FF2B5EF4-FFF2-40B4-BE49-F238E27FC236}">
                <a16:creationId xmlns:a16="http://schemas.microsoft.com/office/drawing/2014/main" id="{D911097D-AF89-AE9C-6D96-2567A05DA66A}"/>
              </a:ext>
            </a:extLst>
          </p:cNvPr>
          <p:cNvSpPr txBox="1"/>
          <p:nvPr/>
        </p:nvSpPr>
        <p:spPr>
          <a:xfrm>
            <a:off x="762000" y="2113280"/>
            <a:ext cx="4175760" cy="3046988"/>
          </a:xfrm>
          <a:prstGeom prst="rect">
            <a:avLst/>
          </a:prstGeom>
          <a:solidFill>
            <a:srgbClr val="E5E5E7"/>
          </a:solidFill>
        </p:spPr>
        <p:txBody>
          <a:bodyPr wrap="square" rtlCol="0">
            <a:spAutoFit/>
          </a:bodyPr>
          <a:lstStyle/>
          <a:p>
            <a:r>
              <a:rPr lang="cs-CZ" sz="4800" b="1" dirty="0">
                <a:latin typeface="Arial" panose="020B0604020202020204" pitchFamily="34" charset="0"/>
                <a:cs typeface="Arial" panose="020B0604020202020204" pitchFamily="34" charset="0"/>
              </a:rPr>
              <a:t>Kvalita práce v kontextu zelených povolání</a:t>
            </a:r>
          </a:p>
        </p:txBody>
      </p:sp>
    </p:spTree>
    <p:extLst>
      <p:ext uri="{BB962C8B-B14F-4D97-AF65-F5344CB8AC3E}">
        <p14:creationId xmlns:p14="http://schemas.microsoft.com/office/powerpoint/2010/main" val="3648287418"/>
      </p:ext>
    </p:extLst>
  </p:cSld>
  <p:clrMapOvr>
    <a:masterClrMapping/>
  </p:clrMapOvr>
  <p:transition spd="slow">
    <p:push dir="u"/>
  </p:transition>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EXIMA 2019_02" id="{B11A4FBE-EB02-495A-8255-4F11FB6EBAED}" vid="{8772CD66-3E2F-4F3A-8EBA-E1B260BDAF35}"/>
    </a:ext>
  </a:extLst>
</a:theme>
</file>

<file path=ppt/theme/theme2.xml><?xml version="1.0" encoding="utf-8"?>
<a:theme xmlns:a="http://schemas.openxmlformats.org/drawingml/2006/main" name="1_Office Theme">
  <a:themeElements>
    <a:clrScheme name="Mark04 Red light color">
      <a:dk1>
        <a:srgbClr val="222222"/>
      </a:dk1>
      <a:lt1>
        <a:srgbClr val="FFFFFF"/>
      </a:lt1>
      <a:dk2>
        <a:srgbClr val="222222"/>
      </a:dk2>
      <a:lt2>
        <a:srgbClr val="FFFFFF"/>
      </a:lt2>
      <a:accent1>
        <a:srgbClr val="E52828"/>
      </a:accent1>
      <a:accent2>
        <a:srgbClr val="EC4242"/>
      </a:accent2>
      <a:accent3>
        <a:srgbClr val="F05959"/>
      </a:accent3>
      <a:accent4>
        <a:srgbClr val="F27070"/>
      </a:accent4>
      <a:accent5>
        <a:srgbClr val="F68585"/>
      </a:accent5>
      <a:accent6>
        <a:srgbClr val="F99898"/>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EXIMA 2019_02" id="{B11A4FBE-EB02-495A-8255-4F11FB6EBAED}" vid="{3236059D-8C60-41A5-8F02-798BD8D397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26b3bc-2aed-4807-a6b5-afd11ee15714">
      <Terms xmlns="http://schemas.microsoft.com/office/infopath/2007/PartnerControls"/>
    </lcf76f155ced4ddcb4097134ff3c332f>
    <TaxCatchAll xmlns="a966f814-a32f-4fad-aa5c-37a9b1f418b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DB364D107F9C848AD7BAA29579D1251" ma:contentTypeVersion="18" ma:contentTypeDescription="Vytvoří nový dokument" ma:contentTypeScope="" ma:versionID="f602828374d3195a6304822a641ea4f0">
  <xsd:schema xmlns:xsd="http://www.w3.org/2001/XMLSchema" xmlns:xs="http://www.w3.org/2001/XMLSchema" xmlns:p="http://schemas.microsoft.com/office/2006/metadata/properties" xmlns:ns2="a966f814-a32f-4fad-aa5c-37a9b1f418b6" xmlns:ns3="7d26b3bc-2aed-4807-a6b5-afd11ee15714" targetNamespace="http://schemas.microsoft.com/office/2006/metadata/properties" ma:root="true" ma:fieldsID="df6a1cf25aa0d78825ce1ed1c2109af7" ns2:_="" ns3:_="">
    <xsd:import namespace="a966f814-a32f-4fad-aa5c-37a9b1f418b6"/>
    <xsd:import namespace="7d26b3bc-2aed-4807-a6b5-afd11ee157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6f814-a32f-4fad-aa5c-37a9b1f418b6"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TaxCatchAll" ma:index="23" nillable="true" ma:displayName="Taxonomy Catch All Column" ma:hidden="true" ma:list="{c10455dd-5751-43ec-9f1f-b605af94842e}" ma:internalName="TaxCatchAll" ma:showField="CatchAllData" ma:web="a966f814-a32f-4fad-aa5c-37a9b1f418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26b3bc-2aed-4807-a6b5-afd11ee1571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043dcf6b-7772-41e0-8ae3-4716aadae65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19772-FC4F-44E6-BBA5-A822F1A16EAB}">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a966f814-a32f-4fad-aa5c-37a9b1f418b6"/>
    <ds:schemaRef ds:uri="http://purl.org/dc/terms/"/>
    <ds:schemaRef ds:uri="7d26b3bc-2aed-4807-a6b5-afd11ee15714"/>
    <ds:schemaRef ds:uri="http://www.w3.org/XML/1998/namespace"/>
  </ds:schemaRefs>
</ds:datastoreItem>
</file>

<file path=customXml/itemProps2.xml><?xml version="1.0" encoding="utf-8"?>
<ds:datastoreItem xmlns:ds="http://schemas.openxmlformats.org/officeDocument/2006/customXml" ds:itemID="{3D9F9F92-3C98-438D-8A71-23270BBAFF44}">
  <ds:schemaRefs>
    <ds:schemaRef ds:uri="http://schemas.microsoft.com/sharepoint/v3/contenttype/forms"/>
  </ds:schemaRefs>
</ds:datastoreItem>
</file>

<file path=customXml/itemProps3.xml><?xml version="1.0" encoding="utf-8"?>
<ds:datastoreItem xmlns:ds="http://schemas.openxmlformats.org/officeDocument/2006/customXml" ds:itemID="{DC765853-415B-4F69-9360-FCE54B408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6f814-a32f-4fad-aa5c-37a9b1f418b6"/>
    <ds:schemaRef ds:uri="7d26b3bc-2aed-4807-a6b5-afd11ee15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TREXIMA 2019_02</Template>
  <TotalTime>2643</TotalTime>
  <Words>1923</Words>
  <Application>Microsoft Office PowerPoint</Application>
  <PresentationFormat>Vlastní</PresentationFormat>
  <Paragraphs>220</Paragraphs>
  <Slides>20</Slides>
  <Notes>17</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20</vt:i4>
      </vt:variant>
    </vt:vector>
  </HeadingPairs>
  <TitlesOfParts>
    <vt:vector size="29" baseType="lpstr">
      <vt:lpstr>Aptos</vt:lpstr>
      <vt:lpstr>Arial</vt:lpstr>
      <vt:lpstr>Bebas Neue</vt:lpstr>
      <vt:lpstr>Calibri</vt:lpstr>
      <vt:lpstr>Calibri Light</vt:lpstr>
      <vt:lpstr>Courier New</vt:lpstr>
      <vt:lpstr>Source Sans Pro</vt:lpstr>
      <vt:lpstr>Motiv Office</vt:lpstr>
      <vt:lpstr>1_Office Theme</vt:lpstr>
      <vt:lpstr>Prezentace aplikace PowerPoint</vt:lpstr>
      <vt:lpstr>Ve studii najdete</vt:lpstr>
      <vt:lpstr>Sociálně ekonomické důsledky změny klimatu  </vt:lpstr>
      <vt:lpstr>Dopady změny klimatu  na společnost</vt:lpstr>
      <vt:lpstr>Dopady klimatické změny na globální trh práce</vt:lpstr>
      <vt:lpstr>Nejohroženější sektory</vt:lpstr>
      <vt:lpstr>Vybrané trendy</vt:lpstr>
      <vt:lpstr>Zelená pracovní místa</vt:lpstr>
      <vt:lpstr>Umělá inteligence: dopady na trh práce</vt:lpstr>
      <vt:lpstr>Rizika výkonu zelených povolání</vt:lpstr>
      <vt:lpstr>Oblasti se specifickými riziky</vt:lpstr>
      <vt:lpstr>Příklad rizik: baterie a skladování energie</vt:lpstr>
      <vt:lpstr>Dopady růstu teplot na kvalitu práce</vt:lpstr>
      <vt:lpstr>Vysoké teploty na pracovišti</vt:lpstr>
      <vt:lpstr>Prezentace aplikace PowerPoint</vt:lpstr>
      <vt:lpstr>Odbory a spravedlivá transformace </vt:lpstr>
      <vt:lpstr>„Zelené“ kompetence: pozice ETUC</vt:lpstr>
      <vt:lpstr>Příklady zelených agend odborů</vt:lpstr>
      <vt:lpstr>Příručky TUC pro odboráře v oblasti BOZP</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Kristýna Vobecká</dc:creator>
  <cp:lastModifiedBy>Obývák</cp:lastModifiedBy>
  <cp:revision>6</cp:revision>
  <cp:lastPrinted>2016-03-30T01:29:59Z</cp:lastPrinted>
  <dcterms:created xsi:type="dcterms:W3CDTF">2019-03-18T14:10:26Z</dcterms:created>
  <dcterms:modified xsi:type="dcterms:W3CDTF">2024-09-18T07:06:11Z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0x0101007DB364D107F9C848AD7BAA29579D1251</vt:lpwstr>
  </property>
  <property fmtid="{D5CDD505-2E9C-101B-9397-08002B2CF9AE}" pid="3" name="MediaServiceImageTags">
    <vt:lpwstr/>
  </property>
</Properties>
</file>