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8" r:id="rId6"/>
    <p:sldId id="259" r:id="rId7"/>
    <p:sldId id="260" r:id="rId8"/>
    <p:sldId id="261" r:id="rId9"/>
    <p:sldId id="262" r:id="rId10"/>
    <p:sldId id="265" r:id="rId11"/>
  </p:sldIdLst>
  <p:sldSz cx="12192000" cy="6858000"/>
  <p:notesSz cx="6805613" cy="99441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5C682F-9C29-4035-9448-358A336D9DD5}"/>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E4A8575D-55EE-442A-8DE5-BE2AC01C5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AFEC8942-A39C-43D7-BDC1-3BA4AF36B0F7}"/>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5D28170B-A06A-4BF4-8EA7-06264477CEB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D909A34-8442-4A7F-BB67-BA8307BD661C}"/>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156122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5B04FC-3B60-4B61-B89C-40DFF72DF61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ABA1DBE8-3A9A-46FE-AB26-8597F317E0C3}"/>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1628FD6-2E58-41FF-8C8F-ACC0C1135C31}"/>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258C080B-F3DC-4509-BB61-4C12D4C9BAC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4DBFA1F-1F54-44FC-A225-D90D9F046211}"/>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86316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36E507F1-092C-4F88-889E-C6BB22CAB751}"/>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F2ACEBB-5160-4403-B731-BC9828C70E27}"/>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A1C945E-A6D2-4CAC-A514-D0400C7163C9}"/>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ABDB7744-169F-4530-A0C9-10ACABD673C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A7DA959-FD8A-4DEE-84BB-C4800FB92ADE}"/>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414597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008601-8576-4D84-AA90-18EE087C288A}"/>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67644459-A1F5-443A-BC67-76FE7FC1B793}"/>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3A00790-E59E-471B-AB81-2649F36E4002}"/>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29B3B915-B5F7-43F3-8083-4807E7530ED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4D22936-A1A5-4998-9ADE-4C128697E611}"/>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2697656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50E31E8-6089-4341-83DE-6D0CFCA854FD}"/>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303520B3-016A-43EF-9C72-36FB4B8823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144330C-3516-46EC-8E52-7423BBEAC397}"/>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2827771E-3449-4DC9-B038-9140BDAD268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5E61464-98E3-4DC0-BFFE-1114D5B417D1}"/>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092003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3E7557-D00A-4F04-B786-CC9187359A9F}"/>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7C3EF61C-C528-4E27-9F41-65B5F4F50E54}"/>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6A9CA5C4-4CE8-4425-A334-11E1111D9DFD}"/>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0C1FE65B-3261-4A91-AF94-25CD5020462A}"/>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6" name="Symbol zastępczy stopki 5">
            <a:extLst>
              <a:ext uri="{FF2B5EF4-FFF2-40B4-BE49-F238E27FC236}">
                <a16:creationId xmlns:a16="http://schemas.microsoft.com/office/drawing/2014/main" id="{33762F08-43F7-437B-A53B-DD26E22B131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6DBFA1C8-C293-45B6-A663-B3A241946D5B}"/>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76041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8F1EC0-B717-4E4D-A253-7031F89AA10A}"/>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371439B1-7F41-409F-8C6A-9306D469A3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6323F18B-ECD9-4456-B28A-B3CBB0D5A871}"/>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B28CC3DB-F5ED-4387-8567-F6F39D29ED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9AB19B80-54E6-4A10-97AE-6C3DCBD70534}"/>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D2E44CA6-3D05-4CA2-AF33-806687DE7A7B}"/>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8" name="Symbol zastępczy stopki 7">
            <a:extLst>
              <a:ext uri="{FF2B5EF4-FFF2-40B4-BE49-F238E27FC236}">
                <a16:creationId xmlns:a16="http://schemas.microsoft.com/office/drawing/2014/main" id="{3A23783C-EF56-4517-AF83-9D454A70706F}"/>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1C201FF9-E500-4A26-AF71-30944894D8D7}"/>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1530213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23E2B17-5C08-47C3-A65E-E6CE93B4BA16}"/>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C4FA44B3-E05A-4D53-9F6C-2A41557EA062}"/>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4" name="Symbol zastępczy stopki 3">
            <a:extLst>
              <a:ext uri="{FF2B5EF4-FFF2-40B4-BE49-F238E27FC236}">
                <a16:creationId xmlns:a16="http://schemas.microsoft.com/office/drawing/2014/main" id="{75D5BB73-120A-4B58-B599-7ED59572434E}"/>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EDA298F4-8BA8-4D18-9D1D-090420BB384C}"/>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95833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6AFA7608-E326-4569-AF04-E5D1E6FDF991}"/>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3" name="Symbol zastępczy stopki 2">
            <a:extLst>
              <a:ext uri="{FF2B5EF4-FFF2-40B4-BE49-F238E27FC236}">
                <a16:creationId xmlns:a16="http://schemas.microsoft.com/office/drawing/2014/main" id="{69046AAB-F2C7-49DE-AB21-1B813A992B65}"/>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086A5BDC-448E-4E88-A796-447DC5303BE0}"/>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035419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D538B3-C869-412C-B33B-926AB679AF98}"/>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859E6247-1709-495B-BCA8-A5D74A2B7C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8727669-B3DA-4E68-BF85-1D1795B230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86AC633D-E386-413F-AE2E-AAA83040F3AC}"/>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6" name="Symbol zastępczy stopki 5">
            <a:extLst>
              <a:ext uri="{FF2B5EF4-FFF2-40B4-BE49-F238E27FC236}">
                <a16:creationId xmlns:a16="http://schemas.microsoft.com/office/drawing/2014/main" id="{AD644EA4-C75D-4BF1-B854-D209E190946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10D3C81-F04F-467B-A7F2-5EB3402FEA8F}"/>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635268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213E19E-8E66-47C5-904E-43B1BDC1531B}"/>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3BAA10EC-C0B2-4B72-A1CB-6FBA6702D3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A9BD8559-B561-42CB-8BB2-0348340C21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67ACEA88-9B4C-4DE4-9A7A-172BBE0EFF6B}"/>
              </a:ext>
            </a:extLst>
          </p:cNvPr>
          <p:cNvSpPr>
            <a:spLocks noGrp="1"/>
          </p:cNvSpPr>
          <p:nvPr>
            <p:ph type="dt" sz="half" idx="10"/>
          </p:nvPr>
        </p:nvSpPr>
        <p:spPr/>
        <p:txBody>
          <a:bodyPr/>
          <a:lstStyle/>
          <a:p>
            <a:fld id="{FB6DAA41-680E-4BD4-9C90-150C65CC1657}" type="datetimeFigureOut">
              <a:rPr lang="pl-PL" smtClean="0"/>
              <a:pPr/>
              <a:t>24.11.2020</a:t>
            </a:fld>
            <a:endParaRPr lang="pl-PL"/>
          </a:p>
        </p:txBody>
      </p:sp>
      <p:sp>
        <p:nvSpPr>
          <p:cNvPr id="6" name="Symbol zastępczy stopki 5">
            <a:extLst>
              <a:ext uri="{FF2B5EF4-FFF2-40B4-BE49-F238E27FC236}">
                <a16:creationId xmlns:a16="http://schemas.microsoft.com/office/drawing/2014/main" id="{F58678FF-C634-4925-97F4-7703401B693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E4B12D5-88A9-4EB3-8F3B-EC0C5429C408}"/>
              </a:ext>
            </a:extLst>
          </p:cNvPr>
          <p:cNvSpPr>
            <a:spLocks noGrp="1"/>
          </p:cNvSpPr>
          <p:nvPr>
            <p:ph type="sldNum" sz="quarter" idx="12"/>
          </p:nvPr>
        </p:nvSpPr>
        <p:spPr/>
        <p:txBody>
          <a:bodyPr/>
          <a:lstStyle/>
          <a:p>
            <a:fld id="{080CAB71-6896-48FD-A652-99A599820604}" type="slidenum">
              <a:rPr lang="pl-PL" smtClean="0"/>
              <a:pPr/>
              <a:t>‹#›</a:t>
            </a:fld>
            <a:endParaRPr lang="pl-PL"/>
          </a:p>
        </p:txBody>
      </p:sp>
    </p:spTree>
    <p:extLst>
      <p:ext uri="{BB962C8B-B14F-4D97-AF65-F5344CB8AC3E}">
        <p14:creationId xmlns:p14="http://schemas.microsoft.com/office/powerpoint/2010/main" val="341747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28230F24-0874-4B4E-AF56-B6F13A9976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94AB5FD8-9B51-4BEC-BAB3-AC9FA9E0E8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EC9290B-764B-4805-B4A2-34EBED04B1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DAA41-680E-4BD4-9C90-150C65CC1657}" type="datetimeFigureOut">
              <a:rPr lang="pl-PL" smtClean="0"/>
              <a:pPr/>
              <a:t>24.11.2020</a:t>
            </a:fld>
            <a:endParaRPr lang="pl-PL"/>
          </a:p>
        </p:txBody>
      </p:sp>
      <p:sp>
        <p:nvSpPr>
          <p:cNvPr id="5" name="Symbol zastępczy stopki 4">
            <a:extLst>
              <a:ext uri="{FF2B5EF4-FFF2-40B4-BE49-F238E27FC236}">
                <a16:creationId xmlns:a16="http://schemas.microsoft.com/office/drawing/2014/main" id="{4132A334-9E5C-490A-BBDF-D5815BC71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158A6464-6392-4234-97D4-02298C19BA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0CAB71-6896-48FD-A652-99A599820604}" type="slidenum">
              <a:rPr lang="pl-PL" smtClean="0"/>
              <a:pPr/>
              <a:t>‹#›</a:t>
            </a:fld>
            <a:endParaRPr lang="pl-PL"/>
          </a:p>
        </p:txBody>
      </p:sp>
    </p:spTree>
    <p:extLst>
      <p:ext uri="{BB962C8B-B14F-4D97-AF65-F5344CB8AC3E}">
        <p14:creationId xmlns:p14="http://schemas.microsoft.com/office/powerpoint/2010/main" val="2085755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F2202B-A688-40BF-94D7-546F14E811C5}"/>
              </a:ext>
            </a:extLst>
          </p:cNvPr>
          <p:cNvSpPr>
            <a:spLocks noGrp="1"/>
          </p:cNvSpPr>
          <p:nvPr>
            <p:ph type="ctrTitle"/>
          </p:nvPr>
        </p:nvSpPr>
        <p:spPr>
          <a:xfrm>
            <a:off x="1524000" y="1436914"/>
            <a:ext cx="9144000" cy="2627086"/>
          </a:xfrm>
        </p:spPr>
        <p:txBody>
          <a:bodyPr>
            <a:noAutofit/>
          </a:bodyPr>
          <a:lstStyle/>
          <a:p>
            <a:r>
              <a:rPr lang="en-US" sz="4800" b="1" dirty="0">
                <a:cs typeface="Aharoni" pitchFamily="2" charset="-79"/>
              </a:rPr>
              <a:t>The</a:t>
            </a:r>
            <a:r>
              <a:rPr lang="pl-PL" sz="4800" b="1" dirty="0">
                <a:cs typeface="Aharoni" pitchFamily="2" charset="-79"/>
              </a:rPr>
              <a:t> </a:t>
            </a:r>
            <a:r>
              <a:rPr lang="pl-PL" sz="4800" b="1" dirty="0" err="1">
                <a:cs typeface="Aharoni" pitchFamily="2" charset="-79"/>
              </a:rPr>
              <a:t>EUdraft</a:t>
            </a:r>
            <a:r>
              <a:rPr lang="en-US" sz="4800" b="1" dirty="0">
                <a:cs typeface="Aharoni" pitchFamily="2" charset="-79"/>
              </a:rPr>
              <a:t> </a:t>
            </a:r>
            <a:r>
              <a:rPr lang="pl-PL" sz="4800" b="1" dirty="0" err="1">
                <a:cs typeface="Aharoni" pitchFamily="2" charset="-79"/>
              </a:rPr>
              <a:t>directive</a:t>
            </a:r>
            <a:r>
              <a:rPr lang="pl-PL" sz="4800" b="1" dirty="0">
                <a:cs typeface="Aharoni" pitchFamily="2" charset="-79"/>
              </a:rPr>
              <a:t> on </a:t>
            </a:r>
            <a:r>
              <a:rPr lang="pl-PL" sz="4800" b="1" dirty="0" err="1">
                <a:cs typeface="Aharoni" pitchFamily="2" charset="-79"/>
              </a:rPr>
              <a:t>adequate</a:t>
            </a:r>
            <a:r>
              <a:rPr lang="pl-PL" sz="4800" b="1" dirty="0">
                <a:cs typeface="Aharoni" pitchFamily="2" charset="-79"/>
              </a:rPr>
              <a:t> </a:t>
            </a:r>
            <a:r>
              <a:rPr lang="en-US" sz="4800" b="1" dirty="0">
                <a:cs typeface="Aharoni" pitchFamily="2" charset="-79"/>
              </a:rPr>
              <a:t>minimum wage</a:t>
            </a:r>
            <a:r>
              <a:rPr lang="pl-PL" sz="4800" b="1" dirty="0">
                <a:cs typeface="Aharoni" pitchFamily="2" charset="-79"/>
              </a:rPr>
              <a:t> </a:t>
            </a:r>
            <a:br>
              <a:rPr lang="pl-PL" sz="4800" b="1" dirty="0">
                <a:cs typeface="Aharoni" pitchFamily="2" charset="-79"/>
              </a:rPr>
            </a:br>
            <a:r>
              <a:rPr lang="pl-PL" sz="4800" b="1" dirty="0" err="1">
                <a:cs typeface="Aharoni" pitchFamily="2" charset="-79"/>
              </a:rPr>
              <a:t>in</a:t>
            </a:r>
            <a:r>
              <a:rPr lang="pl-PL" sz="4800" b="1" dirty="0">
                <a:cs typeface="Aharoni" pitchFamily="2" charset="-79"/>
              </a:rPr>
              <a:t> </a:t>
            </a:r>
            <a:r>
              <a:rPr lang="pl-PL" sz="4800" b="1" dirty="0" err="1">
                <a:cs typeface="Aharoni" pitchFamily="2" charset="-79"/>
              </a:rPr>
              <a:t>the</a:t>
            </a:r>
            <a:r>
              <a:rPr lang="pl-PL" sz="4800" b="1" dirty="0">
                <a:cs typeface="Aharoni" pitchFamily="2" charset="-79"/>
              </a:rPr>
              <a:t> </a:t>
            </a:r>
            <a:r>
              <a:rPr lang="pl-PL" sz="4800" b="1" dirty="0" err="1">
                <a:cs typeface="Aharoni" pitchFamily="2" charset="-79"/>
              </a:rPr>
              <a:t>European</a:t>
            </a:r>
            <a:r>
              <a:rPr lang="pl-PL" sz="4800" b="1" dirty="0">
                <a:cs typeface="Aharoni" pitchFamily="2" charset="-79"/>
              </a:rPr>
              <a:t> Union</a:t>
            </a:r>
            <a:br>
              <a:rPr lang="pl-PL" sz="4800" b="1" dirty="0">
                <a:cs typeface="Aharoni" pitchFamily="2" charset="-79"/>
              </a:rPr>
            </a:br>
            <a:r>
              <a:rPr lang="pl-PL" sz="4800" b="1" dirty="0">
                <a:cs typeface="Aharoni" pitchFamily="2" charset="-79"/>
              </a:rPr>
              <a:t>and </a:t>
            </a:r>
            <a:r>
              <a:rPr lang="pl-PL" sz="4800" b="1" dirty="0" err="1">
                <a:cs typeface="Aharoni" pitchFamily="2" charset="-79"/>
              </a:rPr>
              <a:t>Polish</a:t>
            </a:r>
            <a:r>
              <a:rPr lang="pl-PL" sz="4800" b="1" dirty="0">
                <a:cs typeface="Aharoni" pitchFamily="2" charset="-79"/>
              </a:rPr>
              <a:t> </a:t>
            </a:r>
            <a:r>
              <a:rPr lang="pl-PL" sz="4800" b="1" dirty="0" err="1">
                <a:cs typeface="Aharoni" pitchFamily="2" charset="-79"/>
              </a:rPr>
              <a:t>perspective</a:t>
            </a:r>
            <a:endParaRPr lang="pl-PL" sz="4800" b="1" dirty="0">
              <a:cs typeface="Aharoni" pitchFamily="2" charset="-79"/>
            </a:endParaRPr>
          </a:p>
        </p:txBody>
      </p:sp>
      <p:sp>
        <p:nvSpPr>
          <p:cNvPr id="3" name="Podtytuł 2">
            <a:extLst>
              <a:ext uri="{FF2B5EF4-FFF2-40B4-BE49-F238E27FC236}">
                <a16:creationId xmlns:a16="http://schemas.microsoft.com/office/drawing/2014/main" id="{B2B2BD86-6ADD-4597-BFA3-E942F566AA9E}"/>
              </a:ext>
            </a:extLst>
          </p:cNvPr>
          <p:cNvSpPr>
            <a:spLocks noGrp="1"/>
          </p:cNvSpPr>
          <p:nvPr>
            <p:ph type="subTitle" idx="1"/>
          </p:nvPr>
        </p:nvSpPr>
        <p:spPr>
          <a:xfrm>
            <a:off x="1524000" y="3875315"/>
            <a:ext cx="9144000" cy="2075542"/>
          </a:xfrm>
        </p:spPr>
        <p:txBody>
          <a:bodyPr>
            <a:normAutofit/>
          </a:bodyPr>
          <a:lstStyle/>
          <a:p>
            <a:endParaRPr lang="pl-PL" b="1" dirty="0"/>
          </a:p>
          <a:p>
            <a:r>
              <a:rPr lang="en-US" b="1" dirty="0"/>
              <a:t>Joint V4 online seminar on minimum wage, November 25, 2020</a:t>
            </a:r>
            <a:endParaRPr lang="pl-PL" dirty="0"/>
          </a:p>
          <a:p>
            <a:endParaRPr lang="pl-PL" dirty="0"/>
          </a:p>
          <a:p>
            <a:r>
              <a:rPr lang="pl-PL" dirty="0"/>
              <a:t>Barbara Surdykowska, NSZZ Solidarność </a:t>
            </a:r>
          </a:p>
        </p:txBody>
      </p:sp>
    </p:spTree>
    <p:extLst>
      <p:ext uri="{BB962C8B-B14F-4D97-AF65-F5344CB8AC3E}">
        <p14:creationId xmlns:p14="http://schemas.microsoft.com/office/powerpoint/2010/main" val="3099440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7AA6C525-F6C9-4056-BB39-783159A41424}"/>
              </a:ext>
            </a:extLst>
          </p:cNvPr>
          <p:cNvSpPr>
            <a:spLocks noGrp="1"/>
          </p:cNvSpPr>
          <p:nvPr>
            <p:ph type="title"/>
          </p:nvPr>
        </p:nvSpPr>
        <p:spPr>
          <a:xfrm>
            <a:off x="934872" y="982272"/>
            <a:ext cx="3388419" cy="4560970"/>
          </a:xfrm>
        </p:spPr>
        <p:txBody>
          <a:bodyPr>
            <a:normAutofit/>
          </a:bodyPr>
          <a:lstStyle/>
          <a:p>
            <a:r>
              <a:rPr lang="pl-PL" sz="4000" dirty="0" err="1">
                <a:solidFill>
                  <a:srgbClr val="FFFFFF"/>
                </a:solidFill>
              </a:rPr>
              <a:t>Thank</a:t>
            </a:r>
            <a:r>
              <a:rPr lang="pl-PL" sz="4000" dirty="0">
                <a:solidFill>
                  <a:srgbClr val="FFFFFF"/>
                </a:solidFill>
              </a:rPr>
              <a:t> </a:t>
            </a:r>
            <a:r>
              <a:rPr lang="pl-PL" sz="4000" dirty="0" err="1">
                <a:solidFill>
                  <a:srgbClr val="FFFFFF"/>
                </a:solidFill>
              </a:rPr>
              <a:t>you</a:t>
            </a:r>
            <a:br>
              <a:rPr lang="pl-PL" sz="4000" dirty="0">
                <a:solidFill>
                  <a:srgbClr val="FFFFFF"/>
                </a:solidFill>
              </a:rPr>
            </a:br>
            <a:r>
              <a:rPr lang="pl-PL" sz="4000" dirty="0" err="1">
                <a:solidFill>
                  <a:srgbClr val="FFFFFF"/>
                </a:solidFill>
              </a:rPr>
              <a:t>Děkuji</a:t>
            </a:r>
            <a:br>
              <a:rPr lang="pl-PL" sz="4000" dirty="0">
                <a:solidFill>
                  <a:srgbClr val="FFFFFF"/>
                </a:solidFill>
              </a:rPr>
            </a:br>
            <a:r>
              <a:rPr lang="pl-PL" sz="4000" dirty="0" err="1">
                <a:solidFill>
                  <a:srgbClr val="FFFFFF"/>
                </a:solidFill>
              </a:rPr>
              <a:t>Ďakujem</a:t>
            </a:r>
            <a:br>
              <a:rPr lang="pl-PL" sz="4000" dirty="0">
                <a:solidFill>
                  <a:srgbClr val="FFFFFF"/>
                </a:solidFill>
              </a:rPr>
            </a:br>
            <a:r>
              <a:rPr lang="pl-PL" sz="4000" dirty="0" err="1">
                <a:solidFill>
                  <a:srgbClr val="FFFFFF"/>
                </a:solidFill>
              </a:rPr>
              <a:t>Köszönöm</a:t>
            </a:r>
            <a:br>
              <a:rPr lang="pl-PL" sz="4000" dirty="0">
                <a:solidFill>
                  <a:srgbClr val="FFFFFF"/>
                </a:solidFill>
              </a:rPr>
            </a:br>
            <a:r>
              <a:rPr lang="pl-PL" sz="4000" dirty="0" err="1">
                <a:solidFill>
                  <a:srgbClr val="FFFFFF"/>
                </a:solidFill>
              </a:rPr>
              <a:t>Merci</a:t>
            </a:r>
            <a:br>
              <a:rPr lang="pl-PL" sz="4000" dirty="0">
                <a:solidFill>
                  <a:srgbClr val="FFFFFF"/>
                </a:solidFill>
              </a:rPr>
            </a:br>
            <a:r>
              <a:rPr lang="pl-PL" sz="4000" dirty="0" err="1">
                <a:solidFill>
                  <a:srgbClr val="FFFFFF"/>
                </a:solidFill>
              </a:rPr>
              <a:t>Dank</a:t>
            </a:r>
            <a:r>
              <a:rPr lang="pl-PL" sz="4000" dirty="0">
                <a:solidFill>
                  <a:srgbClr val="FFFFFF"/>
                </a:solidFill>
              </a:rPr>
              <a:t> je</a:t>
            </a:r>
            <a:br>
              <a:rPr lang="pl-PL" sz="4000" dirty="0">
                <a:solidFill>
                  <a:srgbClr val="FFFFFF"/>
                </a:solidFill>
              </a:rPr>
            </a:br>
            <a:r>
              <a:rPr lang="pl-PL" sz="4000" dirty="0">
                <a:solidFill>
                  <a:srgbClr val="FFFFFF"/>
                </a:solidFill>
              </a:rPr>
              <a:t>Dziękuję</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ymbol zastępczy zawartości 2">
            <a:extLst>
              <a:ext uri="{FF2B5EF4-FFF2-40B4-BE49-F238E27FC236}">
                <a16:creationId xmlns:a16="http://schemas.microsoft.com/office/drawing/2014/main" id="{289E7550-4D93-4722-A3DC-5FC3E41A4256}"/>
              </a:ext>
            </a:extLst>
          </p:cNvPr>
          <p:cNvSpPr>
            <a:spLocks noGrp="1"/>
          </p:cNvSpPr>
          <p:nvPr>
            <p:ph idx="1"/>
          </p:nvPr>
        </p:nvSpPr>
        <p:spPr>
          <a:xfrm>
            <a:off x="5221862" y="1719618"/>
            <a:ext cx="5948831" cy="4334629"/>
          </a:xfrm>
        </p:spPr>
        <p:txBody>
          <a:bodyPr anchor="ctr">
            <a:normAutofit/>
          </a:bodyPr>
          <a:lstStyle/>
          <a:p>
            <a:pPr marL="0" indent="0">
              <a:buNone/>
            </a:pPr>
            <a:r>
              <a:rPr lang="pl-PL" sz="3200" dirty="0">
                <a:solidFill>
                  <a:srgbClr val="FEFFFF"/>
                </a:solidFill>
              </a:rPr>
              <a:t>Barbara Surdykowska</a:t>
            </a:r>
          </a:p>
          <a:p>
            <a:pPr marL="0" indent="0">
              <a:buNone/>
            </a:pPr>
            <a:r>
              <a:rPr lang="pl-PL" sz="2400" dirty="0">
                <a:solidFill>
                  <a:srgbClr val="FEFFFF"/>
                </a:solidFill>
              </a:rPr>
              <a:t>l</a:t>
            </a:r>
            <a:r>
              <a:rPr lang="pl-PL" sz="2400">
                <a:solidFill>
                  <a:srgbClr val="FEFFFF"/>
                </a:solidFill>
              </a:rPr>
              <a:t>egal </a:t>
            </a:r>
            <a:r>
              <a:rPr lang="pl-PL" sz="2400" dirty="0" err="1">
                <a:solidFill>
                  <a:srgbClr val="FEFFFF"/>
                </a:solidFill>
              </a:rPr>
              <a:t>adviser</a:t>
            </a:r>
            <a:r>
              <a:rPr lang="pl-PL" sz="2400" dirty="0">
                <a:solidFill>
                  <a:srgbClr val="FEFFFF"/>
                </a:solidFill>
              </a:rPr>
              <a:t> of NSZZ </a:t>
            </a:r>
            <a:r>
              <a:rPr lang="pl-PL" sz="2400" dirty="0" err="1">
                <a:solidFill>
                  <a:srgbClr val="FEFFFF"/>
                </a:solidFill>
              </a:rPr>
              <a:t>Solidarnosc</a:t>
            </a:r>
            <a:endParaRPr lang="pl-PL" sz="2400" dirty="0">
              <a:solidFill>
                <a:srgbClr val="FEFFFF"/>
              </a:solidFill>
            </a:endParaRPr>
          </a:p>
          <a:p>
            <a:pPr marL="0" indent="0">
              <a:buNone/>
            </a:pPr>
            <a:r>
              <a:rPr lang="pl-PL" sz="3200" dirty="0" err="1">
                <a:solidFill>
                  <a:srgbClr val="FEFFFF"/>
                </a:solidFill>
              </a:rPr>
              <a:t>b.surdykowska@solidarnosc.org.pl</a:t>
            </a:r>
            <a:endParaRPr lang="pl-PL" sz="3200" dirty="0">
              <a:solidFill>
                <a:srgbClr val="FEFFFF"/>
              </a:solidFill>
            </a:endParaRPr>
          </a:p>
        </p:txBody>
      </p:sp>
    </p:spTree>
    <p:extLst>
      <p:ext uri="{BB962C8B-B14F-4D97-AF65-F5344CB8AC3E}">
        <p14:creationId xmlns:p14="http://schemas.microsoft.com/office/powerpoint/2010/main" val="215299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C6EA2BB8-0BB7-4546-9A65-99FB175D70F2}"/>
              </a:ext>
            </a:extLst>
          </p:cNvPr>
          <p:cNvSpPr>
            <a:spLocks noGrp="1"/>
          </p:cNvSpPr>
          <p:nvPr>
            <p:ph type="title"/>
          </p:nvPr>
        </p:nvSpPr>
        <p:spPr>
          <a:xfrm>
            <a:off x="934872" y="982272"/>
            <a:ext cx="3388419" cy="4560970"/>
          </a:xfrm>
        </p:spPr>
        <p:txBody>
          <a:bodyPr>
            <a:normAutofit/>
          </a:bodyPr>
          <a:lstStyle/>
          <a:p>
            <a:r>
              <a:rPr lang="pl-PL" sz="4000">
                <a:solidFill>
                  <a:srgbClr val="FFFFFF"/>
                </a:solidFill>
              </a:rPr>
              <a:t>Minimum wage –Poland </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ymbol zastępczy zawartości 2">
            <a:extLst>
              <a:ext uri="{FF2B5EF4-FFF2-40B4-BE49-F238E27FC236}">
                <a16:creationId xmlns:a16="http://schemas.microsoft.com/office/drawing/2014/main" id="{7498AEBA-39C6-452C-9ABF-CAA39F07218A}"/>
              </a:ext>
            </a:extLst>
          </p:cNvPr>
          <p:cNvSpPr>
            <a:spLocks noGrp="1"/>
          </p:cNvSpPr>
          <p:nvPr>
            <p:ph idx="1"/>
          </p:nvPr>
        </p:nvSpPr>
        <p:spPr>
          <a:xfrm>
            <a:off x="5221862" y="1719618"/>
            <a:ext cx="5948831" cy="4334629"/>
          </a:xfrm>
        </p:spPr>
        <p:txBody>
          <a:bodyPr anchor="ctr">
            <a:normAutofit/>
          </a:bodyPr>
          <a:lstStyle/>
          <a:p>
            <a:r>
              <a:rPr lang="pl-PL" sz="2400" dirty="0">
                <a:solidFill>
                  <a:srgbClr val="FEFFFF"/>
                </a:solidFill>
              </a:rPr>
              <a:t>1. The</a:t>
            </a:r>
            <a:r>
              <a:rPr lang="en-US" sz="2400" dirty="0">
                <a:solidFill>
                  <a:srgbClr val="FEFFFF"/>
                </a:solidFill>
              </a:rPr>
              <a:t> mechanism for determining the amount of the minimum wage</a:t>
            </a:r>
            <a:endParaRPr lang="pl-PL" sz="2400" dirty="0">
              <a:solidFill>
                <a:srgbClr val="FEFFFF"/>
              </a:solidFill>
            </a:endParaRPr>
          </a:p>
          <a:p>
            <a:r>
              <a:rPr lang="pl-PL" sz="2400" dirty="0">
                <a:solidFill>
                  <a:srgbClr val="FEFFFF"/>
                </a:solidFill>
              </a:rPr>
              <a:t>2. </a:t>
            </a:r>
            <a:r>
              <a:rPr lang="en-US" sz="2400" dirty="0">
                <a:solidFill>
                  <a:srgbClr val="FEFFFF"/>
                </a:solidFill>
              </a:rPr>
              <a:t>The amount of the minimum wage</a:t>
            </a:r>
            <a:endParaRPr lang="pl-PL" sz="2400" dirty="0">
              <a:solidFill>
                <a:srgbClr val="FEFFFF"/>
              </a:solidFill>
            </a:endParaRPr>
          </a:p>
          <a:p>
            <a:r>
              <a:rPr lang="pl-PL" sz="2400" dirty="0">
                <a:solidFill>
                  <a:srgbClr val="FEFFFF"/>
                </a:solidFill>
              </a:rPr>
              <a:t>3. </a:t>
            </a:r>
            <a:r>
              <a:rPr lang="en-US" sz="2400" dirty="0">
                <a:solidFill>
                  <a:srgbClr val="FEFFFF"/>
                </a:solidFill>
              </a:rPr>
              <a:t>Two types of minimum wage</a:t>
            </a:r>
            <a:endParaRPr lang="pl-PL" sz="2400" dirty="0">
              <a:solidFill>
                <a:srgbClr val="FEFFFF"/>
              </a:solidFill>
            </a:endParaRPr>
          </a:p>
          <a:p>
            <a:r>
              <a:rPr lang="pl-PL" sz="2400" dirty="0">
                <a:solidFill>
                  <a:srgbClr val="FEFFFF"/>
                </a:solidFill>
              </a:rPr>
              <a:t>4. </a:t>
            </a:r>
            <a:r>
              <a:rPr lang="en-US" sz="2400" dirty="0">
                <a:solidFill>
                  <a:srgbClr val="FEFFFF"/>
                </a:solidFill>
              </a:rPr>
              <a:t>Exceptions to the minimum hourly wage</a:t>
            </a:r>
            <a:endParaRPr lang="pl-PL" sz="2400" dirty="0">
              <a:solidFill>
                <a:srgbClr val="FEFFFF"/>
              </a:solidFill>
            </a:endParaRPr>
          </a:p>
          <a:p>
            <a:r>
              <a:rPr lang="pl-PL" sz="2400" dirty="0">
                <a:solidFill>
                  <a:srgbClr val="FEFFFF"/>
                </a:solidFill>
              </a:rPr>
              <a:t>5. </a:t>
            </a:r>
            <a:r>
              <a:rPr lang="pl-PL" sz="2400" dirty="0" err="1">
                <a:solidFill>
                  <a:srgbClr val="FEFFFF"/>
                </a:solidFill>
              </a:rPr>
              <a:t>Persons</a:t>
            </a:r>
            <a:r>
              <a:rPr lang="en-US" sz="2400" dirty="0">
                <a:solidFill>
                  <a:srgbClr val="FEFFFF"/>
                </a:solidFill>
              </a:rPr>
              <a:t> that are not entitled to minimum wage</a:t>
            </a:r>
            <a:endParaRPr lang="pl-PL" sz="2400" dirty="0">
              <a:solidFill>
                <a:srgbClr val="FEFFFF"/>
              </a:solidFill>
            </a:endParaRPr>
          </a:p>
          <a:p>
            <a:r>
              <a:rPr lang="pl-PL" sz="2400" dirty="0">
                <a:solidFill>
                  <a:srgbClr val="FEFFFF"/>
                </a:solidFill>
              </a:rPr>
              <a:t>6. </a:t>
            </a:r>
            <a:r>
              <a:rPr lang="en-US" sz="2400" dirty="0">
                <a:solidFill>
                  <a:srgbClr val="FEFFFF"/>
                </a:solidFill>
              </a:rPr>
              <a:t>The significance of the draft </a:t>
            </a:r>
            <a:r>
              <a:rPr lang="pl-PL" sz="2400" dirty="0">
                <a:solidFill>
                  <a:srgbClr val="FEFFFF"/>
                </a:solidFill>
              </a:rPr>
              <a:t>EU </a:t>
            </a:r>
            <a:r>
              <a:rPr lang="en-US" sz="2400" dirty="0">
                <a:solidFill>
                  <a:srgbClr val="FEFFFF"/>
                </a:solidFill>
              </a:rPr>
              <a:t>directive from the Polish perspective</a:t>
            </a:r>
            <a:endParaRPr lang="pl-PL" sz="2400" dirty="0">
              <a:solidFill>
                <a:srgbClr val="FEFFFF"/>
              </a:solidFill>
            </a:endParaRPr>
          </a:p>
        </p:txBody>
      </p:sp>
    </p:spTree>
    <p:extLst>
      <p:ext uri="{BB962C8B-B14F-4D97-AF65-F5344CB8AC3E}">
        <p14:creationId xmlns:p14="http://schemas.microsoft.com/office/powerpoint/2010/main" val="12357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C9D14C-E626-431E-8693-042D6F52B3CE}"/>
              </a:ext>
            </a:extLst>
          </p:cNvPr>
          <p:cNvSpPr>
            <a:spLocks noGrp="1"/>
          </p:cNvSpPr>
          <p:nvPr>
            <p:ph type="title"/>
          </p:nvPr>
        </p:nvSpPr>
        <p:spPr/>
        <p:txBody>
          <a:bodyPr>
            <a:normAutofit/>
          </a:bodyPr>
          <a:lstStyle/>
          <a:p>
            <a:r>
              <a:rPr lang="en-US" dirty="0">
                <a:solidFill>
                  <a:srgbClr val="FEFFFF"/>
                </a:solidFill>
              </a:rPr>
              <a:t>amount of the minimum wage</a:t>
            </a:r>
            <a:r>
              <a:rPr lang="pl-PL" dirty="0">
                <a:solidFill>
                  <a:srgbClr val="FEFFFF"/>
                </a:solidFill>
              </a:rPr>
              <a:t> </a:t>
            </a:r>
            <a:br>
              <a:rPr lang="pl-PL" dirty="0">
                <a:solidFill>
                  <a:srgbClr val="FEFFFF"/>
                </a:solidFill>
              </a:rPr>
            </a:br>
            <a:r>
              <a:rPr lang="pl-PL" dirty="0">
                <a:solidFill>
                  <a:srgbClr val="FEFFFF"/>
                </a:solidFill>
              </a:rPr>
              <a:t>the </a:t>
            </a:r>
            <a:endParaRPr lang="pl-PL" dirty="0"/>
          </a:p>
        </p:txBody>
      </p:sp>
      <p:sp>
        <p:nvSpPr>
          <p:cNvPr id="3" name="Symbol zastępczy zawartości 2">
            <a:extLst>
              <a:ext uri="{FF2B5EF4-FFF2-40B4-BE49-F238E27FC236}">
                <a16:creationId xmlns:a16="http://schemas.microsoft.com/office/drawing/2014/main" id="{3D558E9F-F7A6-4D6E-8591-0F7D9F3C023B}"/>
              </a:ext>
            </a:extLst>
          </p:cNvPr>
          <p:cNvSpPr>
            <a:spLocks noGrp="1"/>
          </p:cNvSpPr>
          <p:nvPr>
            <p:ph idx="1"/>
          </p:nvPr>
        </p:nvSpPr>
        <p:spPr>
          <a:xfrm>
            <a:off x="838200" y="834887"/>
            <a:ext cx="10515600" cy="5342076"/>
          </a:xfrm>
        </p:spPr>
        <p:txBody>
          <a:bodyPr>
            <a:normAutofit fontScale="85000" lnSpcReduction="10000"/>
          </a:bodyPr>
          <a:lstStyle/>
          <a:p>
            <a:pPr>
              <a:spcAft>
                <a:spcPts val="600"/>
              </a:spcAft>
              <a:buNone/>
            </a:pPr>
            <a:r>
              <a:rPr lang="pl-PL" sz="4800" dirty="0" err="1"/>
              <a:t>How</a:t>
            </a:r>
            <a:r>
              <a:rPr lang="pl-PL" sz="4800" dirty="0"/>
              <a:t> </a:t>
            </a:r>
            <a:r>
              <a:rPr lang="pl-PL" sz="4800" dirty="0" err="1"/>
              <a:t>it</a:t>
            </a:r>
            <a:r>
              <a:rPr lang="pl-PL" sz="4800" dirty="0"/>
              <a:t> </a:t>
            </a:r>
            <a:r>
              <a:rPr lang="pl-PL" sz="4800" dirty="0" err="1"/>
              <a:t>works</a:t>
            </a:r>
            <a:r>
              <a:rPr lang="pl-PL" sz="4800" dirty="0"/>
              <a:t> </a:t>
            </a:r>
            <a:r>
              <a:rPr lang="pl-PL" sz="4800" dirty="0" err="1"/>
              <a:t>in</a:t>
            </a:r>
            <a:r>
              <a:rPr lang="pl-PL" sz="4800" dirty="0"/>
              <a:t> </a:t>
            </a:r>
            <a:r>
              <a:rPr lang="pl-PL" sz="4800" dirty="0" err="1"/>
              <a:t>Polish</a:t>
            </a:r>
            <a:r>
              <a:rPr lang="pl-PL" sz="4800" dirty="0"/>
              <a:t> </a:t>
            </a:r>
            <a:r>
              <a:rPr lang="pl-PL" sz="4800" dirty="0" err="1"/>
              <a:t>circumstances</a:t>
            </a:r>
            <a:endParaRPr lang="pl-PL" sz="4800" dirty="0"/>
          </a:p>
          <a:p>
            <a:r>
              <a:rPr lang="en-US" dirty="0"/>
              <a:t>The Council of Ministers, by June 15 of each year, presents to the </a:t>
            </a:r>
            <a:r>
              <a:rPr lang="en-US" dirty="0">
                <a:solidFill>
                  <a:srgbClr val="FF0000"/>
                </a:solidFill>
              </a:rPr>
              <a:t>Social Dialogue Council:</a:t>
            </a:r>
          </a:p>
          <a:p>
            <a:r>
              <a:rPr lang="en-US" dirty="0">
                <a:solidFill>
                  <a:srgbClr val="FF0000"/>
                </a:solidFill>
              </a:rPr>
              <a:t>a proposal for the minimum wage </a:t>
            </a:r>
            <a:r>
              <a:rPr lang="en-US" dirty="0"/>
              <a:t>in the next year and a proposal for the minimum hourly rate</a:t>
            </a:r>
          </a:p>
          <a:p>
            <a:r>
              <a:rPr lang="en-US" dirty="0"/>
              <a:t>information o</a:t>
            </a:r>
            <a:r>
              <a:rPr lang="pl-PL" dirty="0"/>
              <a:t>n:</a:t>
            </a:r>
            <a:r>
              <a:rPr lang="en-US" dirty="0"/>
              <a:t> the price index in the previous year</a:t>
            </a:r>
            <a:r>
              <a:rPr lang="pl-PL" dirty="0"/>
              <a:t> (</a:t>
            </a:r>
            <a:r>
              <a:rPr lang="pl-PL" dirty="0" err="1"/>
              <a:t>inflation</a:t>
            </a:r>
            <a:r>
              <a:rPr lang="pl-PL" dirty="0"/>
              <a:t>) </a:t>
            </a:r>
            <a:r>
              <a:rPr lang="en-US" dirty="0"/>
              <a:t>;</a:t>
            </a:r>
          </a:p>
          <a:p>
            <a:r>
              <a:rPr lang="en-US" dirty="0"/>
              <a:t>information on: price index and average wage index forecast for the next year;</a:t>
            </a:r>
          </a:p>
          <a:p>
            <a:r>
              <a:rPr lang="en-US" dirty="0"/>
              <a:t>the amount of the average salary in the first quarter of the year in which the negotiations take place;</a:t>
            </a:r>
          </a:p>
          <a:p>
            <a:r>
              <a:rPr lang="en-US" dirty="0"/>
              <a:t>information on the economic conditions of the state, taking into account the situation of the state budget, the requirements of economic development, the level of labor productivity and the need to maintain a high level of employment;</a:t>
            </a:r>
          </a:p>
          <a:p>
            <a:r>
              <a:rPr lang="en-US" dirty="0">
                <a:solidFill>
                  <a:srgbClr val="FF0000"/>
                </a:solidFill>
              </a:rPr>
              <a:t>indicator of the forecast real growth of gross domestic product</a:t>
            </a:r>
            <a:r>
              <a:rPr lang="en-US" dirty="0"/>
              <a:t>.</a:t>
            </a:r>
            <a:endParaRPr lang="pl-PL" dirty="0"/>
          </a:p>
          <a:p>
            <a:endParaRPr lang="pl-PL" dirty="0"/>
          </a:p>
        </p:txBody>
      </p:sp>
    </p:spTree>
    <p:extLst>
      <p:ext uri="{BB962C8B-B14F-4D97-AF65-F5344CB8AC3E}">
        <p14:creationId xmlns:p14="http://schemas.microsoft.com/office/powerpoint/2010/main" val="3109827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7" name="Picture 136">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cstate="print">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ytuł 1">
            <a:extLst>
              <a:ext uri="{FF2B5EF4-FFF2-40B4-BE49-F238E27FC236}">
                <a16:creationId xmlns:a16="http://schemas.microsoft.com/office/drawing/2014/main" id="{F4BF6013-642B-463E-B4E5-84DF8FCF2C7D}"/>
              </a:ext>
            </a:extLst>
          </p:cNvPr>
          <p:cNvSpPr>
            <a:spLocks noGrp="1"/>
          </p:cNvSpPr>
          <p:nvPr>
            <p:ph type="title"/>
          </p:nvPr>
        </p:nvSpPr>
        <p:spPr>
          <a:xfrm>
            <a:off x="804998" y="798445"/>
            <a:ext cx="4803636" cy="1311664"/>
          </a:xfrm>
        </p:spPr>
        <p:txBody>
          <a:bodyPr vert="horz" lIns="91440" tIns="45720" rIns="91440" bIns="45720" rtlCol="0" anchor="ctr">
            <a:normAutofit/>
          </a:bodyPr>
          <a:lstStyle/>
          <a:p>
            <a:r>
              <a:rPr lang="pl-PL" dirty="0" err="1">
                <a:solidFill>
                  <a:srgbClr val="000000"/>
                </a:solidFill>
              </a:rPr>
              <a:t>The</a:t>
            </a:r>
            <a:r>
              <a:rPr lang="pl-PL" dirty="0">
                <a:solidFill>
                  <a:srgbClr val="000000"/>
                </a:solidFill>
              </a:rPr>
              <a:t> </a:t>
            </a:r>
            <a:r>
              <a:rPr lang="pl-PL" dirty="0" err="1">
                <a:solidFill>
                  <a:srgbClr val="000000"/>
                </a:solidFill>
              </a:rPr>
              <a:t>mechanism</a:t>
            </a:r>
            <a:endParaRPr lang="en-US" dirty="0">
              <a:solidFill>
                <a:srgbClr val="000000"/>
              </a:solidFill>
            </a:endParaRPr>
          </a:p>
        </p:txBody>
      </p:sp>
      <p:sp>
        <p:nvSpPr>
          <p:cNvPr id="4" name="Prostokąt 3">
            <a:extLst>
              <a:ext uri="{FF2B5EF4-FFF2-40B4-BE49-F238E27FC236}">
                <a16:creationId xmlns:a16="http://schemas.microsoft.com/office/drawing/2014/main" id="{32C3F76F-B310-437D-8469-EBE8B9F70CBF}"/>
              </a:ext>
            </a:extLst>
          </p:cNvPr>
          <p:cNvSpPr/>
          <p:nvPr/>
        </p:nvSpPr>
        <p:spPr>
          <a:xfrm>
            <a:off x="804997" y="2272143"/>
            <a:ext cx="4706803" cy="3788830"/>
          </a:xfrm>
          <a:prstGeom prst="rect">
            <a:avLst/>
          </a:prstGeom>
        </p:spPr>
        <p:txBody>
          <a:bodyPr vert="horz" lIns="91440" tIns="45720" rIns="91440" bIns="45720" rtlCol="0" anchor="ctr">
            <a:normAutofit/>
          </a:bodyPr>
          <a:lstStyle/>
          <a:p>
            <a:pPr>
              <a:lnSpc>
                <a:spcPct val="90000"/>
              </a:lnSpc>
              <a:spcAft>
                <a:spcPts val="600"/>
              </a:spcAft>
            </a:pPr>
            <a:r>
              <a:rPr lang="en-US" sz="2000" dirty="0">
                <a:solidFill>
                  <a:srgbClr val="000000"/>
                </a:solidFill>
              </a:rPr>
              <a:t>If, in the year in which the negotiations take place, the amount of the minimum wage is lower than half of the average wage, the degree of growth, apart from inflation, </a:t>
            </a:r>
            <a:r>
              <a:rPr lang="en-US" sz="2000" dirty="0">
                <a:solidFill>
                  <a:srgbClr val="FF0000"/>
                </a:solidFill>
              </a:rPr>
              <a:t>is additionally increased </a:t>
            </a:r>
            <a:r>
              <a:rPr lang="en-US" sz="2000" dirty="0">
                <a:solidFill>
                  <a:srgbClr val="000000"/>
                </a:solidFill>
              </a:rPr>
              <a:t>by 2/3 of the forecast real increase in gross domestic product.</a:t>
            </a:r>
          </a:p>
        </p:txBody>
      </p:sp>
      <p:sp>
        <p:nvSpPr>
          <p:cNvPr id="139"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Pieniądze Polskie Banknoty - Darmowe zdjęcie na Pixabay">
            <a:extLst>
              <a:ext uri="{FF2B5EF4-FFF2-40B4-BE49-F238E27FC236}">
                <a16:creationId xmlns:a16="http://schemas.microsoft.com/office/drawing/2014/main" id="{0C78A6B1-CCCA-433C-85F8-DDA7F65807A5}"/>
              </a:ext>
            </a:extLst>
          </p:cNvPr>
          <p:cNvPicPr>
            <a:picLocks noGrp="1" noChangeAspect="1" noChangeArrowheads="1"/>
          </p:cNvPicPr>
          <p:nvPr>
            <p:ph idx="1"/>
          </p:nvPr>
        </p:nvPicPr>
        <p:blipFill rotWithShape="1">
          <a:blip r:embed="rId3" cstate="print">
            <a:extLst>
              <a:ext uri="{28A0092B-C50C-407E-A947-70E740481C1C}">
                <a14:useLocalDpi xmlns:a14="http://schemas.microsoft.com/office/drawing/2010/main" val="0"/>
              </a:ext>
            </a:extLst>
          </a:blip>
          <a:srcRect l="14544" r="20365"/>
          <a:stretch/>
        </p:blipFill>
        <p:spPr bwMode="auto">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139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ytuł 1">
            <a:extLst>
              <a:ext uri="{FF2B5EF4-FFF2-40B4-BE49-F238E27FC236}">
                <a16:creationId xmlns:a16="http://schemas.microsoft.com/office/drawing/2014/main" id="{C11C5480-C3E3-42A5-B212-55C0B87E8F12}"/>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The amount of the minimum wage</a:t>
            </a:r>
            <a:endParaRPr lang="pl-PL" dirty="0">
              <a:solidFill>
                <a:srgbClr val="FFFFFF"/>
              </a:solidFill>
            </a:endParaRPr>
          </a:p>
        </p:txBody>
      </p:sp>
      <p:sp>
        <p:nvSpPr>
          <p:cNvPr id="3" name="Symbol zastępczy zawartości 2">
            <a:extLst>
              <a:ext uri="{FF2B5EF4-FFF2-40B4-BE49-F238E27FC236}">
                <a16:creationId xmlns:a16="http://schemas.microsoft.com/office/drawing/2014/main" id="{FBE7EFD1-AECD-43B2-AEC7-D0BE8E2BE357}"/>
              </a:ext>
            </a:extLst>
          </p:cNvPr>
          <p:cNvSpPr>
            <a:spLocks noGrp="1"/>
          </p:cNvSpPr>
          <p:nvPr>
            <p:ph idx="1"/>
          </p:nvPr>
        </p:nvSpPr>
        <p:spPr>
          <a:xfrm>
            <a:off x="6090574" y="801866"/>
            <a:ext cx="5306084" cy="5230634"/>
          </a:xfrm>
        </p:spPr>
        <p:txBody>
          <a:bodyPr anchor="ctr">
            <a:normAutofit lnSpcReduction="10000"/>
          </a:bodyPr>
          <a:lstStyle/>
          <a:p>
            <a:endParaRPr lang="pl-PL" sz="1500" dirty="0">
              <a:solidFill>
                <a:srgbClr val="000000"/>
              </a:solidFill>
            </a:endParaRPr>
          </a:p>
          <a:p>
            <a:pPr marL="0" indent="0">
              <a:buNone/>
            </a:pPr>
            <a:endParaRPr lang="pl-PL" sz="1500" dirty="0">
              <a:solidFill>
                <a:srgbClr val="000000"/>
              </a:solidFill>
            </a:endParaRPr>
          </a:p>
          <a:p>
            <a:endParaRPr lang="pl-PL" sz="1500" dirty="0">
              <a:solidFill>
                <a:srgbClr val="000000"/>
              </a:solidFill>
            </a:endParaRPr>
          </a:p>
          <a:p>
            <a:r>
              <a:rPr lang="pl-PL" sz="2000" dirty="0">
                <a:solidFill>
                  <a:srgbClr val="FF0000"/>
                </a:solidFill>
              </a:rPr>
              <a:t>2021- 2800</a:t>
            </a:r>
          </a:p>
          <a:p>
            <a:r>
              <a:rPr lang="pl-PL" sz="2000" dirty="0">
                <a:solidFill>
                  <a:srgbClr val="000000"/>
                </a:solidFill>
              </a:rPr>
              <a:t>2020- 2600</a:t>
            </a:r>
          </a:p>
          <a:p>
            <a:r>
              <a:rPr lang="pl-PL" sz="2000" dirty="0">
                <a:solidFill>
                  <a:srgbClr val="000000"/>
                </a:solidFill>
              </a:rPr>
              <a:t>2019- 2250</a:t>
            </a:r>
          </a:p>
          <a:p>
            <a:r>
              <a:rPr lang="pl-PL" sz="2000" dirty="0">
                <a:solidFill>
                  <a:srgbClr val="000000"/>
                </a:solidFill>
              </a:rPr>
              <a:t>2018- 2100				</a:t>
            </a:r>
          </a:p>
          <a:p>
            <a:r>
              <a:rPr lang="pl-PL" sz="2000" dirty="0">
                <a:solidFill>
                  <a:srgbClr val="000000"/>
                </a:solidFill>
              </a:rPr>
              <a:t>2017- 2000</a:t>
            </a:r>
          </a:p>
          <a:p>
            <a:r>
              <a:rPr lang="pl-PL" sz="2000" dirty="0">
                <a:solidFill>
                  <a:srgbClr val="000000"/>
                </a:solidFill>
              </a:rPr>
              <a:t>2016- 1850</a:t>
            </a:r>
          </a:p>
          <a:p>
            <a:r>
              <a:rPr lang="pl-PL" sz="2000" dirty="0">
                <a:solidFill>
                  <a:srgbClr val="000000"/>
                </a:solidFill>
              </a:rPr>
              <a:t>2015- 1750</a:t>
            </a:r>
          </a:p>
          <a:p>
            <a:r>
              <a:rPr lang="pl-PL" sz="2000" dirty="0">
                <a:solidFill>
                  <a:srgbClr val="000000"/>
                </a:solidFill>
              </a:rPr>
              <a:t>2014- 1680</a:t>
            </a:r>
          </a:p>
          <a:p>
            <a:r>
              <a:rPr lang="pl-PL" sz="2000" dirty="0">
                <a:solidFill>
                  <a:srgbClr val="000000"/>
                </a:solidFill>
              </a:rPr>
              <a:t>2013- 1600</a:t>
            </a:r>
          </a:p>
          <a:p>
            <a:r>
              <a:rPr lang="pl-PL" sz="2000" dirty="0">
                <a:solidFill>
                  <a:srgbClr val="000000"/>
                </a:solidFill>
              </a:rPr>
              <a:t>2012- 1500</a:t>
            </a:r>
          </a:p>
          <a:p>
            <a:r>
              <a:rPr lang="pl-PL" sz="2000" dirty="0">
                <a:solidFill>
                  <a:srgbClr val="000000"/>
                </a:solidFill>
              </a:rPr>
              <a:t>2011- 1 386</a:t>
            </a:r>
          </a:p>
          <a:p>
            <a:endParaRPr lang="pl-PL" sz="2000" dirty="0">
              <a:solidFill>
                <a:srgbClr val="000000"/>
              </a:solidFill>
            </a:endParaRPr>
          </a:p>
          <a:p>
            <a:endParaRPr lang="pl-PL" sz="1500" dirty="0">
              <a:solidFill>
                <a:srgbClr val="000000"/>
              </a:solidFill>
            </a:endParaRPr>
          </a:p>
          <a:p>
            <a:endParaRPr lang="pl-PL" sz="1500" dirty="0">
              <a:solidFill>
                <a:srgbClr val="000000"/>
              </a:solidFill>
            </a:endParaRPr>
          </a:p>
          <a:p>
            <a:endParaRPr lang="pl-PL" sz="1500" dirty="0">
              <a:solidFill>
                <a:srgbClr val="000000"/>
              </a:solidFill>
            </a:endParaRPr>
          </a:p>
        </p:txBody>
      </p:sp>
    </p:spTree>
    <p:extLst>
      <p:ext uri="{BB962C8B-B14F-4D97-AF65-F5344CB8AC3E}">
        <p14:creationId xmlns:p14="http://schemas.microsoft.com/office/powerpoint/2010/main" val="378033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5" name="Rectangle 16">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A47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0E77ECB-641C-4CFA-BFAB-6529506275A6}"/>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2500" dirty="0">
                <a:solidFill>
                  <a:srgbClr val="FFFFFF"/>
                </a:solidFill>
              </a:rPr>
              <a:t>Two types of minimum wage</a:t>
            </a:r>
            <a:br>
              <a:rPr lang="en-US" sz="2500" dirty="0">
                <a:solidFill>
                  <a:srgbClr val="FFFFFF"/>
                </a:solidFill>
              </a:rPr>
            </a:br>
            <a:br>
              <a:rPr lang="en-US" sz="2500" dirty="0">
                <a:solidFill>
                  <a:srgbClr val="FFFFFF"/>
                </a:solidFill>
              </a:rPr>
            </a:br>
            <a:r>
              <a:rPr lang="en-US" sz="2500" dirty="0">
                <a:solidFill>
                  <a:srgbClr val="FFFFFF"/>
                </a:solidFill>
              </a:rPr>
              <a:t>monthly minimum wage for employees</a:t>
            </a:r>
            <a:br>
              <a:rPr lang="en-US" sz="2500" dirty="0">
                <a:solidFill>
                  <a:srgbClr val="FFFFFF"/>
                </a:solidFill>
              </a:rPr>
            </a:br>
            <a:br>
              <a:rPr lang="en-US" sz="2500" dirty="0">
                <a:solidFill>
                  <a:srgbClr val="FFFFFF"/>
                </a:solidFill>
              </a:rPr>
            </a:br>
            <a:r>
              <a:rPr lang="en-US" sz="2500" dirty="0">
                <a:solidFill>
                  <a:srgbClr val="FFFFFF"/>
                </a:solidFill>
              </a:rPr>
              <a:t>hourly minimum wage for people who are not employees (for contractors, for the self-employed)</a:t>
            </a:r>
          </a:p>
        </p:txBody>
      </p:sp>
      <p:sp>
        <p:nvSpPr>
          <p:cNvPr id="46"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ymbol zastępczy zawartości 4">
            <a:extLst>
              <a:ext uri="{FF2B5EF4-FFF2-40B4-BE49-F238E27FC236}">
                <a16:creationId xmlns:a16="http://schemas.microsoft.com/office/drawing/2014/main" id="{3C14BB4A-1A5E-4CB5-ACC7-EF230DEDC602}"/>
              </a:ext>
            </a:extLst>
          </p:cNvPr>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1223"/>
          <a:stretch/>
        </p:blipFill>
        <p:spPr>
          <a:xfrm>
            <a:off x="976251" y="942538"/>
            <a:ext cx="7163222" cy="4808332"/>
          </a:xfrm>
          <a:prstGeom prst="rect">
            <a:avLst/>
          </a:prstGeom>
          <a:effectLst/>
        </p:spPr>
      </p:pic>
    </p:spTree>
    <p:extLst>
      <p:ext uri="{BB962C8B-B14F-4D97-AF65-F5344CB8AC3E}">
        <p14:creationId xmlns:p14="http://schemas.microsoft.com/office/powerpoint/2010/main" val="3005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ytuł 1">
            <a:extLst>
              <a:ext uri="{FF2B5EF4-FFF2-40B4-BE49-F238E27FC236}">
                <a16:creationId xmlns:a16="http://schemas.microsoft.com/office/drawing/2014/main" id="{E7C2DB0F-985A-49A7-8E63-E59EB15C6AE9}"/>
              </a:ext>
            </a:extLst>
          </p:cNvPr>
          <p:cNvSpPr>
            <a:spLocks noGrp="1"/>
          </p:cNvSpPr>
          <p:nvPr>
            <p:ph type="title"/>
          </p:nvPr>
        </p:nvSpPr>
        <p:spPr>
          <a:xfrm>
            <a:off x="640079" y="2053641"/>
            <a:ext cx="3669161" cy="2760098"/>
          </a:xfrm>
        </p:spPr>
        <p:txBody>
          <a:bodyPr>
            <a:normAutofit/>
          </a:bodyPr>
          <a:lstStyle/>
          <a:p>
            <a:r>
              <a:rPr lang="en-US">
                <a:solidFill>
                  <a:srgbClr val="FFFFFF"/>
                </a:solidFill>
              </a:rPr>
              <a:t>Exceptions to the minimum hourly wage</a:t>
            </a:r>
            <a:endParaRPr lang="pl-PL">
              <a:solidFill>
                <a:srgbClr val="FFFFFF"/>
              </a:solidFill>
            </a:endParaRPr>
          </a:p>
        </p:txBody>
      </p:sp>
      <p:sp>
        <p:nvSpPr>
          <p:cNvPr id="3" name="Symbol zastępczy zawartości 2">
            <a:extLst>
              <a:ext uri="{FF2B5EF4-FFF2-40B4-BE49-F238E27FC236}">
                <a16:creationId xmlns:a16="http://schemas.microsoft.com/office/drawing/2014/main" id="{DB287C4B-C2ED-4D69-B6AF-3E5823784DAE}"/>
              </a:ext>
            </a:extLst>
          </p:cNvPr>
          <p:cNvSpPr>
            <a:spLocks noGrp="1"/>
          </p:cNvSpPr>
          <p:nvPr>
            <p:ph idx="1"/>
          </p:nvPr>
        </p:nvSpPr>
        <p:spPr>
          <a:xfrm>
            <a:off x="6090574" y="801866"/>
            <a:ext cx="5306084" cy="5230634"/>
          </a:xfrm>
        </p:spPr>
        <p:txBody>
          <a:bodyPr anchor="ctr">
            <a:normAutofit/>
          </a:bodyPr>
          <a:lstStyle/>
          <a:p>
            <a:pPr>
              <a:buNone/>
            </a:pPr>
            <a:r>
              <a:rPr lang="pl-PL" sz="3600" dirty="0" err="1">
                <a:solidFill>
                  <a:srgbClr val="000000"/>
                </a:solidFill>
              </a:rPr>
              <a:t>Two</a:t>
            </a:r>
            <a:r>
              <a:rPr lang="pl-PL" sz="3600" dirty="0">
                <a:solidFill>
                  <a:srgbClr val="000000"/>
                </a:solidFill>
              </a:rPr>
              <a:t> </a:t>
            </a:r>
            <a:r>
              <a:rPr lang="pl-PL" sz="3600" dirty="0" err="1">
                <a:solidFill>
                  <a:srgbClr val="000000"/>
                </a:solidFill>
              </a:rPr>
              <a:t>sample</a:t>
            </a:r>
            <a:r>
              <a:rPr lang="pl-PL" sz="3600" dirty="0">
                <a:solidFill>
                  <a:srgbClr val="000000"/>
                </a:solidFill>
              </a:rPr>
              <a:t> </a:t>
            </a:r>
            <a:r>
              <a:rPr lang="pl-PL" sz="3600" dirty="0" err="1">
                <a:solidFill>
                  <a:srgbClr val="000000"/>
                </a:solidFill>
              </a:rPr>
              <a:t>exceptions</a:t>
            </a:r>
            <a:r>
              <a:rPr lang="pl-PL" sz="3600" dirty="0">
                <a:solidFill>
                  <a:srgbClr val="000000"/>
                </a:solidFill>
              </a:rPr>
              <a:t>:</a:t>
            </a:r>
          </a:p>
          <a:p>
            <a:endParaRPr lang="pl-PL" sz="1700" dirty="0">
              <a:solidFill>
                <a:srgbClr val="000000"/>
              </a:solidFill>
            </a:endParaRPr>
          </a:p>
          <a:p>
            <a:r>
              <a:rPr lang="pl-PL" sz="1700" dirty="0">
                <a:solidFill>
                  <a:srgbClr val="000000"/>
                </a:solidFill>
              </a:rPr>
              <a:t>1. </a:t>
            </a:r>
            <a:r>
              <a:rPr lang="en-US" sz="1700" dirty="0">
                <a:solidFill>
                  <a:srgbClr val="000000"/>
                </a:solidFill>
              </a:rPr>
              <a:t>contracts for services consisting in caring for a group of people or people during holidays or trips - if, due to the nature of the care provided, services are provided continuously for a period longer than 1 day;</a:t>
            </a:r>
            <a:endParaRPr lang="pl-PL" sz="1700" dirty="0">
              <a:solidFill>
                <a:srgbClr val="000000"/>
              </a:solidFill>
            </a:endParaRPr>
          </a:p>
          <a:p>
            <a:endParaRPr lang="pl-PL" sz="1700" dirty="0">
              <a:solidFill>
                <a:srgbClr val="000000"/>
              </a:solidFill>
            </a:endParaRPr>
          </a:p>
          <a:p>
            <a:r>
              <a:rPr lang="pl-PL" sz="1700" dirty="0">
                <a:solidFill>
                  <a:srgbClr val="000000"/>
                </a:solidFill>
              </a:rPr>
              <a:t>2. </a:t>
            </a:r>
            <a:r>
              <a:rPr lang="en-US" sz="1700" dirty="0">
                <a:solidFill>
                  <a:srgbClr val="000000"/>
                </a:solidFill>
              </a:rPr>
              <a:t>contracts for home care services for a disabled, chronically ill or elderly person, when in connection with their performance the person providing services lives together with the ward in his apartment or house, and due to the nature of the care provided, the services are provided to one person or living together a family for a continuous period of more than one day, except in the case of providing services in any facilities providing round-the-clock services for disabled, chronically ill or elderly people.</a:t>
            </a:r>
            <a:endParaRPr lang="pl-PL" sz="1700" dirty="0">
              <a:solidFill>
                <a:srgbClr val="000000"/>
              </a:solidFill>
            </a:endParaRPr>
          </a:p>
        </p:txBody>
      </p:sp>
    </p:spTree>
    <p:extLst>
      <p:ext uri="{BB962C8B-B14F-4D97-AF65-F5344CB8AC3E}">
        <p14:creationId xmlns:p14="http://schemas.microsoft.com/office/powerpoint/2010/main" val="402317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1A12DE-92C0-4A21-A2F3-A2461BFCB7DA}"/>
              </a:ext>
            </a:extLst>
          </p:cNvPr>
          <p:cNvSpPr>
            <a:spLocks noGrp="1"/>
          </p:cNvSpPr>
          <p:nvPr>
            <p:ph type="title"/>
          </p:nvPr>
        </p:nvSpPr>
        <p:spPr>
          <a:xfrm>
            <a:off x="762001" y="803325"/>
            <a:ext cx="5314536" cy="1325563"/>
          </a:xfrm>
        </p:spPr>
        <p:txBody>
          <a:bodyPr>
            <a:normAutofit/>
          </a:bodyPr>
          <a:lstStyle/>
          <a:p>
            <a:r>
              <a:rPr lang="pl-PL" sz="2800" dirty="0" err="1"/>
              <a:t>Who</a:t>
            </a:r>
            <a:r>
              <a:rPr lang="pl-PL" sz="2800" dirty="0"/>
              <a:t> </a:t>
            </a:r>
            <a:r>
              <a:rPr lang="pl-PL" sz="2800" dirty="0" err="1"/>
              <a:t>is</a:t>
            </a:r>
            <a:r>
              <a:rPr lang="pl-PL" sz="2800" dirty="0"/>
              <a:t> </a:t>
            </a:r>
            <a:r>
              <a:rPr lang="en-US" sz="2800" dirty="0"/>
              <a:t>not entitled to</a:t>
            </a:r>
            <a:r>
              <a:rPr lang="pl-PL" sz="2800" dirty="0"/>
              <a:t> </a:t>
            </a:r>
            <a:r>
              <a:rPr lang="pl-PL" sz="2800" dirty="0" err="1"/>
              <a:t>statutory</a:t>
            </a:r>
            <a:r>
              <a:rPr lang="pl-PL" sz="2800" dirty="0"/>
              <a:t> </a:t>
            </a:r>
            <a:r>
              <a:rPr lang="en-US" sz="2800" dirty="0"/>
              <a:t>minimum wage</a:t>
            </a:r>
            <a:r>
              <a:rPr lang="pl-PL" sz="2800" dirty="0"/>
              <a:t> </a:t>
            </a:r>
            <a:r>
              <a:rPr lang="pl-PL" sz="2800" dirty="0" err="1"/>
              <a:t>in</a:t>
            </a:r>
            <a:r>
              <a:rPr lang="pl-PL" sz="2800" dirty="0"/>
              <a:t> Poland?</a:t>
            </a:r>
            <a:br>
              <a:rPr lang="pl-PL" sz="2800" dirty="0"/>
            </a:br>
            <a:endParaRPr lang="pl-PL" sz="2800" dirty="0"/>
          </a:p>
        </p:txBody>
      </p:sp>
      <p:sp>
        <p:nvSpPr>
          <p:cNvPr id="3" name="Symbol zastępczy zawartości 2">
            <a:extLst>
              <a:ext uri="{FF2B5EF4-FFF2-40B4-BE49-F238E27FC236}">
                <a16:creationId xmlns:a16="http://schemas.microsoft.com/office/drawing/2014/main" id="{C184EBC8-C13A-43CA-AB7F-E7867FFA34C6}"/>
              </a:ext>
            </a:extLst>
          </p:cNvPr>
          <p:cNvSpPr>
            <a:spLocks noGrp="1"/>
          </p:cNvSpPr>
          <p:nvPr>
            <p:ph idx="1"/>
          </p:nvPr>
        </p:nvSpPr>
        <p:spPr>
          <a:xfrm>
            <a:off x="762000" y="2279018"/>
            <a:ext cx="5314543" cy="3375920"/>
          </a:xfrm>
        </p:spPr>
        <p:txBody>
          <a:bodyPr anchor="t">
            <a:normAutofit/>
          </a:bodyPr>
          <a:lstStyle/>
          <a:p>
            <a:endParaRPr lang="pl-PL" sz="1800" dirty="0"/>
          </a:p>
          <a:p>
            <a:r>
              <a:rPr lang="en-US" sz="1800" dirty="0"/>
              <a:t>persons whose remuneration is financed from public funds (Labor Fund) and who are directed to internships by </a:t>
            </a:r>
            <a:r>
              <a:rPr lang="en-US" sz="1800" dirty="0" err="1"/>
              <a:t>poviat</a:t>
            </a:r>
            <a:r>
              <a:rPr lang="en-US" sz="1800" dirty="0"/>
              <a:t> labor offices</a:t>
            </a:r>
            <a:endParaRPr lang="pl-PL" sz="1800" dirty="0"/>
          </a:p>
          <a:p>
            <a:endParaRPr lang="pl-PL" sz="1800" dirty="0"/>
          </a:p>
          <a:p>
            <a:r>
              <a:rPr lang="pl-PL" sz="1800" dirty="0"/>
              <a:t> </a:t>
            </a:r>
            <a:r>
              <a:rPr lang="en-US" sz="1800" dirty="0"/>
              <a:t>persons who are part</a:t>
            </a:r>
            <a:r>
              <a:rPr lang="pl-PL" sz="1800" dirty="0"/>
              <a:t> </a:t>
            </a:r>
            <a:r>
              <a:rPr lang="en-US" sz="1800" dirty="0"/>
              <a:t>to the </a:t>
            </a:r>
            <a:r>
              <a:rPr lang="pl-PL" sz="1800" dirty="0" err="1"/>
              <a:t>contract</a:t>
            </a:r>
            <a:r>
              <a:rPr lang="en-US" sz="1800" dirty="0"/>
              <a:t> on aid </a:t>
            </a:r>
            <a:r>
              <a:rPr lang="pl-PL" sz="1800" dirty="0" err="1"/>
              <a:t>at</a:t>
            </a:r>
            <a:r>
              <a:rPr lang="en-US" sz="1800" dirty="0"/>
              <a:t> harvest</a:t>
            </a:r>
            <a:endParaRPr lang="pl-PL" sz="1800" dirty="0"/>
          </a:p>
          <a:p>
            <a:endParaRPr lang="pl-PL" sz="1800" dirty="0"/>
          </a:p>
          <a:p>
            <a:endParaRPr lang="pl-PL" sz="1800" dirty="0"/>
          </a:p>
          <a:p>
            <a:endParaRPr lang="pl-PL" sz="1800" dirty="0"/>
          </a:p>
        </p:txBody>
      </p:sp>
      <p:sp>
        <p:nvSpPr>
          <p:cNvPr id="2052" name="Freeform: Shape 70">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descr="Podstawą świadczenia pomocy przy zbiorach będzie nowy rodzaj umowy  cywilnoprawnej - Biznes technologie">
            <a:extLst>
              <a:ext uri="{FF2B5EF4-FFF2-40B4-BE49-F238E27FC236}">
                <a16:creationId xmlns:a16="http://schemas.microsoft.com/office/drawing/2014/main" id="{7E3B9CBD-0D25-45AA-A116-6D2B6A3BF99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243" r="16719" b="-1"/>
          <a:stretch/>
        </p:blipFill>
        <p:spPr bwMode="auto">
          <a:xfrm>
            <a:off x="6750141" y="-2"/>
            <a:ext cx="5441859" cy="5654940"/>
          </a:xfrm>
          <a:custGeom>
            <a:avLst/>
            <a:gdLst/>
            <a:ahLst/>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022122"/>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7AA6C525-F6C9-4056-BB39-783159A41424}"/>
              </a:ext>
            </a:extLst>
          </p:cNvPr>
          <p:cNvSpPr>
            <a:spLocks noGrp="1"/>
          </p:cNvSpPr>
          <p:nvPr>
            <p:ph type="title"/>
          </p:nvPr>
        </p:nvSpPr>
        <p:spPr>
          <a:xfrm>
            <a:off x="934872" y="982272"/>
            <a:ext cx="3388419" cy="4560970"/>
          </a:xfrm>
        </p:spPr>
        <p:txBody>
          <a:bodyPr>
            <a:normAutofit/>
          </a:bodyPr>
          <a:lstStyle/>
          <a:p>
            <a:r>
              <a:rPr lang="en-US" sz="4000">
                <a:solidFill>
                  <a:srgbClr val="FFFFFF"/>
                </a:solidFill>
              </a:rPr>
              <a:t>The significance of the draft directive from the Polish perspective</a:t>
            </a:r>
            <a:endParaRPr lang="pl-PL" sz="400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ymbol zastępczy zawartości 2">
            <a:extLst>
              <a:ext uri="{FF2B5EF4-FFF2-40B4-BE49-F238E27FC236}">
                <a16:creationId xmlns:a16="http://schemas.microsoft.com/office/drawing/2014/main" id="{289E7550-4D93-4722-A3DC-5FC3E41A4256}"/>
              </a:ext>
            </a:extLst>
          </p:cNvPr>
          <p:cNvSpPr>
            <a:spLocks noGrp="1"/>
          </p:cNvSpPr>
          <p:nvPr>
            <p:ph idx="1"/>
          </p:nvPr>
        </p:nvSpPr>
        <p:spPr>
          <a:xfrm>
            <a:off x="5221862" y="1719618"/>
            <a:ext cx="5948831" cy="4334629"/>
          </a:xfrm>
        </p:spPr>
        <p:txBody>
          <a:bodyPr anchor="ctr">
            <a:normAutofit fontScale="70000" lnSpcReduction="20000"/>
          </a:bodyPr>
          <a:lstStyle/>
          <a:p>
            <a:r>
              <a:rPr lang="en-US" sz="2400" dirty="0">
                <a:solidFill>
                  <a:srgbClr val="FEFFFF"/>
                </a:solidFill>
              </a:rPr>
              <a:t>From the Polish perspective, the main value of the project is the </a:t>
            </a:r>
            <a:r>
              <a:rPr lang="en-US" sz="2400" dirty="0">
                <a:solidFill>
                  <a:srgbClr val="FF0000"/>
                </a:solidFill>
              </a:rPr>
              <a:t>attempt to strengthen collective bargaining</a:t>
            </a:r>
            <a:r>
              <a:rPr lang="en-US" sz="2400" dirty="0">
                <a:solidFill>
                  <a:srgbClr val="FEFFFF"/>
                </a:solidFill>
              </a:rPr>
              <a:t>. There are two factors to consider:</a:t>
            </a:r>
          </a:p>
          <a:p>
            <a:r>
              <a:rPr lang="en-US" sz="2400" dirty="0">
                <a:solidFill>
                  <a:srgbClr val="FEFFFF"/>
                </a:solidFill>
              </a:rPr>
              <a:t>- complete lack of </a:t>
            </a:r>
            <a:r>
              <a:rPr lang="pl-PL" sz="2400" dirty="0" err="1">
                <a:solidFill>
                  <a:srgbClr val="FEFFFF"/>
                </a:solidFill>
              </a:rPr>
              <a:t>sectoral</a:t>
            </a:r>
            <a:r>
              <a:rPr lang="en-US" sz="2400" dirty="0">
                <a:solidFill>
                  <a:srgbClr val="FEFFFF"/>
                </a:solidFill>
              </a:rPr>
              <a:t> bargaining in Poland</a:t>
            </a:r>
          </a:p>
          <a:p>
            <a:r>
              <a:rPr lang="en-US" sz="2400" dirty="0">
                <a:solidFill>
                  <a:srgbClr val="FEFFFF"/>
                </a:solidFill>
              </a:rPr>
              <a:t>- weakness of employers' organizations (lack of will to accept any obligations on behalf of members)</a:t>
            </a:r>
            <a:endParaRPr lang="pl-PL" sz="2400" dirty="0">
              <a:solidFill>
                <a:srgbClr val="FEFFFF"/>
              </a:solidFill>
            </a:endParaRPr>
          </a:p>
          <a:p>
            <a:r>
              <a:rPr lang="pl-PL" sz="2400" dirty="0" err="1">
                <a:solidFill>
                  <a:srgbClr val="FEFFFF"/>
                </a:solidFill>
              </a:rPr>
              <a:t>Coverage</a:t>
            </a:r>
            <a:r>
              <a:rPr lang="pl-PL" sz="2400" dirty="0">
                <a:solidFill>
                  <a:srgbClr val="FEFFFF"/>
                </a:solidFill>
              </a:rPr>
              <a:t>  of </a:t>
            </a:r>
            <a:r>
              <a:rPr lang="pl-PL" sz="2400" dirty="0" err="1">
                <a:solidFill>
                  <a:srgbClr val="FEFFFF"/>
                </a:solidFill>
              </a:rPr>
              <a:t>collective</a:t>
            </a:r>
            <a:r>
              <a:rPr lang="pl-PL" sz="2400" dirty="0">
                <a:solidFill>
                  <a:srgbClr val="FEFFFF"/>
                </a:solidFill>
              </a:rPr>
              <a:t> </a:t>
            </a:r>
            <a:r>
              <a:rPr lang="pl-PL" sz="2400" dirty="0" err="1">
                <a:solidFill>
                  <a:srgbClr val="FEFFFF"/>
                </a:solidFill>
              </a:rPr>
              <a:t>agreements</a:t>
            </a:r>
            <a:r>
              <a:rPr lang="pl-PL" sz="2400" dirty="0">
                <a:solidFill>
                  <a:srgbClr val="FEFFFF"/>
                </a:solidFill>
              </a:rPr>
              <a:t>: </a:t>
            </a:r>
          </a:p>
          <a:p>
            <a:r>
              <a:rPr lang="pl-PL" sz="2400" dirty="0">
                <a:solidFill>
                  <a:srgbClr val="FEFFFF"/>
                </a:solidFill>
              </a:rPr>
              <a:t>LT- 7%</a:t>
            </a:r>
          </a:p>
          <a:p>
            <a:r>
              <a:rPr lang="pl-PL" sz="2400" dirty="0">
                <a:solidFill>
                  <a:srgbClr val="FEFFFF"/>
                </a:solidFill>
              </a:rPr>
              <a:t>LV- 14%</a:t>
            </a:r>
          </a:p>
          <a:p>
            <a:r>
              <a:rPr lang="pl-PL" sz="2400" dirty="0">
                <a:solidFill>
                  <a:srgbClr val="FF0000"/>
                </a:solidFill>
              </a:rPr>
              <a:t>PL- 17%</a:t>
            </a:r>
          </a:p>
          <a:p>
            <a:r>
              <a:rPr lang="pl-PL" sz="2400" dirty="0">
                <a:solidFill>
                  <a:srgbClr val="FEFFFF"/>
                </a:solidFill>
              </a:rPr>
              <a:t>HU- 23%</a:t>
            </a:r>
          </a:p>
          <a:p>
            <a:r>
              <a:rPr lang="pl-PL" sz="2400" dirty="0">
                <a:solidFill>
                  <a:srgbClr val="FEFFFF"/>
                </a:solidFill>
              </a:rPr>
              <a:t>SK- 24%</a:t>
            </a:r>
          </a:p>
          <a:p>
            <a:r>
              <a:rPr lang="pl-PL" sz="2400" dirty="0">
                <a:solidFill>
                  <a:srgbClr val="FEFFFF"/>
                </a:solidFill>
              </a:rPr>
              <a:t>RO- 35%</a:t>
            </a:r>
          </a:p>
          <a:p>
            <a:r>
              <a:rPr lang="pl-PL" sz="2400" dirty="0">
                <a:solidFill>
                  <a:srgbClr val="FEFFFF"/>
                </a:solidFill>
              </a:rPr>
              <a:t>CZ- 46%</a:t>
            </a:r>
          </a:p>
          <a:p>
            <a:r>
              <a:rPr lang="pl-PL" sz="2400" dirty="0">
                <a:solidFill>
                  <a:srgbClr val="FEFFFF"/>
                </a:solidFill>
              </a:rPr>
              <a:t>SI- 65%</a:t>
            </a:r>
          </a:p>
          <a:p>
            <a:pPr marL="0" indent="0">
              <a:buNone/>
            </a:pPr>
            <a:endParaRPr lang="pl-PL" sz="2400" dirty="0">
              <a:solidFill>
                <a:srgbClr val="FEFFFF"/>
              </a:solidFill>
            </a:endParaRPr>
          </a:p>
        </p:txBody>
      </p:sp>
    </p:spTree>
    <p:extLst>
      <p:ext uri="{BB962C8B-B14F-4D97-AF65-F5344CB8AC3E}">
        <p14:creationId xmlns:p14="http://schemas.microsoft.com/office/powerpoint/2010/main" val="215299061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B082A784646E540B3110313F6B98980" ma:contentTypeVersion="4" ma:contentTypeDescription="Vytvoří nový dokument" ma:contentTypeScope="" ma:versionID="d621e950bff333e1ee84ac2dae8bd8a3">
  <xsd:schema xmlns:xsd="http://www.w3.org/2001/XMLSchema" xmlns:xs="http://www.w3.org/2001/XMLSchema" xmlns:p="http://schemas.microsoft.com/office/2006/metadata/properties" xmlns:ns2="6555975c-da35-4f10-a629-e9e0102616d7" xmlns:ns3="19d18db8-1cad-4aec-ad11-ca8b85595218" targetNamespace="http://schemas.microsoft.com/office/2006/metadata/properties" ma:root="true" ma:fieldsID="71301a7dfcd4514d05714f006bcbe6d4" ns2:_="" ns3:_="">
    <xsd:import namespace="6555975c-da35-4f10-a629-e9e0102616d7"/>
    <xsd:import namespace="19d18db8-1cad-4aec-ad11-ca8b855952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55975c-da35-4f10-a629-e9e0102616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d18db8-1cad-4aec-ad11-ca8b85595218" elementFormDefault="qualified">
    <xsd:import namespace="http://schemas.microsoft.com/office/2006/documentManagement/types"/>
    <xsd:import namespace="http://schemas.microsoft.com/office/infopath/2007/PartnerControls"/>
    <xsd:element name="SharedWithUsers" ma:index="1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F1C3405-08F3-4BA9-B9F0-767C17920F95}"/>
</file>

<file path=customXml/itemProps2.xml><?xml version="1.0" encoding="utf-8"?>
<ds:datastoreItem xmlns:ds="http://schemas.openxmlformats.org/officeDocument/2006/customXml" ds:itemID="{10B0F728-C687-48A4-84C0-87AB66F94965}"/>
</file>

<file path=customXml/itemProps3.xml><?xml version="1.0" encoding="utf-8"?>
<ds:datastoreItem xmlns:ds="http://schemas.openxmlformats.org/officeDocument/2006/customXml" ds:itemID="{048DE378-8913-42EE-ACF2-CDC98DE4ABCB}"/>
</file>

<file path=docProps/app.xml><?xml version="1.0" encoding="utf-8"?>
<Properties xmlns="http://schemas.openxmlformats.org/officeDocument/2006/extended-properties" xmlns:vt="http://schemas.openxmlformats.org/officeDocument/2006/docPropsVTypes">
  <TotalTime>34</TotalTime>
  <Words>678</Words>
  <Application>Microsoft Office PowerPoint</Application>
  <PresentationFormat>Širokoúhlá obrazovka</PresentationFormat>
  <Paragraphs>70</Paragraphs>
  <Slides>10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10</vt:i4>
      </vt:variant>
    </vt:vector>
  </HeadingPairs>
  <TitlesOfParts>
    <vt:vector size="14" baseType="lpstr">
      <vt:lpstr>Arial</vt:lpstr>
      <vt:lpstr>Calibri</vt:lpstr>
      <vt:lpstr>Calibri Light</vt:lpstr>
      <vt:lpstr>Motyw pakietu Office</vt:lpstr>
      <vt:lpstr>The EUdraft directive on adequate minimum wage  in the European Union and Polish perspective</vt:lpstr>
      <vt:lpstr>Minimum wage –Poland </vt:lpstr>
      <vt:lpstr>amount of the minimum wage  the </vt:lpstr>
      <vt:lpstr>The mechanism</vt:lpstr>
      <vt:lpstr>The amount of the minimum wage</vt:lpstr>
      <vt:lpstr>Two types of minimum wage  monthly minimum wage for employees  hourly minimum wage for people who are not employees (for contractors, for the self-employed)</vt:lpstr>
      <vt:lpstr>Exceptions to the minimum hourly wage</vt:lpstr>
      <vt:lpstr>Who is not entitled to statutory minimum wage in Poland? </vt:lpstr>
      <vt:lpstr>The significance of the draft directive from the Polish perspective</vt:lpstr>
      <vt:lpstr>Thank you Děkuji Ďakujem Köszönöm Merci Dank je Dziękuję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Minimum wage – Poland</dc:title>
  <dc:creator>Barbara Surdykowska</dc:creator>
  <cp:lastModifiedBy>Lucie Studničná</cp:lastModifiedBy>
  <cp:revision>8</cp:revision>
  <cp:lastPrinted>2020-11-24T09:45:02Z</cp:lastPrinted>
  <dcterms:created xsi:type="dcterms:W3CDTF">2020-11-23T20:46:44Z</dcterms:created>
  <dcterms:modified xsi:type="dcterms:W3CDTF">2020-11-24T09:48:50Z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0x0101000B082A784646E540B3110313F6B98980</vt:lpwstr>
  </property>
</Properties>
</file>