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741" r:id="rId3"/>
    <p:sldId id="742" r:id="rId4"/>
    <p:sldId id="743" r:id="rId5"/>
    <p:sldId id="750" r:id="rId6"/>
    <p:sldId id="752" r:id="rId7"/>
    <p:sldId id="753" r:id="rId8"/>
    <p:sldId id="751" r:id="rId9"/>
    <p:sldId id="754" r:id="rId10"/>
    <p:sldId id="75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image" Target="../media/image1.pn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473D4C-B319-437C-BB67-BBD2E55451BB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797CCF2-91FA-41EE-AABC-996D55AA6EE4}">
      <dgm:prSet/>
      <dgm:spPr/>
      <dgm:t>
        <a:bodyPr/>
        <a:lstStyle/>
        <a:p>
          <a:pPr>
            <a:lnSpc>
              <a:spcPct val="100000"/>
            </a:lnSpc>
          </a:pPr>
          <a:r>
            <a:rPr lang="cs-CZ"/>
            <a:t>analyzovat postoje zaměstnanců vyplývající z dostupných průzkumů</a:t>
          </a:r>
          <a:endParaRPr lang="en-US"/>
        </a:p>
      </dgm:t>
    </dgm:pt>
    <dgm:pt modelId="{E8B78125-77E5-494E-8E5E-5B2C02395EA2}" type="parTrans" cxnId="{6C1D21A0-4566-4598-9A3B-D6F62AAFB09D}">
      <dgm:prSet/>
      <dgm:spPr/>
      <dgm:t>
        <a:bodyPr/>
        <a:lstStyle/>
        <a:p>
          <a:endParaRPr lang="en-US"/>
        </a:p>
      </dgm:t>
    </dgm:pt>
    <dgm:pt modelId="{21FFFB92-3A95-4EB5-950E-D5EF760E2BD9}" type="sibTrans" cxnId="{6C1D21A0-4566-4598-9A3B-D6F62AAFB09D}">
      <dgm:prSet/>
      <dgm:spPr/>
      <dgm:t>
        <a:bodyPr/>
        <a:lstStyle/>
        <a:p>
          <a:endParaRPr lang="en-US"/>
        </a:p>
      </dgm:t>
    </dgm:pt>
    <dgm:pt modelId="{F7E0E71C-B3F8-432A-A388-EE5F40A50482}">
      <dgm:prSet/>
      <dgm:spPr/>
      <dgm:t>
        <a:bodyPr/>
        <a:lstStyle/>
        <a:p>
          <a:pPr>
            <a:lnSpc>
              <a:spcPct val="100000"/>
            </a:lnSpc>
          </a:pPr>
          <a:r>
            <a:rPr lang="cs-CZ"/>
            <a:t>určit oblasti právní úpravy, které jsou v kontextu problematiky dopadů ekonomické krize na pracovněprávní vztahy důležité</a:t>
          </a:r>
          <a:endParaRPr lang="en-US"/>
        </a:p>
      </dgm:t>
    </dgm:pt>
    <dgm:pt modelId="{33661338-16E4-455D-94B6-9FED2DC2D642}" type="parTrans" cxnId="{E9754BC9-6A72-4CA7-A022-539519A35CC4}">
      <dgm:prSet/>
      <dgm:spPr/>
      <dgm:t>
        <a:bodyPr/>
        <a:lstStyle/>
        <a:p>
          <a:endParaRPr lang="en-US"/>
        </a:p>
      </dgm:t>
    </dgm:pt>
    <dgm:pt modelId="{CB614BCD-CCB2-44B9-BC72-64DE285CFDDE}" type="sibTrans" cxnId="{E9754BC9-6A72-4CA7-A022-539519A35CC4}">
      <dgm:prSet/>
      <dgm:spPr/>
      <dgm:t>
        <a:bodyPr/>
        <a:lstStyle/>
        <a:p>
          <a:endParaRPr lang="en-US"/>
        </a:p>
      </dgm:t>
    </dgm:pt>
    <dgm:pt modelId="{1CCA0E95-A052-4257-B913-C0063550F66D}">
      <dgm:prSet/>
      <dgm:spPr/>
      <dgm:t>
        <a:bodyPr/>
        <a:lstStyle/>
        <a:p>
          <a:pPr>
            <a:lnSpc>
              <a:spcPct val="100000"/>
            </a:lnSpc>
          </a:pPr>
          <a:r>
            <a:rPr lang="cs-CZ"/>
            <a:t>formulovat doporučení pro zapojení odborových organizací a opatření v rámci kolektivního vyjednávání</a:t>
          </a:r>
          <a:endParaRPr lang="en-US"/>
        </a:p>
      </dgm:t>
    </dgm:pt>
    <dgm:pt modelId="{6F2C2FF0-713D-4442-B0DB-806EA67FAB04}" type="parTrans" cxnId="{57D4A758-A8DE-4D35-8B16-A78457C20A17}">
      <dgm:prSet/>
      <dgm:spPr/>
      <dgm:t>
        <a:bodyPr/>
        <a:lstStyle/>
        <a:p>
          <a:endParaRPr lang="en-US"/>
        </a:p>
      </dgm:t>
    </dgm:pt>
    <dgm:pt modelId="{F5E1B093-AEDF-471B-AC3A-E4A0C530BA8C}" type="sibTrans" cxnId="{57D4A758-A8DE-4D35-8B16-A78457C20A17}">
      <dgm:prSet/>
      <dgm:spPr/>
      <dgm:t>
        <a:bodyPr/>
        <a:lstStyle/>
        <a:p>
          <a:endParaRPr lang="en-US"/>
        </a:p>
      </dgm:t>
    </dgm:pt>
    <dgm:pt modelId="{04321045-FFA9-4EC4-98E5-8646982D28EF}" type="pres">
      <dgm:prSet presAssocID="{74473D4C-B319-437C-BB67-BBD2E55451BB}" presName="root" presStyleCnt="0">
        <dgm:presLayoutVars>
          <dgm:dir/>
          <dgm:resizeHandles val="exact"/>
        </dgm:presLayoutVars>
      </dgm:prSet>
      <dgm:spPr/>
    </dgm:pt>
    <dgm:pt modelId="{1E6E4A19-9907-4EC5-BB8A-1114E5BFCF61}" type="pres">
      <dgm:prSet presAssocID="{A797CCF2-91FA-41EE-AABC-996D55AA6EE4}" presName="compNode" presStyleCnt="0"/>
      <dgm:spPr/>
    </dgm:pt>
    <dgm:pt modelId="{A5FB3929-EDBD-4927-BDBC-51B9AF8FCBDC}" type="pres">
      <dgm:prSet presAssocID="{A797CCF2-91FA-41EE-AABC-996D55AA6EE4}" presName="bgRect" presStyleLbl="bgShp" presStyleIdx="0" presStyleCnt="3"/>
      <dgm:spPr/>
    </dgm:pt>
    <dgm:pt modelId="{DB5A8FB3-B93D-480C-8D8C-16CE93DD4E50}" type="pres">
      <dgm:prSet presAssocID="{A797CCF2-91FA-41EE-AABC-996D55AA6EE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2B296B82-8D67-46DA-84F1-E0378ED1B9BF}" type="pres">
      <dgm:prSet presAssocID="{A797CCF2-91FA-41EE-AABC-996D55AA6EE4}" presName="spaceRect" presStyleCnt="0"/>
      <dgm:spPr/>
    </dgm:pt>
    <dgm:pt modelId="{30610AD6-B607-4B63-84B1-8F193AAD30E6}" type="pres">
      <dgm:prSet presAssocID="{A797CCF2-91FA-41EE-AABC-996D55AA6EE4}" presName="parTx" presStyleLbl="revTx" presStyleIdx="0" presStyleCnt="3">
        <dgm:presLayoutVars>
          <dgm:chMax val="0"/>
          <dgm:chPref val="0"/>
        </dgm:presLayoutVars>
      </dgm:prSet>
      <dgm:spPr/>
    </dgm:pt>
    <dgm:pt modelId="{E502A826-ECB8-4DB1-A7D1-F8C40120D4DE}" type="pres">
      <dgm:prSet presAssocID="{21FFFB92-3A95-4EB5-950E-D5EF760E2BD9}" presName="sibTrans" presStyleCnt="0"/>
      <dgm:spPr/>
    </dgm:pt>
    <dgm:pt modelId="{E096B0F1-8FCC-45FE-A5A6-E33141F30578}" type="pres">
      <dgm:prSet presAssocID="{F7E0E71C-B3F8-432A-A388-EE5F40A50482}" presName="compNode" presStyleCnt="0"/>
      <dgm:spPr/>
    </dgm:pt>
    <dgm:pt modelId="{CA1238E8-4D16-45BF-B388-AC335F90BBA9}" type="pres">
      <dgm:prSet presAssocID="{F7E0E71C-B3F8-432A-A388-EE5F40A50482}" presName="bgRect" presStyleLbl="bgShp" presStyleIdx="1" presStyleCnt="3"/>
      <dgm:spPr/>
    </dgm:pt>
    <dgm:pt modelId="{84783EBE-28CC-47D0-971C-97491909BFB6}" type="pres">
      <dgm:prSet presAssocID="{F7E0E71C-B3F8-432A-A388-EE5F40A50482}" presName="iconRect" presStyleLbl="node1" presStyleIdx="1" presStyleCnt="3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Zaškrtnutí"/>
        </a:ext>
      </dgm:extLst>
    </dgm:pt>
    <dgm:pt modelId="{3B089399-EAB2-45ED-B016-4B865D846684}" type="pres">
      <dgm:prSet presAssocID="{F7E0E71C-B3F8-432A-A388-EE5F40A50482}" presName="spaceRect" presStyleCnt="0"/>
      <dgm:spPr/>
    </dgm:pt>
    <dgm:pt modelId="{8529ECAC-382A-40A7-8903-115366A0A0D3}" type="pres">
      <dgm:prSet presAssocID="{F7E0E71C-B3F8-432A-A388-EE5F40A50482}" presName="parTx" presStyleLbl="revTx" presStyleIdx="1" presStyleCnt="3">
        <dgm:presLayoutVars>
          <dgm:chMax val="0"/>
          <dgm:chPref val="0"/>
        </dgm:presLayoutVars>
      </dgm:prSet>
      <dgm:spPr/>
    </dgm:pt>
    <dgm:pt modelId="{7C105909-F726-46C3-92C5-A682AEBDAB99}" type="pres">
      <dgm:prSet presAssocID="{CB614BCD-CCB2-44B9-BC72-64DE285CFDDE}" presName="sibTrans" presStyleCnt="0"/>
      <dgm:spPr/>
    </dgm:pt>
    <dgm:pt modelId="{06A34B5B-FABC-452E-A7A2-AB2962DDD600}" type="pres">
      <dgm:prSet presAssocID="{1CCA0E95-A052-4257-B913-C0063550F66D}" presName="compNode" presStyleCnt="0"/>
      <dgm:spPr/>
    </dgm:pt>
    <dgm:pt modelId="{704E5F6E-9BD8-490A-8191-8CF95AF4440A}" type="pres">
      <dgm:prSet presAssocID="{1CCA0E95-A052-4257-B913-C0063550F66D}" presName="bgRect" presStyleLbl="bgShp" presStyleIdx="2" presStyleCnt="3"/>
      <dgm:spPr/>
    </dgm:pt>
    <dgm:pt modelId="{30E97D4F-9001-4516-A219-BCD4F1A9E0CD}" type="pres">
      <dgm:prSet presAssocID="{1CCA0E95-A052-4257-B913-C0063550F66D}" presName="iconRect" presStyleLbl="node1" presStyleIdx="2" presStyleCnt="3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otřesení rukou"/>
        </a:ext>
      </dgm:extLst>
    </dgm:pt>
    <dgm:pt modelId="{12AFF2C9-223C-4457-AE8C-8255AF836A6C}" type="pres">
      <dgm:prSet presAssocID="{1CCA0E95-A052-4257-B913-C0063550F66D}" presName="spaceRect" presStyleCnt="0"/>
      <dgm:spPr/>
    </dgm:pt>
    <dgm:pt modelId="{C505EC6E-16BC-4C9E-8570-A9ADD65874D2}" type="pres">
      <dgm:prSet presAssocID="{1CCA0E95-A052-4257-B913-C0063550F66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11A88C76-AC49-4E65-AD76-59EDEC03C6C6}" type="presOf" srcId="{74473D4C-B319-437C-BB67-BBD2E55451BB}" destId="{04321045-FFA9-4EC4-98E5-8646982D28EF}" srcOrd="0" destOrd="0" presId="urn:microsoft.com/office/officeart/2018/2/layout/IconVerticalSolidList"/>
    <dgm:cxn modelId="{57D4A758-A8DE-4D35-8B16-A78457C20A17}" srcId="{74473D4C-B319-437C-BB67-BBD2E55451BB}" destId="{1CCA0E95-A052-4257-B913-C0063550F66D}" srcOrd="2" destOrd="0" parTransId="{6F2C2FF0-713D-4442-B0DB-806EA67FAB04}" sibTransId="{F5E1B093-AEDF-471B-AC3A-E4A0C530BA8C}"/>
    <dgm:cxn modelId="{6C1D21A0-4566-4598-9A3B-D6F62AAFB09D}" srcId="{74473D4C-B319-437C-BB67-BBD2E55451BB}" destId="{A797CCF2-91FA-41EE-AABC-996D55AA6EE4}" srcOrd="0" destOrd="0" parTransId="{E8B78125-77E5-494E-8E5E-5B2C02395EA2}" sibTransId="{21FFFB92-3A95-4EB5-950E-D5EF760E2BD9}"/>
    <dgm:cxn modelId="{DB9B55AE-E2A4-4384-B4F0-4A0A04B3A74A}" type="presOf" srcId="{A797CCF2-91FA-41EE-AABC-996D55AA6EE4}" destId="{30610AD6-B607-4B63-84B1-8F193AAD30E6}" srcOrd="0" destOrd="0" presId="urn:microsoft.com/office/officeart/2018/2/layout/IconVerticalSolidList"/>
    <dgm:cxn modelId="{E9754BC9-6A72-4CA7-A022-539519A35CC4}" srcId="{74473D4C-B319-437C-BB67-BBD2E55451BB}" destId="{F7E0E71C-B3F8-432A-A388-EE5F40A50482}" srcOrd="1" destOrd="0" parTransId="{33661338-16E4-455D-94B6-9FED2DC2D642}" sibTransId="{CB614BCD-CCB2-44B9-BC72-64DE285CFDDE}"/>
    <dgm:cxn modelId="{985022FF-3EF7-4D88-805D-A7B2D1D06F08}" type="presOf" srcId="{1CCA0E95-A052-4257-B913-C0063550F66D}" destId="{C505EC6E-16BC-4C9E-8570-A9ADD65874D2}" srcOrd="0" destOrd="0" presId="urn:microsoft.com/office/officeart/2018/2/layout/IconVerticalSolidList"/>
    <dgm:cxn modelId="{4EF7AAFF-35ED-462B-88E3-173AB9053244}" type="presOf" srcId="{F7E0E71C-B3F8-432A-A388-EE5F40A50482}" destId="{8529ECAC-382A-40A7-8903-115366A0A0D3}" srcOrd="0" destOrd="0" presId="urn:microsoft.com/office/officeart/2018/2/layout/IconVerticalSolidList"/>
    <dgm:cxn modelId="{2319F154-A988-4DF8-9CB0-6AB5DBBA4A83}" type="presParOf" srcId="{04321045-FFA9-4EC4-98E5-8646982D28EF}" destId="{1E6E4A19-9907-4EC5-BB8A-1114E5BFCF61}" srcOrd="0" destOrd="0" presId="urn:microsoft.com/office/officeart/2018/2/layout/IconVerticalSolidList"/>
    <dgm:cxn modelId="{ED0E42D8-63D6-4D3B-9C4F-1BFE0F083683}" type="presParOf" srcId="{1E6E4A19-9907-4EC5-BB8A-1114E5BFCF61}" destId="{A5FB3929-EDBD-4927-BDBC-51B9AF8FCBDC}" srcOrd="0" destOrd="0" presId="urn:microsoft.com/office/officeart/2018/2/layout/IconVerticalSolidList"/>
    <dgm:cxn modelId="{259942B3-C242-4A07-9CF7-47238CDB2129}" type="presParOf" srcId="{1E6E4A19-9907-4EC5-BB8A-1114E5BFCF61}" destId="{DB5A8FB3-B93D-480C-8D8C-16CE93DD4E50}" srcOrd="1" destOrd="0" presId="urn:microsoft.com/office/officeart/2018/2/layout/IconVerticalSolidList"/>
    <dgm:cxn modelId="{99C70214-7C11-42FF-ABC6-0F466A5490D9}" type="presParOf" srcId="{1E6E4A19-9907-4EC5-BB8A-1114E5BFCF61}" destId="{2B296B82-8D67-46DA-84F1-E0378ED1B9BF}" srcOrd="2" destOrd="0" presId="urn:microsoft.com/office/officeart/2018/2/layout/IconVerticalSolidList"/>
    <dgm:cxn modelId="{991354C1-B9FB-40A2-A24A-5BEC25F45B83}" type="presParOf" srcId="{1E6E4A19-9907-4EC5-BB8A-1114E5BFCF61}" destId="{30610AD6-B607-4B63-84B1-8F193AAD30E6}" srcOrd="3" destOrd="0" presId="urn:microsoft.com/office/officeart/2018/2/layout/IconVerticalSolidList"/>
    <dgm:cxn modelId="{87487CE9-BABA-4349-9A09-B406640FE7E1}" type="presParOf" srcId="{04321045-FFA9-4EC4-98E5-8646982D28EF}" destId="{E502A826-ECB8-4DB1-A7D1-F8C40120D4DE}" srcOrd="1" destOrd="0" presId="urn:microsoft.com/office/officeart/2018/2/layout/IconVerticalSolidList"/>
    <dgm:cxn modelId="{DCC882C8-7E8A-40B1-B659-5E6EFD066C1B}" type="presParOf" srcId="{04321045-FFA9-4EC4-98E5-8646982D28EF}" destId="{E096B0F1-8FCC-45FE-A5A6-E33141F30578}" srcOrd="2" destOrd="0" presId="urn:microsoft.com/office/officeart/2018/2/layout/IconVerticalSolidList"/>
    <dgm:cxn modelId="{675B8DD3-9258-44CB-8FC5-9D496C5D4A82}" type="presParOf" srcId="{E096B0F1-8FCC-45FE-A5A6-E33141F30578}" destId="{CA1238E8-4D16-45BF-B388-AC335F90BBA9}" srcOrd="0" destOrd="0" presId="urn:microsoft.com/office/officeart/2018/2/layout/IconVerticalSolidList"/>
    <dgm:cxn modelId="{8EFDA38D-8DCA-4E06-BC10-D82312FD68DB}" type="presParOf" srcId="{E096B0F1-8FCC-45FE-A5A6-E33141F30578}" destId="{84783EBE-28CC-47D0-971C-97491909BFB6}" srcOrd="1" destOrd="0" presId="urn:microsoft.com/office/officeart/2018/2/layout/IconVerticalSolidList"/>
    <dgm:cxn modelId="{C9131F2A-C519-4484-9C18-E39A06F05BB7}" type="presParOf" srcId="{E096B0F1-8FCC-45FE-A5A6-E33141F30578}" destId="{3B089399-EAB2-45ED-B016-4B865D846684}" srcOrd="2" destOrd="0" presId="urn:microsoft.com/office/officeart/2018/2/layout/IconVerticalSolidList"/>
    <dgm:cxn modelId="{2A9670AA-8A95-4C29-B44A-9BE216CC3EF7}" type="presParOf" srcId="{E096B0F1-8FCC-45FE-A5A6-E33141F30578}" destId="{8529ECAC-382A-40A7-8903-115366A0A0D3}" srcOrd="3" destOrd="0" presId="urn:microsoft.com/office/officeart/2018/2/layout/IconVerticalSolidList"/>
    <dgm:cxn modelId="{42DB44F9-DE3C-4924-A5E0-FD17A9958F95}" type="presParOf" srcId="{04321045-FFA9-4EC4-98E5-8646982D28EF}" destId="{7C105909-F726-46C3-92C5-A682AEBDAB99}" srcOrd="3" destOrd="0" presId="urn:microsoft.com/office/officeart/2018/2/layout/IconVerticalSolidList"/>
    <dgm:cxn modelId="{AA87C513-9FD2-404D-A31E-F450D5F7F5AA}" type="presParOf" srcId="{04321045-FFA9-4EC4-98E5-8646982D28EF}" destId="{06A34B5B-FABC-452E-A7A2-AB2962DDD600}" srcOrd="4" destOrd="0" presId="urn:microsoft.com/office/officeart/2018/2/layout/IconVerticalSolidList"/>
    <dgm:cxn modelId="{DCA8B2D8-CED7-4512-8CDE-5E29754602BB}" type="presParOf" srcId="{06A34B5B-FABC-452E-A7A2-AB2962DDD600}" destId="{704E5F6E-9BD8-490A-8191-8CF95AF4440A}" srcOrd="0" destOrd="0" presId="urn:microsoft.com/office/officeart/2018/2/layout/IconVerticalSolidList"/>
    <dgm:cxn modelId="{EE6BF1B9-15AF-45E8-A1CB-63ABF0822CAF}" type="presParOf" srcId="{06A34B5B-FABC-452E-A7A2-AB2962DDD600}" destId="{30E97D4F-9001-4516-A219-BCD4F1A9E0CD}" srcOrd="1" destOrd="0" presId="urn:microsoft.com/office/officeart/2018/2/layout/IconVerticalSolidList"/>
    <dgm:cxn modelId="{A9F37D19-D416-4A8F-877E-DF1470BC728E}" type="presParOf" srcId="{06A34B5B-FABC-452E-A7A2-AB2962DDD600}" destId="{12AFF2C9-223C-4457-AE8C-8255AF836A6C}" srcOrd="2" destOrd="0" presId="urn:microsoft.com/office/officeart/2018/2/layout/IconVerticalSolidList"/>
    <dgm:cxn modelId="{5A26D8C2-6125-4166-8934-A09100E63BB0}" type="presParOf" srcId="{06A34B5B-FABC-452E-A7A2-AB2962DDD600}" destId="{C505EC6E-16BC-4C9E-8570-A9ADD65874D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B4C7FB-611F-4B73-A158-1E2FAB31D68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B732104-9D27-462B-9944-C30A16F7CB9C}">
      <dgm:prSet/>
      <dgm:spPr/>
      <dgm:t>
        <a:bodyPr/>
        <a:lstStyle/>
        <a:p>
          <a:r>
            <a:rPr lang="cs-CZ" dirty="0"/>
            <a:t>Rozvázání pracovního poměru</a:t>
          </a:r>
          <a:endParaRPr lang="en-US" dirty="0"/>
        </a:p>
      </dgm:t>
    </dgm:pt>
    <dgm:pt modelId="{AAEAE309-1723-40D1-91E2-A4AF92CB05FC}" type="parTrans" cxnId="{8831F432-C763-4525-A449-177745024BF2}">
      <dgm:prSet/>
      <dgm:spPr/>
      <dgm:t>
        <a:bodyPr/>
        <a:lstStyle/>
        <a:p>
          <a:endParaRPr lang="en-US"/>
        </a:p>
      </dgm:t>
    </dgm:pt>
    <dgm:pt modelId="{EE9936EE-D57E-46FD-8274-54D79EE5A69C}" type="sibTrans" cxnId="{8831F432-C763-4525-A449-177745024BF2}">
      <dgm:prSet/>
      <dgm:spPr/>
      <dgm:t>
        <a:bodyPr/>
        <a:lstStyle/>
        <a:p>
          <a:endParaRPr lang="en-US"/>
        </a:p>
      </dgm:t>
    </dgm:pt>
    <dgm:pt modelId="{9DC6C7CE-C2E8-4280-9994-7EEF965B6055}">
      <dgm:prSet/>
      <dgm:spPr/>
      <dgm:t>
        <a:bodyPr/>
        <a:lstStyle/>
        <a:p>
          <a:r>
            <a:rPr lang="cs-CZ"/>
            <a:t>Spravedlivé odměňování</a:t>
          </a:r>
          <a:endParaRPr lang="en-US"/>
        </a:p>
      </dgm:t>
    </dgm:pt>
    <dgm:pt modelId="{DA475C05-E1CE-4634-9F64-7A701577D2FF}" type="parTrans" cxnId="{958CD001-FFBD-4BA2-8AC1-0373641B3C59}">
      <dgm:prSet/>
      <dgm:spPr/>
      <dgm:t>
        <a:bodyPr/>
        <a:lstStyle/>
        <a:p>
          <a:endParaRPr lang="en-US"/>
        </a:p>
      </dgm:t>
    </dgm:pt>
    <dgm:pt modelId="{13444C7E-3EA0-4EB1-AD3A-40AC5A058033}" type="sibTrans" cxnId="{958CD001-FFBD-4BA2-8AC1-0373641B3C59}">
      <dgm:prSet/>
      <dgm:spPr/>
      <dgm:t>
        <a:bodyPr/>
        <a:lstStyle/>
        <a:p>
          <a:endParaRPr lang="en-US"/>
        </a:p>
      </dgm:t>
    </dgm:pt>
    <dgm:pt modelId="{0D24083F-BECE-4DC9-8EF8-388568B9BA2C}">
      <dgm:prSet/>
      <dgm:spPr/>
      <dgm:t>
        <a:bodyPr/>
        <a:lstStyle/>
        <a:p>
          <a:r>
            <a:rPr lang="cs-CZ"/>
            <a:t>Flexibilní formy zaměstnávání</a:t>
          </a:r>
          <a:endParaRPr lang="en-US"/>
        </a:p>
      </dgm:t>
    </dgm:pt>
    <dgm:pt modelId="{6A0D46C4-BF82-4F5E-ACF3-0A5BC09A41DA}" type="parTrans" cxnId="{6A307500-1CAC-4924-B882-6EF3EA214FD4}">
      <dgm:prSet/>
      <dgm:spPr/>
      <dgm:t>
        <a:bodyPr/>
        <a:lstStyle/>
        <a:p>
          <a:endParaRPr lang="en-US"/>
        </a:p>
      </dgm:t>
    </dgm:pt>
    <dgm:pt modelId="{3CA92D6C-2D32-4556-B5DF-1BB0E091EB7F}" type="sibTrans" cxnId="{6A307500-1CAC-4924-B882-6EF3EA214FD4}">
      <dgm:prSet/>
      <dgm:spPr/>
      <dgm:t>
        <a:bodyPr/>
        <a:lstStyle/>
        <a:p>
          <a:endParaRPr lang="en-US"/>
        </a:p>
      </dgm:t>
    </dgm:pt>
    <dgm:pt modelId="{B30B60EE-B5D3-41E4-819D-76004ED08775}" type="pres">
      <dgm:prSet presAssocID="{CAB4C7FB-611F-4B73-A158-1E2FAB31D68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F400E0B-5F0F-4D82-B82D-55F0E076A02D}" type="pres">
      <dgm:prSet presAssocID="{0B732104-9D27-462B-9944-C30A16F7CB9C}" presName="hierRoot1" presStyleCnt="0"/>
      <dgm:spPr/>
    </dgm:pt>
    <dgm:pt modelId="{FDFAA7B1-6CE4-4D77-80E1-1D4F13CB17D0}" type="pres">
      <dgm:prSet presAssocID="{0B732104-9D27-462B-9944-C30A16F7CB9C}" presName="composite" presStyleCnt="0"/>
      <dgm:spPr/>
    </dgm:pt>
    <dgm:pt modelId="{B6FC08BA-A2ED-480A-9821-E378B1894B1D}" type="pres">
      <dgm:prSet presAssocID="{0B732104-9D27-462B-9944-C30A16F7CB9C}" presName="background" presStyleLbl="node0" presStyleIdx="0" presStyleCnt="3"/>
      <dgm:spPr/>
    </dgm:pt>
    <dgm:pt modelId="{3471D56D-60EB-4971-9A2F-2EC557B6B8AD}" type="pres">
      <dgm:prSet presAssocID="{0B732104-9D27-462B-9944-C30A16F7CB9C}" presName="text" presStyleLbl="fgAcc0" presStyleIdx="0" presStyleCnt="3">
        <dgm:presLayoutVars>
          <dgm:chPref val="3"/>
        </dgm:presLayoutVars>
      </dgm:prSet>
      <dgm:spPr/>
    </dgm:pt>
    <dgm:pt modelId="{9990C513-6897-45FF-950E-A3F17ABF33D9}" type="pres">
      <dgm:prSet presAssocID="{0B732104-9D27-462B-9944-C30A16F7CB9C}" presName="hierChild2" presStyleCnt="0"/>
      <dgm:spPr/>
    </dgm:pt>
    <dgm:pt modelId="{A45F020A-7176-4858-9DC0-632E47E4DBAE}" type="pres">
      <dgm:prSet presAssocID="{9DC6C7CE-C2E8-4280-9994-7EEF965B6055}" presName="hierRoot1" presStyleCnt="0"/>
      <dgm:spPr/>
    </dgm:pt>
    <dgm:pt modelId="{3C0DC5ED-9509-415B-9530-25A86F7AF54F}" type="pres">
      <dgm:prSet presAssocID="{9DC6C7CE-C2E8-4280-9994-7EEF965B6055}" presName="composite" presStyleCnt="0"/>
      <dgm:spPr/>
    </dgm:pt>
    <dgm:pt modelId="{1020D50F-10EC-4CBF-A6A4-7000B2206C2A}" type="pres">
      <dgm:prSet presAssocID="{9DC6C7CE-C2E8-4280-9994-7EEF965B6055}" presName="background" presStyleLbl="node0" presStyleIdx="1" presStyleCnt="3"/>
      <dgm:spPr/>
    </dgm:pt>
    <dgm:pt modelId="{E960C56E-C435-47C6-9006-058E1F406B37}" type="pres">
      <dgm:prSet presAssocID="{9DC6C7CE-C2E8-4280-9994-7EEF965B6055}" presName="text" presStyleLbl="fgAcc0" presStyleIdx="1" presStyleCnt="3">
        <dgm:presLayoutVars>
          <dgm:chPref val="3"/>
        </dgm:presLayoutVars>
      </dgm:prSet>
      <dgm:spPr/>
    </dgm:pt>
    <dgm:pt modelId="{DDB2E7A1-3640-4E76-B52E-5CDFA1E0515F}" type="pres">
      <dgm:prSet presAssocID="{9DC6C7CE-C2E8-4280-9994-7EEF965B6055}" presName="hierChild2" presStyleCnt="0"/>
      <dgm:spPr/>
    </dgm:pt>
    <dgm:pt modelId="{CEB1F671-B73B-4F71-8FB1-2CFB40CE87FB}" type="pres">
      <dgm:prSet presAssocID="{0D24083F-BECE-4DC9-8EF8-388568B9BA2C}" presName="hierRoot1" presStyleCnt="0"/>
      <dgm:spPr/>
    </dgm:pt>
    <dgm:pt modelId="{44D78C5E-2E62-4137-8937-ED03F1937164}" type="pres">
      <dgm:prSet presAssocID="{0D24083F-BECE-4DC9-8EF8-388568B9BA2C}" presName="composite" presStyleCnt="0"/>
      <dgm:spPr/>
    </dgm:pt>
    <dgm:pt modelId="{2C48C2E0-2BF3-4A5A-A7A0-DEA92E1898DF}" type="pres">
      <dgm:prSet presAssocID="{0D24083F-BECE-4DC9-8EF8-388568B9BA2C}" presName="background" presStyleLbl="node0" presStyleIdx="2" presStyleCnt="3"/>
      <dgm:spPr/>
    </dgm:pt>
    <dgm:pt modelId="{186F3482-0E31-42F7-AF2E-EA020F4C3328}" type="pres">
      <dgm:prSet presAssocID="{0D24083F-BECE-4DC9-8EF8-388568B9BA2C}" presName="text" presStyleLbl="fgAcc0" presStyleIdx="2" presStyleCnt="3">
        <dgm:presLayoutVars>
          <dgm:chPref val="3"/>
        </dgm:presLayoutVars>
      </dgm:prSet>
      <dgm:spPr/>
    </dgm:pt>
    <dgm:pt modelId="{91EF643E-8716-4CE4-A98D-6193399DC7B9}" type="pres">
      <dgm:prSet presAssocID="{0D24083F-BECE-4DC9-8EF8-388568B9BA2C}" presName="hierChild2" presStyleCnt="0"/>
      <dgm:spPr/>
    </dgm:pt>
  </dgm:ptLst>
  <dgm:cxnLst>
    <dgm:cxn modelId="{6A307500-1CAC-4924-B882-6EF3EA214FD4}" srcId="{CAB4C7FB-611F-4B73-A158-1E2FAB31D68E}" destId="{0D24083F-BECE-4DC9-8EF8-388568B9BA2C}" srcOrd="2" destOrd="0" parTransId="{6A0D46C4-BF82-4F5E-ACF3-0A5BC09A41DA}" sibTransId="{3CA92D6C-2D32-4556-B5DF-1BB0E091EB7F}"/>
    <dgm:cxn modelId="{958CD001-FFBD-4BA2-8AC1-0373641B3C59}" srcId="{CAB4C7FB-611F-4B73-A158-1E2FAB31D68E}" destId="{9DC6C7CE-C2E8-4280-9994-7EEF965B6055}" srcOrd="1" destOrd="0" parTransId="{DA475C05-E1CE-4634-9F64-7A701577D2FF}" sibTransId="{13444C7E-3EA0-4EB1-AD3A-40AC5A058033}"/>
    <dgm:cxn modelId="{8831F432-C763-4525-A449-177745024BF2}" srcId="{CAB4C7FB-611F-4B73-A158-1E2FAB31D68E}" destId="{0B732104-9D27-462B-9944-C30A16F7CB9C}" srcOrd="0" destOrd="0" parTransId="{AAEAE309-1723-40D1-91E2-A4AF92CB05FC}" sibTransId="{EE9936EE-D57E-46FD-8274-54D79EE5A69C}"/>
    <dgm:cxn modelId="{ED61B650-2B25-4DBD-BE5A-41E87C3D5938}" type="presOf" srcId="{0D24083F-BECE-4DC9-8EF8-388568B9BA2C}" destId="{186F3482-0E31-42F7-AF2E-EA020F4C3328}" srcOrd="0" destOrd="0" presId="urn:microsoft.com/office/officeart/2005/8/layout/hierarchy1"/>
    <dgm:cxn modelId="{68C86FAD-F533-4E6B-8892-FB6FE1A40036}" type="presOf" srcId="{CAB4C7FB-611F-4B73-A158-1E2FAB31D68E}" destId="{B30B60EE-B5D3-41E4-819D-76004ED08775}" srcOrd="0" destOrd="0" presId="urn:microsoft.com/office/officeart/2005/8/layout/hierarchy1"/>
    <dgm:cxn modelId="{D57705B8-ECD3-4F21-A097-4E1DEB7608E1}" type="presOf" srcId="{0B732104-9D27-462B-9944-C30A16F7CB9C}" destId="{3471D56D-60EB-4971-9A2F-2EC557B6B8AD}" srcOrd="0" destOrd="0" presId="urn:microsoft.com/office/officeart/2005/8/layout/hierarchy1"/>
    <dgm:cxn modelId="{E9B4BCF7-03DE-49F9-B8A0-62DB2FB29370}" type="presOf" srcId="{9DC6C7CE-C2E8-4280-9994-7EEF965B6055}" destId="{E960C56E-C435-47C6-9006-058E1F406B37}" srcOrd="0" destOrd="0" presId="urn:microsoft.com/office/officeart/2005/8/layout/hierarchy1"/>
    <dgm:cxn modelId="{7703F6A9-2FE2-44AE-807C-2E2CBAFD621B}" type="presParOf" srcId="{B30B60EE-B5D3-41E4-819D-76004ED08775}" destId="{5F400E0B-5F0F-4D82-B82D-55F0E076A02D}" srcOrd="0" destOrd="0" presId="urn:microsoft.com/office/officeart/2005/8/layout/hierarchy1"/>
    <dgm:cxn modelId="{E3C0F23D-43BB-44DF-9D6A-C45B21B5B2F3}" type="presParOf" srcId="{5F400E0B-5F0F-4D82-B82D-55F0E076A02D}" destId="{FDFAA7B1-6CE4-4D77-80E1-1D4F13CB17D0}" srcOrd="0" destOrd="0" presId="urn:microsoft.com/office/officeart/2005/8/layout/hierarchy1"/>
    <dgm:cxn modelId="{6C8BF438-B670-4E2E-B71A-B5861D32B164}" type="presParOf" srcId="{FDFAA7B1-6CE4-4D77-80E1-1D4F13CB17D0}" destId="{B6FC08BA-A2ED-480A-9821-E378B1894B1D}" srcOrd="0" destOrd="0" presId="urn:microsoft.com/office/officeart/2005/8/layout/hierarchy1"/>
    <dgm:cxn modelId="{2EAEDAF5-75F7-46A9-B8D1-CE59204E1D58}" type="presParOf" srcId="{FDFAA7B1-6CE4-4D77-80E1-1D4F13CB17D0}" destId="{3471D56D-60EB-4971-9A2F-2EC557B6B8AD}" srcOrd="1" destOrd="0" presId="urn:microsoft.com/office/officeart/2005/8/layout/hierarchy1"/>
    <dgm:cxn modelId="{B7E7ACEF-732D-45BF-8073-D701F8C7CE81}" type="presParOf" srcId="{5F400E0B-5F0F-4D82-B82D-55F0E076A02D}" destId="{9990C513-6897-45FF-950E-A3F17ABF33D9}" srcOrd="1" destOrd="0" presId="urn:microsoft.com/office/officeart/2005/8/layout/hierarchy1"/>
    <dgm:cxn modelId="{A7985316-72FB-46C0-9102-47DA6DC97A10}" type="presParOf" srcId="{B30B60EE-B5D3-41E4-819D-76004ED08775}" destId="{A45F020A-7176-4858-9DC0-632E47E4DBAE}" srcOrd="1" destOrd="0" presId="urn:microsoft.com/office/officeart/2005/8/layout/hierarchy1"/>
    <dgm:cxn modelId="{F4BEDF65-2CAA-4134-8C2B-54EDD94A8ED3}" type="presParOf" srcId="{A45F020A-7176-4858-9DC0-632E47E4DBAE}" destId="{3C0DC5ED-9509-415B-9530-25A86F7AF54F}" srcOrd="0" destOrd="0" presId="urn:microsoft.com/office/officeart/2005/8/layout/hierarchy1"/>
    <dgm:cxn modelId="{ACF29800-30FD-4FB6-9FD1-330E853C6749}" type="presParOf" srcId="{3C0DC5ED-9509-415B-9530-25A86F7AF54F}" destId="{1020D50F-10EC-4CBF-A6A4-7000B2206C2A}" srcOrd="0" destOrd="0" presId="urn:microsoft.com/office/officeart/2005/8/layout/hierarchy1"/>
    <dgm:cxn modelId="{FD758C10-E9B3-46EA-8CF9-70B5D5387849}" type="presParOf" srcId="{3C0DC5ED-9509-415B-9530-25A86F7AF54F}" destId="{E960C56E-C435-47C6-9006-058E1F406B37}" srcOrd="1" destOrd="0" presId="urn:microsoft.com/office/officeart/2005/8/layout/hierarchy1"/>
    <dgm:cxn modelId="{B88D3FA2-A2E1-4599-992C-EC93006FAE2A}" type="presParOf" srcId="{A45F020A-7176-4858-9DC0-632E47E4DBAE}" destId="{DDB2E7A1-3640-4E76-B52E-5CDFA1E0515F}" srcOrd="1" destOrd="0" presId="urn:microsoft.com/office/officeart/2005/8/layout/hierarchy1"/>
    <dgm:cxn modelId="{53841FC1-262C-44C8-A03F-47F4A6DCD936}" type="presParOf" srcId="{B30B60EE-B5D3-41E4-819D-76004ED08775}" destId="{CEB1F671-B73B-4F71-8FB1-2CFB40CE87FB}" srcOrd="2" destOrd="0" presId="urn:microsoft.com/office/officeart/2005/8/layout/hierarchy1"/>
    <dgm:cxn modelId="{E485DFD2-DA05-470A-8749-40AD311C1CD4}" type="presParOf" srcId="{CEB1F671-B73B-4F71-8FB1-2CFB40CE87FB}" destId="{44D78C5E-2E62-4137-8937-ED03F1937164}" srcOrd="0" destOrd="0" presId="urn:microsoft.com/office/officeart/2005/8/layout/hierarchy1"/>
    <dgm:cxn modelId="{A199842F-72BE-4B06-A7B9-54B8510FAA30}" type="presParOf" srcId="{44D78C5E-2E62-4137-8937-ED03F1937164}" destId="{2C48C2E0-2BF3-4A5A-A7A0-DEA92E1898DF}" srcOrd="0" destOrd="0" presId="urn:microsoft.com/office/officeart/2005/8/layout/hierarchy1"/>
    <dgm:cxn modelId="{42393687-B0D0-452C-A92A-77A18A8DF260}" type="presParOf" srcId="{44D78C5E-2E62-4137-8937-ED03F1937164}" destId="{186F3482-0E31-42F7-AF2E-EA020F4C3328}" srcOrd="1" destOrd="0" presId="urn:microsoft.com/office/officeart/2005/8/layout/hierarchy1"/>
    <dgm:cxn modelId="{284E21C2-BEBC-40EF-ABF6-0287E7247635}" type="presParOf" srcId="{CEB1F671-B73B-4F71-8FB1-2CFB40CE87FB}" destId="{91EF643E-8716-4CE4-A98D-6193399DC7B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FB3929-EDBD-4927-BDBC-51B9AF8FCBDC}">
      <dsp:nvSpPr>
        <dsp:cNvPr id="0" name=""/>
        <dsp:cNvSpPr/>
      </dsp:nvSpPr>
      <dsp:spPr>
        <a:xfrm>
          <a:off x="0" y="513"/>
          <a:ext cx="9141658" cy="120232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5A8FB3-B93D-480C-8D8C-16CE93DD4E50}">
      <dsp:nvSpPr>
        <dsp:cNvPr id="0" name=""/>
        <dsp:cNvSpPr/>
      </dsp:nvSpPr>
      <dsp:spPr>
        <a:xfrm>
          <a:off x="363703" y="271037"/>
          <a:ext cx="661279" cy="66127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610AD6-B607-4B63-84B1-8F193AAD30E6}">
      <dsp:nvSpPr>
        <dsp:cNvPr id="0" name=""/>
        <dsp:cNvSpPr/>
      </dsp:nvSpPr>
      <dsp:spPr>
        <a:xfrm>
          <a:off x="1388687" y="513"/>
          <a:ext cx="7752970" cy="1202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246" tIns="127246" rIns="127246" bIns="12724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/>
            <a:t>analyzovat postoje zaměstnanců vyplývající z dostupných průzkumů</a:t>
          </a:r>
          <a:endParaRPr lang="en-US" sz="2000" kern="1200"/>
        </a:p>
      </dsp:txBody>
      <dsp:txXfrm>
        <a:off x="1388687" y="513"/>
        <a:ext cx="7752970" cy="1202326"/>
      </dsp:txXfrm>
    </dsp:sp>
    <dsp:sp modelId="{CA1238E8-4D16-45BF-B388-AC335F90BBA9}">
      <dsp:nvSpPr>
        <dsp:cNvPr id="0" name=""/>
        <dsp:cNvSpPr/>
      </dsp:nvSpPr>
      <dsp:spPr>
        <a:xfrm>
          <a:off x="0" y="1503422"/>
          <a:ext cx="9141658" cy="120232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783EBE-28CC-47D0-971C-97491909BFB6}">
      <dsp:nvSpPr>
        <dsp:cNvPr id="0" name=""/>
        <dsp:cNvSpPr/>
      </dsp:nvSpPr>
      <dsp:spPr>
        <a:xfrm>
          <a:off x="363703" y="1773945"/>
          <a:ext cx="661279" cy="661279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29ECAC-382A-40A7-8903-115366A0A0D3}">
      <dsp:nvSpPr>
        <dsp:cNvPr id="0" name=""/>
        <dsp:cNvSpPr/>
      </dsp:nvSpPr>
      <dsp:spPr>
        <a:xfrm>
          <a:off x="1388687" y="1503422"/>
          <a:ext cx="7752970" cy="1202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246" tIns="127246" rIns="127246" bIns="12724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/>
            <a:t>určit oblasti právní úpravy, které jsou v kontextu problematiky dopadů ekonomické krize na pracovněprávní vztahy důležité</a:t>
          </a:r>
          <a:endParaRPr lang="en-US" sz="2000" kern="1200"/>
        </a:p>
      </dsp:txBody>
      <dsp:txXfrm>
        <a:off x="1388687" y="1503422"/>
        <a:ext cx="7752970" cy="1202326"/>
      </dsp:txXfrm>
    </dsp:sp>
    <dsp:sp modelId="{704E5F6E-9BD8-490A-8191-8CF95AF4440A}">
      <dsp:nvSpPr>
        <dsp:cNvPr id="0" name=""/>
        <dsp:cNvSpPr/>
      </dsp:nvSpPr>
      <dsp:spPr>
        <a:xfrm>
          <a:off x="0" y="3006330"/>
          <a:ext cx="9141658" cy="120232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97D4F-9001-4516-A219-BCD4F1A9E0CD}">
      <dsp:nvSpPr>
        <dsp:cNvPr id="0" name=""/>
        <dsp:cNvSpPr/>
      </dsp:nvSpPr>
      <dsp:spPr>
        <a:xfrm>
          <a:off x="363703" y="3276854"/>
          <a:ext cx="661279" cy="661279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05EC6E-16BC-4C9E-8570-A9ADD65874D2}">
      <dsp:nvSpPr>
        <dsp:cNvPr id="0" name=""/>
        <dsp:cNvSpPr/>
      </dsp:nvSpPr>
      <dsp:spPr>
        <a:xfrm>
          <a:off x="1388687" y="3006330"/>
          <a:ext cx="7752970" cy="1202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246" tIns="127246" rIns="127246" bIns="12724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/>
            <a:t>formulovat doporučení pro zapojení odborových organizací a opatření v rámci kolektivního vyjednávání</a:t>
          </a:r>
          <a:endParaRPr lang="en-US" sz="2000" kern="1200"/>
        </a:p>
      </dsp:txBody>
      <dsp:txXfrm>
        <a:off x="1388687" y="3006330"/>
        <a:ext cx="7752970" cy="12023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FC08BA-A2ED-480A-9821-E378B1894B1D}">
      <dsp:nvSpPr>
        <dsp:cNvPr id="0" name=""/>
        <dsp:cNvSpPr/>
      </dsp:nvSpPr>
      <dsp:spPr>
        <a:xfrm>
          <a:off x="0" y="1150179"/>
          <a:ext cx="2768081" cy="1757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71D56D-60EB-4971-9A2F-2EC557B6B8AD}">
      <dsp:nvSpPr>
        <dsp:cNvPr id="0" name=""/>
        <dsp:cNvSpPr/>
      </dsp:nvSpPr>
      <dsp:spPr>
        <a:xfrm>
          <a:off x="307564" y="1442365"/>
          <a:ext cx="2768081" cy="1757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dirty="0"/>
            <a:t>Rozvázání pracovního poměru</a:t>
          </a:r>
          <a:endParaRPr lang="en-US" sz="2800" kern="1200" dirty="0"/>
        </a:p>
      </dsp:txBody>
      <dsp:txXfrm>
        <a:off x="359046" y="1493847"/>
        <a:ext cx="2665117" cy="1654767"/>
      </dsp:txXfrm>
    </dsp:sp>
    <dsp:sp modelId="{1020D50F-10EC-4CBF-A6A4-7000B2206C2A}">
      <dsp:nvSpPr>
        <dsp:cNvPr id="0" name=""/>
        <dsp:cNvSpPr/>
      </dsp:nvSpPr>
      <dsp:spPr>
        <a:xfrm>
          <a:off x="3383210" y="1150179"/>
          <a:ext cx="2768081" cy="1757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60C56E-C435-47C6-9006-058E1F406B37}">
      <dsp:nvSpPr>
        <dsp:cNvPr id="0" name=""/>
        <dsp:cNvSpPr/>
      </dsp:nvSpPr>
      <dsp:spPr>
        <a:xfrm>
          <a:off x="3690775" y="1442365"/>
          <a:ext cx="2768081" cy="1757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/>
            <a:t>Spravedlivé odměňování</a:t>
          </a:r>
          <a:endParaRPr lang="en-US" sz="2800" kern="1200"/>
        </a:p>
      </dsp:txBody>
      <dsp:txXfrm>
        <a:off x="3742257" y="1493847"/>
        <a:ext cx="2665117" cy="1654767"/>
      </dsp:txXfrm>
    </dsp:sp>
    <dsp:sp modelId="{2C48C2E0-2BF3-4A5A-A7A0-DEA92E1898DF}">
      <dsp:nvSpPr>
        <dsp:cNvPr id="0" name=""/>
        <dsp:cNvSpPr/>
      </dsp:nvSpPr>
      <dsp:spPr>
        <a:xfrm>
          <a:off x="6766421" y="1150179"/>
          <a:ext cx="2768081" cy="1757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6F3482-0E31-42F7-AF2E-EA020F4C3328}">
      <dsp:nvSpPr>
        <dsp:cNvPr id="0" name=""/>
        <dsp:cNvSpPr/>
      </dsp:nvSpPr>
      <dsp:spPr>
        <a:xfrm>
          <a:off x="7073985" y="1442365"/>
          <a:ext cx="2768081" cy="1757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/>
            <a:t>Flexibilní formy zaměstnávání</a:t>
          </a:r>
          <a:endParaRPr lang="en-US" sz="2800" kern="1200"/>
        </a:p>
      </dsp:txBody>
      <dsp:txXfrm>
        <a:off x="7125467" y="1493847"/>
        <a:ext cx="2665117" cy="16547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1DDEC5-2876-4E95-9060-6E5899A5D07D}" type="datetimeFigureOut">
              <a:rPr lang="cs-CZ" smtClean="0"/>
              <a:t>02.09.2024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9A444F-BF12-42F2-954C-E06521B018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900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>
            <a:extLst>
              <a:ext uri="{FF2B5EF4-FFF2-40B4-BE49-F238E27FC236}">
                <a16:creationId xmlns:a16="http://schemas.microsoft.com/office/drawing/2014/main" id="{68A9F8E7-6076-4FF7-9855-5B322448E6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Zástupný symbol pro poznámky 2">
            <a:extLst>
              <a:ext uri="{FF2B5EF4-FFF2-40B4-BE49-F238E27FC236}">
                <a16:creationId xmlns:a16="http://schemas.microsoft.com/office/drawing/2014/main" id="{DC17D569-1AC9-48CE-8F28-D910B2AC20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28676" name="Zástupný symbol pro číslo snímku 3">
            <a:extLst>
              <a:ext uri="{FF2B5EF4-FFF2-40B4-BE49-F238E27FC236}">
                <a16:creationId xmlns:a16="http://schemas.microsoft.com/office/drawing/2014/main" id="{69B9A25B-1F80-4103-A80F-0D6283F22E70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DA0553D-3FA7-486F-85E0-ECBDC34B11F9}" type="slidenum">
              <a:rPr lang="cs-CZ" altLang="cs-CZ"/>
              <a:pPr algn="r" eaLnBrk="1" hangingPunct="1">
                <a:spcBef>
                  <a:spcPct val="0"/>
                </a:spcBef>
              </a:pPr>
              <a:t>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48017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>
            <a:extLst>
              <a:ext uri="{FF2B5EF4-FFF2-40B4-BE49-F238E27FC236}">
                <a16:creationId xmlns:a16="http://schemas.microsoft.com/office/drawing/2014/main" id="{68A9F8E7-6076-4FF7-9855-5B322448E6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Zástupný symbol pro poznámky 2">
            <a:extLst>
              <a:ext uri="{FF2B5EF4-FFF2-40B4-BE49-F238E27FC236}">
                <a16:creationId xmlns:a16="http://schemas.microsoft.com/office/drawing/2014/main" id="{DC17D569-1AC9-48CE-8F28-D910B2AC20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28676" name="Zástupný symbol pro číslo snímku 3">
            <a:extLst>
              <a:ext uri="{FF2B5EF4-FFF2-40B4-BE49-F238E27FC236}">
                <a16:creationId xmlns:a16="http://schemas.microsoft.com/office/drawing/2014/main" id="{69B9A25B-1F80-4103-A80F-0D6283F22E70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DA0553D-3FA7-486F-85E0-ECBDC34B11F9}" type="slidenum">
              <a:rPr lang="cs-CZ" altLang="cs-CZ"/>
              <a:pPr algn="r" eaLnBrk="1" hangingPunct="1">
                <a:spcBef>
                  <a:spcPct val="0"/>
                </a:spcBef>
              </a:pPr>
              <a:t>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456922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>
            <a:extLst>
              <a:ext uri="{FF2B5EF4-FFF2-40B4-BE49-F238E27FC236}">
                <a16:creationId xmlns:a16="http://schemas.microsoft.com/office/drawing/2014/main" id="{68A9F8E7-6076-4FF7-9855-5B322448E6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Zástupný symbol pro poznámky 2">
            <a:extLst>
              <a:ext uri="{FF2B5EF4-FFF2-40B4-BE49-F238E27FC236}">
                <a16:creationId xmlns:a16="http://schemas.microsoft.com/office/drawing/2014/main" id="{DC17D569-1AC9-48CE-8F28-D910B2AC20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28676" name="Zástupný symbol pro číslo snímku 3">
            <a:extLst>
              <a:ext uri="{FF2B5EF4-FFF2-40B4-BE49-F238E27FC236}">
                <a16:creationId xmlns:a16="http://schemas.microsoft.com/office/drawing/2014/main" id="{69B9A25B-1F80-4103-A80F-0D6283F22E70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DA0553D-3FA7-486F-85E0-ECBDC34B11F9}" type="slidenum">
              <a:rPr lang="cs-CZ" altLang="cs-CZ"/>
              <a:pPr algn="r" eaLnBrk="1" hangingPunct="1">
                <a:spcBef>
                  <a:spcPct val="0"/>
                </a:spcBef>
              </a:pPr>
              <a:t>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279608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>
            <a:extLst>
              <a:ext uri="{FF2B5EF4-FFF2-40B4-BE49-F238E27FC236}">
                <a16:creationId xmlns:a16="http://schemas.microsoft.com/office/drawing/2014/main" id="{68A9F8E7-6076-4FF7-9855-5B322448E6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Zástupný symbol pro poznámky 2">
            <a:extLst>
              <a:ext uri="{FF2B5EF4-FFF2-40B4-BE49-F238E27FC236}">
                <a16:creationId xmlns:a16="http://schemas.microsoft.com/office/drawing/2014/main" id="{DC17D569-1AC9-48CE-8F28-D910B2AC20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28676" name="Zástupný symbol pro číslo snímku 3">
            <a:extLst>
              <a:ext uri="{FF2B5EF4-FFF2-40B4-BE49-F238E27FC236}">
                <a16:creationId xmlns:a16="http://schemas.microsoft.com/office/drawing/2014/main" id="{69B9A25B-1F80-4103-A80F-0D6283F22E70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DA0553D-3FA7-486F-85E0-ECBDC34B11F9}" type="slidenum">
              <a:rPr lang="cs-CZ" altLang="cs-CZ"/>
              <a:pPr algn="r" eaLnBrk="1" hangingPunct="1">
                <a:spcBef>
                  <a:spcPct val="0"/>
                </a:spcBef>
              </a:pPr>
              <a:t>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50957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>
            <a:extLst>
              <a:ext uri="{FF2B5EF4-FFF2-40B4-BE49-F238E27FC236}">
                <a16:creationId xmlns:a16="http://schemas.microsoft.com/office/drawing/2014/main" id="{68A9F8E7-6076-4FF7-9855-5B322448E6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Zástupný symbol pro poznámky 2">
            <a:extLst>
              <a:ext uri="{FF2B5EF4-FFF2-40B4-BE49-F238E27FC236}">
                <a16:creationId xmlns:a16="http://schemas.microsoft.com/office/drawing/2014/main" id="{DC17D569-1AC9-48CE-8F28-D910B2AC20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28676" name="Zástupný symbol pro číslo snímku 3">
            <a:extLst>
              <a:ext uri="{FF2B5EF4-FFF2-40B4-BE49-F238E27FC236}">
                <a16:creationId xmlns:a16="http://schemas.microsoft.com/office/drawing/2014/main" id="{69B9A25B-1F80-4103-A80F-0D6283F22E70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DA0553D-3FA7-486F-85E0-ECBDC34B11F9}" type="slidenum">
              <a:rPr lang="cs-CZ" altLang="cs-CZ"/>
              <a:pPr algn="r" eaLnBrk="1" hangingPunct="1">
                <a:spcBef>
                  <a:spcPct val="0"/>
                </a:spcBef>
              </a:pPr>
              <a:t>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930584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>
            <a:extLst>
              <a:ext uri="{FF2B5EF4-FFF2-40B4-BE49-F238E27FC236}">
                <a16:creationId xmlns:a16="http://schemas.microsoft.com/office/drawing/2014/main" id="{68A9F8E7-6076-4FF7-9855-5B322448E6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Zástupný symbol pro poznámky 2">
            <a:extLst>
              <a:ext uri="{FF2B5EF4-FFF2-40B4-BE49-F238E27FC236}">
                <a16:creationId xmlns:a16="http://schemas.microsoft.com/office/drawing/2014/main" id="{DC17D569-1AC9-48CE-8F28-D910B2AC20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28676" name="Zástupný symbol pro číslo snímku 3">
            <a:extLst>
              <a:ext uri="{FF2B5EF4-FFF2-40B4-BE49-F238E27FC236}">
                <a16:creationId xmlns:a16="http://schemas.microsoft.com/office/drawing/2014/main" id="{69B9A25B-1F80-4103-A80F-0D6283F22E70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DA0553D-3FA7-486F-85E0-ECBDC34B11F9}" type="slidenum">
              <a:rPr lang="cs-CZ" altLang="cs-CZ"/>
              <a:pPr algn="r" eaLnBrk="1" hangingPunct="1">
                <a:spcBef>
                  <a:spcPct val="0"/>
                </a:spcBef>
              </a:pPr>
              <a:t>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498127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>
            <a:extLst>
              <a:ext uri="{FF2B5EF4-FFF2-40B4-BE49-F238E27FC236}">
                <a16:creationId xmlns:a16="http://schemas.microsoft.com/office/drawing/2014/main" id="{68A9F8E7-6076-4FF7-9855-5B322448E6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Zástupný symbol pro poznámky 2">
            <a:extLst>
              <a:ext uri="{FF2B5EF4-FFF2-40B4-BE49-F238E27FC236}">
                <a16:creationId xmlns:a16="http://schemas.microsoft.com/office/drawing/2014/main" id="{DC17D569-1AC9-48CE-8F28-D910B2AC20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28676" name="Zástupný symbol pro číslo snímku 3">
            <a:extLst>
              <a:ext uri="{FF2B5EF4-FFF2-40B4-BE49-F238E27FC236}">
                <a16:creationId xmlns:a16="http://schemas.microsoft.com/office/drawing/2014/main" id="{69B9A25B-1F80-4103-A80F-0D6283F22E70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DA0553D-3FA7-486F-85E0-ECBDC34B11F9}" type="slidenum">
              <a:rPr lang="cs-CZ" altLang="cs-CZ"/>
              <a:pPr algn="r" eaLnBrk="1" hangingPunct="1">
                <a:spcBef>
                  <a:spcPct val="0"/>
                </a:spcBef>
              </a:pPr>
              <a:t>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642508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>
            <a:extLst>
              <a:ext uri="{FF2B5EF4-FFF2-40B4-BE49-F238E27FC236}">
                <a16:creationId xmlns:a16="http://schemas.microsoft.com/office/drawing/2014/main" id="{68A9F8E7-6076-4FF7-9855-5B322448E6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Zástupný symbol pro poznámky 2">
            <a:extLst>
              <a:ext uri="{FF2B5EF4-FFF2-40B4-BE49-F238E27FC236}">
                <a16:creationId xmlns:a16="http://schemas.microsoft.com/office/drawing/2014/main" id="{DC17D569-1AC9-48CE-8F28-D910B2AC20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28676" name="Zástupný symbol pro číslo snímku 3">
            <a:extLst>
              <a:ext uri="{FF2B5EF4-FFF2-40B4-BE49-F238E27FC236}">
                <a16:creationId xmlns:a16="http://schemas.microsoft.com/office/drawing/2014/main" id="{69B9A25B-1F80-4103-A80F-0D6283F22E70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DA0553D-3FA7-486F-85E0-ECBDC34B11F9}" type="slidenum">
              <a:rPr lang="cs-CZ" altLang="cs-CZ"/>
              <a:pPr algn="r" eaLnBrk="1" hangingPunct="1">
                <a:spcBef>
                  <a:spcPct val="0"/>
                </a:spcBef>
              </a:pPr>
              <a:t>9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201320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>
            <a:extLst>
              <a:ext uri="{FF2B5EF4-FFF2-40B4-BE49-F238E27FC236}">
                <a16:creationId xmlns:a16="http://schemas.microsoft.com/office/drawing/2014/main" id="{68A9F8E7-6076-4FF7-9855-5B322448E6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Zástupný symbol pro poznámky 2">
            <a:extLst>
              <a:ext uri="{FF2B5EF4-FFF2-40B4-BE49-F238E27FC236}">
                <a16:creationId xmlns:a16="http://schemas.microsoft.com/office/drawing/2014/main" id="{DC17D569-1AC9-48CE-8F28-D910B2AC20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28676" name="Zástupný symbol pro číslo snímku 3">
            <a:extLst>
              <a:ext uri="{FF2B5EF4-FFF2-40B4-BE49-F238E27FC236}">
                <a16:creationId xmlns:a16="http://schemas.microsoft.com/office/drawing/2014/main" id="{69B9A25B-1F80-4103-A80F-0D6283F22E70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DA0553D-3FA7-486F-85E0-ECBDC34B11F9}" type="slidenum">
              <a:rPr lang="cs-CZ" altLang="cs-CZ"/>
              <a:pPr algn="r" eaLnBrk="1" hangingPunct="1">
                <a:spcBef>
                  <a:spcPct val="0"/>
                </a:spcBef>
              </a:pPr>
              <a:t>10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58930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3156B-5C58-4922-95D8-93FDFBC37231}" type="datetimeFigureOut">
              <a:rPr lang="cs-CZ" smtClean="0"/>
              <a:t>02.09.2024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1ED5337-1734-4B67-8E34-E8EE6F8ABB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7922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3156B-5C58-4922-95D8-93FDFBC37231}" type="datetimeFigureOut">
              <a:rPr lang="cs-CZ" smtClean="0"/>
              <a:t>02.09.2024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1ED5337-1734-4B67-8E34-E8EE6F8ABB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5684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3156B-5C58-4922-95D8-93FDFBC37231}" type="datetimeFigureOut">
              <a:rPr lang="cs-CZ" smtClean="0"/>
              <a:t>02.09.2024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1ED5337-1734-4B67-8E34-E8EE6F8ABBC9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2948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3156B-5C58-4922-95D8-93FDFBC37231}" type="datetimeFigureOut">
              <a:rPr lang="cs-CZ" smtClean="0"/>
              <a:t>02.09.2024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1ED5337-1734-4B67-8E34-E8EE6F8ABB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2304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3156B-5C58-4922-95D8-93FDFBC37231}" type="datetimeFigureOut">
              <a:rPr lang="cs-CZ" smtClean="0"/>
              <a:t>02.09.2024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1ED5337-1734-4B67-8E34-E8EE6F8ABBC9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9841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3156B-5C58-4922-95D8-93FDFBC37231}" type="datetimeFigureOut">
              <a:rPr lang="cs-CZ" smtClean="0"/>
              <a:t>02.09.2024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1ED5337-1734-4B67-8E34-E8EE6F8ABB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04244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3156B-5C58-4922-95D8-93FDFBC37231}" type="datetimeFigureOut">
              <a:rPr lang="cs-CZ" smtClean="0"/>
              <a:t>02.09.2024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D5337-1734-4B67-8E34-E8EE6F8ABB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3671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3156B-5C58-4922-95D8-93FDFBC37231}" type="datetimeFigureOut">
              <a:rPr lang="cs-CZ" smtClean="0"/>
              <a:t>02.09.2024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D5337-1734-4B67-8E34-E8EE6F8ABB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7097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3156B-5C58-4922-95D8-93FDFBC37231}" type="datetimeFigureOut">
              <a:rPr lang="cs-CZ" smtClean="0"/>
              <a:t>02.09.2024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D5337-1734-4B67-8E34-E8EE6F8ABB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4596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3156B-5C58-4922-95D8-93FDFBC37231}" type="datetimeFigureOut">
              <a:rPr lang="cs-CZ" smtClean="0"/>
              <a:t>02.09.2024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1ED5337-1734-4B67-8E34-E8EE6F8ABB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5420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3156B-5C58-4922-95D8-93FDFBC37231}" type="datetimeFigureOut">
              <a:rPr lang="cs-CZ" smtClean="0"/>
              <a:t>02.09.2024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1ED5337-1734-4B67-8E34-E8EE6F8ABB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7837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3156B-5C58-4922-95D8-93FDFBC37231}" type="datetimeFigureOut">
              <a:rPr lang="cs-CZ" smtClean="0"/>
              <a:t>02.09.2024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1ED5337-1734-4B67-8E34-E8EE6F8ABB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4424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3156B-5C58-4922-95D8-93FDFBC37231}" type="datetimeFigureOut">
              <a:rPr lang="cs-CZ" smtClean="0"/>
              <a:t>02.09.2024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D5337-1734-4B67-8E34-E8EE6F8ABB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490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3156B-5C58-4922-95D8-93FDFBC37231}" type="datetimeFigureOut">
              <a:rPr lang="cs-CZ" smtClean="0"/>
              <a:t>02.09.2024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D5337-1734-4B67-8E34-E8EE6F8ABB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6250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3156B-5C58-4922-95D8-93FDFBC37231}" type="datetimeFigureOut">
              <a:rPr lang="cs-CZ" smtClean="0"/>
              <a:t>02.09.2024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D5337-1734-4B67-8E34-E8EE6F8ABB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8402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3156B-5C58-4922-95D8-93FDFBC37231}" type="datetimeFigureOut">
              <a:rPr lang="cs-CZ" smtClean="0"/>
              <a:t>02.09.2024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1ED5337-1734-4B67-8E34-E8EE6F8ABB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1328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3156B-5C58-4922-95D8-93FDFBC37231}" type="datetimeFigureOut">
              <a:rPr lang="cs-CZ" smtClean="0"/>
              <a:t>02.09.2024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1ED5337-1734-4B67-8E34-E8EE6F8ABB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1684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>
            <a:extLst>
              <a:ext uri="{FF2B5EF4-FFF2-40B4-BE49-F238E27FC236}">
                <a16:creationId xmlns:a16="http://schemas.microsoft.com/office/drawing/2014/main" id="{6D6F9BD9-C92E-4837-8F35-F40D02572C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0736" y="554673"/>
            <a:ext cx="10610661" cy="1756043"/>
          </a:xfrm>
        </p:spPr>
        <p:txBody>
          <a:bodyPr anchor="t">
            <a:noAutofit/>
          </a:bodyPr>
          <a:lstStyle/>
          <a:p>
            <a:pPr algn="r"/>
            <a:r>
              <a:rPr lang="cs-CZ" altLang="cs-CZ" sz="3200" dirty="0"/>
              <a:t>Efektivní zapojení odborových organizací v rámci kolektivního vyjednávání při eliminaci negativních dopadů ekonomické krize na sociální smír</a:t>
            </a:r>
          </a:p>
        </p:txBody>
      </p:sp>
      <p:sp>
        <p:nvSpPr>
          <p:cNvPr id="14339" name="Podnadpis 2">
            <a:extLst>
              <a:ext uri="{FF2B5EF4-FFF2-40B4-BE49-F238E27FC236}">
                <a16:creationId xmlns:a16="http://schemas.microsoft.com/office/drawing/2014/main" id="{CBFF8C12-C20B-4319-87DA-EB2550EE1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14561" y="5708883"/>
            <a:ext cx="6400800" cy="742382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cs-CZ" altLang="cs-CZ" sz="2600" dirty="0">
                <a:solidFill>
                  <a:schemeClr val="tx1"/>
                </a:solidFill>
              </a:rPr>
              <a:t>Jaroslav Stránský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4EDDC927-1BDC-4634-B0E3-7103CF95352D}"/>
              </a:ext>
            </a:extLst>
          </p:cNvPr>
          <p:cNvSpPr txBox="1"/>
          <p:nvPr/>
        </p:nvSpPr>
        <p:spPr>
          <a:xfrm>
            <a:off x="3101772" y="2545566"/>
            <a:ext cx="6226377" cy="2435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cs-CZ" sz="3400" dirty="0">
                <a:solidFill>
                  <a:srgbClr val="898989"/>
                </a:solidFill>
                <a:latin typeface="+mj-lt"/>
                <a:cs typeface="Arial" panose="020B0604020202020204" pitchFamily="34" charset="0"/>
              </a:rPr>
              <a:t>Asociace samostatných odborů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None/>
            </a:pPr>
            <a:r>
              <a:rPr lang="cs-CZ" sz="3000" dirty="0">
                <a:solidFill>
                  <a:srgbClr val="898989"/>
                </a:solidFill>
                <a:latin typeface="+mj-lt"/>
                <a:cs typeface="Arial" panose="020B0604020202020204" pitchFamily="34" charset="0"/>
              </a:rPr>
              <a:t>12. 9. 2024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None/>
            </a:pPr>
            <a:endParaRPr lang="cs-CZ" sz="3000" dirty="0">
              <a:solidFill>
                <a:srgbClr val="898989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7880E1A8-B6BB-78E4-0E4D-F2A5DBFAD26D}"/>
              </a:ext>
            </a:extLst>
          </p:cNvPr>
          <p:cNvSpPr txBox="1"/>
          <p:nvPr/>
        </p:nvSpPr>
        <p:spPr>
          <a:xfrm>
            <a:off x="1774479" y="4592550"/>
            <a:ext cx="997691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i="1" spc="-1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Studie byla zpracována v rámci projektu ASO </a:t>
            </a:r>
            <a:r>
              <a:rPr lang="cs-CZ" sz="16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„Rizika dopadů ekonomické krize na sociální smír z pohledu zaměstnanců kritická místa a možnosti řešení v rámci kolektivního vyjednávání</a:t>
            </a:r>
            <a:r>
              <a:rPr lang="cs-CZ" sz="1600" i="1" spc="-1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“ (</a:t>
            </a:r>
            <a:r>
              <a:rPr lang="cs-CZ" sz="16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příspěvek na činnost dle § 320a písm. a) zákona č. 262/2006 Sb., zákoníku práce, ve znění pozdějších předpisů, </a:t>
            </a:r>
            <a:r>
              <a:rPr lang="cs-CZ" sz="1600" i="1" spc="-1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na podporu sociálního dialogu</a:t>
            </a:r>
            <a:endParaRPr lang="cs-CZ" sz="1600" dirty="0">
              <a:solidFill>
                <a:srgbClr val="898989"/>
              </a:solidFill>
              <a:latin typeface="+mj-lt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590EB5-5229-10E0-3D8C-5935E9047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Flexibilní formy zaměstnávání</a:t>
            </a:r>
          </a:p>
        </p:txBody>
      </p:sp>
      <p:sp>
        <p:nvSpPr>
          <p:cNvPr id="27650" name="Zástupný symbol pro obsah 2">
            <a:extLst>
              <a:ext uri="{FF2B5EF4-FFF2-40B4-BE49-F238E27FC236}">
                <a16:creationId xmlns:a16="http://schemas.microsoft.com/office/drawing/2014/main" id="{200048F4-3407-466C-891D-2EA6B2B8E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800"/>
              </a:spcBef>
              <a:buNone/>
            </a:pPr>
            <a:r>
              <a:rPr lang="cs-CZ" altLang="cs-CZ" sz="3200" dirty="0"/>
              <a:t>Zapojení odborových organizací:</a:t>
            </a:r>
          </a:p>
          <a:p>
            <a:pPr lvl="1">
              <a:lnSpc>
                <a:spcPct val="100000"/>
              </a:lnSpc>
              <a:spcBef>
                <a:spcPts val="800"/>
              </a:spcBef>
            </a:pPr>
            <a:r>
              <a:rPr lang="cs-CZ" altLang="cs-CZ" sz="2800" dirty="0"/>
              <a:t>zavádění práce na dálku se zřetelem k potřebám zaměstnanců</a:t>
            </a:r>
          </a:p>
          <a:p>
            <a:pPr lvl="1">
              <a:lnSpc>
                <a:spcPct val="100000"/>
              </a:lnSpc>
              <a:spcBef>
                <a:spcPts val="800"/>
              </a:spcBef>
            </a:pPr>
            <a:r>
              <a:rPr lang="cs-CZ" altLang="cs-CZ" sz="2800" dirty="0"/>
              <a:t>zdůraznění práva na odpojení</a:t>
            </a:r>
          </a:p>
          <a:p>
            <a:pPr lvl="1">
              <a:lnSpc>
                <a:spcPct val="100000"/>
              </a:lnSpc>
              <a:spcBef>
                <a:spcPts val="800"/>
              </a:spcBef>
            </a:pPr>
            <a:r>
              <a:rPr lang="cs-CZ" altLang="cs-CZ" sz="2800" dirty="0"/>
              <a:t>povinnost hradit náklady související s prací na dálku</a:t>
            </a:r>
          </a:p>
        </p:txBody>
      </p:sp>
      <p:sp>
        <p:nvSpPr>
          <p:cNvPr id="27651" name="Zástupný symbol pro číslo snímku 4">
            <a:extLst>
              <a:ext uri="{FF2B5EF4-FFF2-40B4-BE49-F238E27FC236}">
                <a16:creationId xmlns:a16="http://schemas.microsoft.com/office/drawing/2014/main" id="{B131ED3F-964C-471C-A400-3DB757EDD63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11430D19-1F8E-4676-80F7-F2CD445F5D46}" type="slidenum">
              <a:rPr lang="cs-CZ" altLang="cs-CZ" sz="1200">
                <a:solidFill>
                  <a:srgbClr val="898989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cs-CZ" altLang="cs-CZ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536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1241C3-5445-60EC-6C29-502CA16C6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cíle studie</a:t>
            </a:r>
          </a:p>
        </p:txBody>
      </p:sp>
      <p:graphicFrame>
        <p:nvGraphicFramePr>
          <p:cNvPr id="27653" name="Zástupný symbol pro obsah 2">
            <a:extLst>
              <a:ext uri="{FF2B5EF4-FFF2-40B4-BE49-F238E27FC236}">
                <a16:creationId xmlns:a16="http://schemas.microsoft.com/office/drawing/2014/main" id="{F3293780-C3DB-EC9C-DC31-F82F4FF303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2235416"/>
              </p:ext>
            </p:extLst>
          </p:nvPr>
        </p:nvGraphicFramePr>
        <p:xfrm>
          <a:off x="2362954" y="1702051"/>
          <a:ext cx="9141658" cy="4209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7651" name="Zástupný symbol pro číslo snímku 4">
            <a:extLst>
              <a:ext uri="{FF2B5EF4-FFF2-40B4-BE49-F238E27FC236}">
                <a16:creationId xmlns:a16="http://schemas.microsoft.com/office/drawing/2014/main" id="{B131ED3F-964C-471C-A400-3DB757EDD63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11430D19-1F8E-4676-80F7-F2CD445F5D46}" type="slidenum">
              <a:rPr lang="cs-CZ" altLang="cs-CZ" sz="1200">
                <a:solidFill>
                  <a:srgbClr val="898989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cs-CZ" altLang="cs-CZ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258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61E138-A1B0-CDBD-7EB8-5BFF3E80A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Významné oblasti právní úpravy</a:t>
            </a:r>
          </a:p>
        </p:txBody>
      </p:sp>
      <p:graphicFrame>
        <p:nvGraphicFramePr>
          <p:cNvPr id="27653" name="Zástupný symbol pro obsah 2">
            <a:extLst>
              <a:ext uri="{FF2B5EF4-FFF2-40B4-BE49-F238E27FC236}">
                <a16:creationId xmlns:a16="http://schemas.microsoft.com/office/drawing/2014/main" id="{41C5F9FE-E953-8578-EA1E-7AAEFDB387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272897"/>
              </p:ext>
            </p:extLst>
          </p:nvPr>
        </p:nvGraphicFramePr>
        <p:xfrm>
          <a:off x="1662545" y="1560945"/>
          <a:ext cx="9842067" cy="4350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7651" name="Zástupný symbol pro číslo snímku 4">
            <a:extLst>
              <a:ext uri="{FF2B5EF4-FFF2-40B4-BE49-F238E27FC236}">
                <a16:creationId xmlns:a16="http://schemas.microsoft.com/office/drawing/2014/main" id="{B131ED3F-964C-471C-A400-3DB757EDD63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11430D19-1F8E-4676-80F7-F2CD445F5D46}" type="slidenum">
              <a:rPr lang="cs-CZ" altLang="cs-CZ" sz="1200">
                <a:solidFill>
                  <a:srgbClr val="898989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cs-CZ" altLang="cs-CZ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601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590EB5-5229-10E0-3D8C-5935E9047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1. Rozvázání pracovního poměru</a:t>
            </a:r>
          </a:p>
        </p:txBody>
      </p:sp>
      <p:sp>
        <p:nvSpPr>
          <p:cNvPr id="27650" name="Zástupný symbol pro obsah 2">
            <a:extLst>
              <a:ext uri="{FF2B5EF4-FFF2-40B4-BE49-F238E27FC236}">
                <a16:creationId xmlns:a16="http://schemas.microsoft.com/office/drawing/2014/main" id="{200048F4-3407-466C-891D-2EA6B2B8E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cs-CZ" altLang="cs-CZ" sz="3200" dirty="0"/>
              <a:t>Hromadné propouštění</a:t>
            </a: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cs-CZ" altLang="cs-CZ" sz="3200" dirty="0"/>
              <a:t>Nadbytečnost v důsledku organizační změny – kritéria pro výběr nadbytečných zaměstnanců</a:t>
            </a: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cs-CZ" altLang="cs-CZ" sz="3200" dirty="0"/>
              <a:t>Odstupné</a:t>
            </a:r>
          </a:p>
        </p:txBody>
      </p:sp>
      <p:sp>
        <p:nvSpPr>
          <p:cNvPr id="27651" name="Zástupný symbol pro číslo snímku 4">
            <a:extLst>
              <a:ext uri="{FF2B5EF4-FFF2-40B4-BE49-F238E27FC236}">
                <a16:creationId xmlns:a16="http://schemas.microsoft.com/office/drawing/2014/main" id="{B131ED3F-964C-471C-A400-3DB757EDD63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11430D19-1F8E-4676-80F7-F2CD445F5D46}" type="slidenum">
              <a:rPr lang="cs-CZ" altLang="cs-CZ" sz="1200">
                <a:solidFill>
                  <a:srgbClr val="898989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cs-CZ" altLang="cs-CZ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255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590EB5-5229-10E0-3D8C-5935E9047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1. Rozvázání pracovního poměru</a:t>
            </a:r>
          </a:p>
        </p:txBody>
      </p:sp>
      <p:sp>
        <p:nvSpPr>
          <p:cNvPr id="27650" name="Zástupný symbol pro obsah 2">
            <a:extLst>
              <a:ext uri="{FF2B5EF4-FFF2-40B4-BE49-F238E27FC236}">
                <a16:creationId xmlns:a16="http://schemas.microsoft.com/office/drawing/2014/main" id="{200048F4-3407-466C-891D-2EA6B2B8E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222751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cs-CZ" altLang="cs-CZ" sz="3200" dirty="0"/>
              <a:t>Zapojení odborových organizací: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cs-CZ" altLang="cs-CZ" sz="2800" dirty="0"/>
              <a:t>projednací oprávnění v oblasti hromadného propouštění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cs-CZ" altLang="cs-CZ" sz="2800" dirty="0"/>
              <a:t>důsledná spoluúčast při provádění organizačních změn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cs-CZ" altLang="cs-CZ" sz="2800" dirty="0"/>
              <a:t>snaha o zapojení při stanovování kritérií výběru nadbytečných zaměstnanců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cs-CZ" altLang="cs-CZ" sz="2800" dirty="0"/>
              <a:t>projednávání jednotlivých výpovědí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cs-CZ" altLang="cs-CZ" sz="2800" dirty="0"/>
              <a:t>navýšení odstupného</a:t>
            </a:r>
          </a:p>
        </p:txBody>
      </p:sp>
      <p:sp>
        <p:nvSpPr>
          <p:cNvPr id="27651" name="Zástupný symbol pro číslo snímku 4">
            <a:extLst>
              <a:ext uri="{FF2B5EF4-FFF2-40B4-BE49-F238E27FC236}">
                <a16:creationId xmlns:a16="http://schemas.microsoft.com/office/drawing/2014/main" id="{B131ED3F-964C-471C-A400-3DB757EDD63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11430D19-1F8E-4676-80F7-F2CD445F5D46}" type="slidenum">
              <a:rPr lang="cs-CZ" altLang="cs-CZ" sz="1200">
                <a:solidFill>
                  <a:srgbClr val="898989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cs-CZ" altLang="cs-CZ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737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590EB5-5229-10E0-3D8C-5935E9047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Spravedlivé odměňování</a:t>
            </a:r>
          </a:p>
        </p:txBody>
      </p:sp>
      <p:sp>
        <p:nvSpPr>
          <p:cNvPr id="27650" name="Zástupný symbol pro obsah 2">
            <a:extLst>
              <a:ext uri="{FF2B5EF4-FFF2-40B4-BE49-F238E27FC236}">
                <a16:creationId xmlns:a16="http://schemas.microsoft.com/office/drawing/2014/main" id="{200048F4-3407-466C-891D-2EA6B2B8E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cs-CZ" altLang="cs-CZ" sz="3200" dirty="0"/>
              <a:t>Transpozice směrnice o přiměřených minimálních mzdách</a:t>
            </a: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cs-CZ" altLang="cs-CZ" sz="3200" dirty="0"/>
              <a:t>Kritéria pro odměňování</a:t>
            </a: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cs-CZ" altLang="cs-CZ" sz="3200" dirty="0"/>
              <a:t>Připravovaná transpozice směrnice             o transparentním odměňování</a:t>
            </a:r>
          </a:p>
        </p:txBody>
      </p:sp>
      <p:sp>
        <p:nvSpPr>
          <p:cNvPr id="27651" name="Zástupný symbol pro číslo snímku 4">
            <a:extLst>
              <a:ext uri="{FF2B5EF4-FFF2-40B4-BE49-F238E27FC236}">
                <a16:creationId xmlns:a16="http://schemas.microsoft.com/office/drawing/2014/main" id="{B131ED3F-964C-471C-A400-3DB757EDD63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11430D19-1F8E-4676-80F7-F2CD445F5D46}" type="slidenum">
              <a:rPr lang="cs-CZ" altLang="cs-CZ" sz="1200">
                <a:solidFill>
                  <a:srgbClr val="898989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cs-CZ" altLang="cs-CZ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42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590EB5-5229-10E0-3D8C-5935E9047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Spravedlivé odměňování</a:t>
            </a:r>
          </a:p>
        </p:txBody>
      </p:sp>
      <p:sp>
        <p:nvSpPr>
          <p:cNvPr id="27650" name="Zástupný symbol pro obsah 2">
            <a:extLst>
              <a:ext uri="{FF2B5EF4-FFF2-40B4-BE49-F238E27FC236}">
                <a16:creationId xmlns:a16="http://schemas.microsoft.com/office/drawing/2014/main" id="{200048F4-3407-466C-891D-2EA6B2B8E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800"/>
              </a:spcBef>
              <a:buNone/>
            </a:pPr>
            <a:r>
              <a:rPr lang="cs-CZ" altLang="cs-CZ" sz="3200" dirty="0"/>
              <a:t>Akční plán pro kolektivní vyjednávání:</a:t>
            </a:r>
          </a:p>
          <a:p>
            <a:pPr lvl="1">
              <a:lnSpc>
                <a:spcPct val="100000"/>
              </a:lnSpc>
              <a:spcBef>
                <a:spcPts val="800"/>
              </a:spcBef>
            </a:pPr>
            <a:r>
              <a:rPr lang="cs-CZ" altLang="cs-CZ" sz="2800" dirty="0"/>
              <a:t>cílová hodnota: 80% pokrytí kolektivními smlouvami</a:t>
            </a:r>
          </a:p>
          <a:p>
            <a:pPr lvl="1">
              <a:lnSpc>
                <a:spcPct val="100000"/>
              </a:lnSpc>
              <a:spcBef>
                <a:spcPts val="800"/>
              </a:spcBef>
            </a:pPr>
            <a:r>
              <a:rPr lang="cs-CZ" altLang="cs-CZ" sz="2800" dirty="0"/>
              <a:t>členské státy mají přijímat konkrétní a měřitelná opatření, zahrnující i budování kapacit sociálních partnerů</a:t>
            </a:r>
          </a:p>
          <a:p>
            <a:pPr lvl="1">
              <a:lnSpc>
                <a:spcPct val="100000"/>
              </a:lnSpc>
              <a:spcBef>
                <a:spcPts val="800"/>
              </a:spcBef>
            </a:pPr>
            <a:r>
              <a:rPr lang="cs-CZ" altLang="cs-CZ" sz="2800" dirty="0"/>
              <a:t>MPSV obdrželo podněty, připravuje návrh akčního plánu</a:t>
            </a:r>
          </a:p>
        </p:txBody>
      </p:sp>
      <p:sp>
        <p:nvSpPr>
          <p:cNvPr id="27651" name="Zástupný symbol pro číslo snímku 4">
            <a:extLst>
              <a:ext uri="{FF2B5EF4-FFF2-40B4-BE49-F238E27FC236}">
                <a16:creationId xmlns:a16="http://schemas.microsoft.com/office/drawing/2014/main" id="{B131ED3F-964C-471C-A400-3DB757EDD63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11430D19-1F8E-4676-80F7-F2CD445F5D46}" type="slidenum">
              <a:rPr lang="cs-CZ" altLang="cs-CZ" sz="1200">
                <a:solidFill>
                  <a:srgbClr val="898989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cs-CZ" altLang="cs-CZ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937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590EB5-5229-10E0-3D8C-5935E9047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Spravedlivé odměňování</a:t>
            </a:r>
          </a:p>
        </p:txBody>
      </p:sp>
      <p:sp>
        <p:nvSpPr>
          <p:cNvPr id="27650" name="Zástupný symbol pro obsah 2">
            <a:extLst>
              <a:ext uri="{FF2B5EF4-FFF2-40B4-BE49-F238E27FC236}">
                <a16:creationId xmlns:a16="http://schemas.microsoft.com/office/drawing/2014/main" id="{200048F4-3407-466C-891D-2EA6B2B8E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800"/>
              </a:spcBef>
              <a:buNone/>
            </a:pPr>
            <a:r>
              <a:rPr lang="cs-CZ" altLang="cs-CZ" sz="3200" dirty="0"/>
              <a:t>Zapojení odborových organizací:</a:t>
            </a:r>
          </a:p>
          <a:p>
            <a:pPr lvl="1">
              <a:lnSpc>
                <a:spcPct val="100000"/>
              </a:lnSpc>
              <a:spcBef>
                <a:spcPts val="800"/>
              </a:spcBef>
            </a:pPr>
            <a:r>
              <a:rPr lang="cs-CZ" altLang="cs-CZ" sz="2800" dirty="0"/>
              <a:t>Povinnost kolektivně vyjednávat a poskytovat součinnost</a:t>
            </a:r>
          </a:p>
          <a:p>
            <a:pPr lvl="1">
              <a:lnSpc>
                <a:spcPct val="100000"/>
              </a:lnSpc>
              <a:spcBef>
                <a:spcPts val="800"/>
              </a:spcBef>
            </a:pPr>
            <a:r>
              <a:rPr lang="cs-CZ" altLang="cs-CZ" sz="2800" dirty="0"/>
              <a:t>Zintenzivnění vyjednávání o mzdách po zrušení zaručených mezd od 1. ledna 2025</a:t>
            </a:r>
          </a:p>
          <a:p>
            <a:pPr lvl="1">
              <a:lnSpc>
                <a:spcPct val="100000"/>
              </a:lnSpc>
              <a:spcBef>
                <a:spcPts val="800"/>
              </a:spcBef>
            </a:pPr>
            <a:r>
              <a:rPr lang="cs-CZ" altLang="cs-CZ" sz="2800" dirty="0"/>
              <a:t>Spoluúčast při tvorbě systému odměňování u zaměstnavatele</a:t>
            </a:r>
          </a:p>
        </p:txBody>
      </p:sp>
      <p:sp>
        <p:nvSpPr>
          <p:cNvPr id="27651" name="Zástupný symbol pro číslo snímku 4">
            <a:extLst>
              <a:ext uri="{FF2B5EF4-FFF2-40B4-BE49-F238E27FC236}">
                <a16:creationId xmlns:a16="http://schemas.microsoft.com/office/drawing/2014/main" id="{B131ED3F-964C-471C-A400-3DB757EDD63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11430D19-1F8E-4676-80F7-F2CD445F5D46}" type="slidenum">
              <a:rPr lang="cs-CZ" altLang="cs-CZ" sz="1200">
                <a:solidFill>
                  <a:srgbClr val="898989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cs-CZ" altLang="cs-CZ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00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590EB5-5229-10E0-3D8C-5935E9047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Flexibilní formy zaměstnávání</a:t>
            </a:r>
          </a:p>
        </p:txBody>
      </p:sp>
      <p:sp>
        <p:nvSpPr>
          <p:cNvPr id="27650" name="Zástupný symbol pro obsah 2">
            <a:extLst>
              <a:ext uri="{FF2B5EF4-FFF2-40B4-BE49-F238E27FC236}">
                <a16:creationId xmlns:a16="http://schemas.microsoft.com/office/drawing/2014/main" id="{200048F4-3407-466C-891D-2EA6B2B8E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cs-CZ" altLang="cs-CZ" sz="3200" dirty="0"/>
              <a:t>Úprava práce na dálku</a:t>
            </a: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cs-CZ" altLang="cs-CZ" sz="3200" dirty="0"/>
              <a:t>Dohoda a podmínky výkonu práce na dálku</a:t>
            </a: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cs-CZ" altLang="cs-CZ" sz="3200" dirty="0"/>
              <a:t>Náhrada nákladů spojených s prací na dálku</a:t>
            </a:r>
          </a:p>
        </p:txBody>
      </p:sp>
      <p:sp>
        <p:nvSpPr>
          <p:cNvPr id="27651" name="Zástupný symbol pro číslo snímku 4">
            <a:extLst>
              <a:ext uri="{FF2B5EF4-FFF2-40B4-BE49-F238E27FC236}">
                <a16:creationId xmlns:a16="http://schemas.microsoft.com/office/drawing/2014/main" id="{B131ED3F-964C-471C-A400-3DB757EDD63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11430D19-1F8E-4676-80F7-F2CD445F5D46}" type="slidenum">
              <a:rPr lang="cs-CZ" altLang="cs-CZ" sz="1200">
                <a:solidFill>
                  <a:srgbClr val="898989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cs-CZ" altLang="cs-CZ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587367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1342</TotalTime>
  <Words>354</Words>
  <Application>Microsoft Office PowerPoint</Application>
  <PresentationFormat>Širokoúhlá obrazovka</PresentationFormat>
  <Paragraphs>65</Paragraphs>
  <Slides>10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Aptos</vt:lpstr>
      <vt:lpstr>Arial</vt:lpstr>
      <vt:lpstr>Calibri</vt:lpstr>
      <vt:lpstr>Century Gothic</vt:lpstr>
      <vt:lpstr>Wingdings 3</vt:lpstr>
      <vt:lpstr>Stébla</vt:lpstr>
      <vt:lpstr>Efektivní zapojení odborových organizací v rámci kolektivního vyjednávání při eliminaci negativních dopadů ekonomické krize na sociální smír</vt:lpstr>
      <vt:lpstr>Základní cíle studie</vt:lpstr>
      <vt:lpstr>Významné oblasti právní úpravy</vt:lpstr>
      <vt:lpstr>1. Rozvázání pracovního poměru</vt:lpstr>
      <vt:lpstr>1. Rozvázání pracovního poměru</vt:lpstr>
      <vt:lpstr>2. Spravedlivé odměňování</vt:lpstr>
      <vt:lpstr>2. Spravedlivé odměňování</vt:lpstr>
      <vt:lpstr>2. Spravedlivé odměňování</vt:lpstr>
      <vt:lpstr>3. Flexibilní formy zaměstnávání</vt:lpstr>
      <vt:lpstr>3. Flexibilní formy zaměstnávání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Jaroslav Stránský</dc:creator>
  <cp:lastModifiedBy>Obývák</cp:lastModifiedBy>
  <cp:revision>56</cp:revision>
  <dcterms:created xsi:type="dcterms:W3CDTF">2021-02-25T11:56:31Z</dcterms:created>
  <dcterms:modified xsi:type="dcterms:W3CDTF">2024-09-02T18:38:13Z</dcterms:modified>
</cp:coreProperties>
</file>