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96" r:id="rId3"/>
    <p:sldId id="305" r:id="rId4"/>
    <p:sldId id="307" r:id="rId5"/>
    <p:sldId id="308" r:id="rId6"/>
    <p:sldId id="309" r:id="rId7"/>
    <p:sldId id="312" r:id="rId8"/>
    <p:sldId id="310" r:id="rId9"/>
    <p:sldId id="314" r:id="rId10"/>
    <p:sldId id="313" r:id="rId11"/>
    <p:sldId id="315" r:id="rId12"/>
    <p:sldId id="286" r:id="rId13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15B5F-3960-4FBC-B807-B0D9AA6CD7AF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C934A-7175-4D1E-A4E5-AECF5E49D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74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54283D0-EF5A-4826-9315-023B13375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095D58-77C8-4F2D-8D56-F065F88A7A47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7D92B9A-D867-4289-936E-76C39BE22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2694A38-FBF3-4B3A-94FE-8B6E04C63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54283D0-EF5A-4826-9315-023B13375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095D58-77C8-4F2D-8D56-F065F88A7A47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7D92B9A-D867-4289-936E-76C39BE22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2694A38-FBF3-4B3A-94FE-8B6E04C63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0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EF526-87A4-4C6C-80BD-0F5E8F9EC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3C57D8-F722-4F16-B018-218292CA5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B5B19B5-9D9E-4290-9776-815B7D27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B36BD63-6273-474A-9EC7-5A28FBFC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C097C9A-50F2-4737-8987-308AFEF60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91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A48ED-B3E1-45DB-B37F-35392623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6B86726E-4A34-4805-9777-FD2A846EA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37CB5A-322F-4489-848D-AC51866F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8B11C6-9EE9-41B7-A9A1-42C35F8FB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04764B-CA85-4B9B-95F5-05CCD5E1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5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08A1224-0EFB-4585-926B-4F760963A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9892CB91-19F0-45F4-9683-50F040ECD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51554D-1F4D-46C1-B853-6DFED6A7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90CC69E-7D6F-492E-BF29-F83B5116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2FC38C1-BC6E-4FFC-9688-9C6786B6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80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2E0DB-6B3C-46D8-AB7F-A70D1FA8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C914C85-F0A1-4677-90B7-97445AA72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ABCBFDA-511C-41A7-9672-A740FABA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D8BD1B8-D5B2-4AD1-9C47-9B6E4309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BA55D84-5AE6-4A4A-AFCB-693ACC8E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53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2FD79-B46A-4926-B2D0-28D45CFF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3F3A24B2-FD97-4A8C-A567-E2CE33DC2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E4EF5AA-5BE7-4A2A-B6DB-3D7D0B0A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B268CED-887D-477E-B5BA-61000896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1451F00-AA76-4CBB-AD31-8E601770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07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D1448-4696-4F02-B6B2-126DE76B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F40CAD-EF47-4E5C-B9F6-808F1FB92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FF5759B-D2AB-41D5-ABFE-E3CFD39C7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AEFDFB4-2330-46AE-AAD6-9D78589E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CD9D3EF-3207-4872-8EBB-3EF29C44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261BA2E-7E11-47DA-B082-1B92D0F7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12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80364-D349-4848-A300-9E5BAE3B6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0747409E-E0D4-4E24-9DD3-014B6958C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8792AD9-B1D0-4DA1-B4DF-C1168180A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5287F0C2-2304-434F-9667-77C2FF3A9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162C991-94F2-438A-8C01-8F244D620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5653E543-4D43-4F07-BC08-3F933706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5B22D98-42F6-43E9-A065-1F9B5A00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D8F20A4-BC38-4C7B-B44E-9BC8AF9E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61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C9A63-B4D6-41F1-BDC4-F158153B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48A7121-58B4-453A-8BE8-0502FF09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6BD1351-0301-4F07-B1B0-78813303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19A291E-CD43-47E7-A277-F51932E6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64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7E75798-614B-47C4-9171-CC6112D8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916FDEC-6A94-4CB1-AA28-1A1B591C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C9418D0-34A5-46C6-B559-C499E305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19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257AF-96D7-419D-B401-48FAA1FC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5A3DA5-8B79-4095-B833-F8914A7B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CD81DBEF-9910-4FD0-9C7D-8187237F1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42128B6-4172-4F73-9176-C89067D85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762E959-5D73-4C39-AE21-C7FD8BDB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4403210-2B1D-4A10-A3CB-3D2C7D11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3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BF0BC-29FD-40D6-91A2-89638E25D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D2CE1AB-91B4-4F03-B407-DEF67E2AC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AF0172E3-4BEA-4BC4-B7AA-DD4314EE8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5BFD1EF-F6C4-4430-8D47-B6E8800C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B7363A3-835D-4381-B66E-E1D981FA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AB9DC19-EE2D-4158-8FDC-9DE71E06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0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73999DD-D28C-4767-81E4-A8AA1ACDB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AFA21CE-8D51-41A7-A1C0-9467D08AC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F46273F-D60A-47E1-9702-59F0D6FE4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77E9-BF89-47C8-8388-A42F15AC836D}" type="datetimeFigureOut">
              <a:rPr lang="cs-CZ" smtClean="0"/>
              <a:t>28.12.2020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B245490-F1C2-474C-A165-E590ACE18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3D526E4-E657-49BE-8C62-2FF8AA16C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FF5B5-DDCC-47CA-8660-6015BD49C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89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4505AE-2A21-4C11-96B6-15D6BCB72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396867"/>
            <a:ext cx="11975432" cy="5451107"/>
          </a:xfrm>
        </p:spPr>
        <p:txBody>
          <a:bodyPr>
            <a:noAutofit/>
          </a:bodyPr>
          <a:lstStyle/>
          <a:p>
            <a:pPr marL="533400" indent="-533400" algn="ctr">
              <a:buNone/>
            </a:pP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5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Budoucnost společnosti z pohledu zemědělské výroby a zajištění dostatku potravin.</a:t>
            </a:r>
            <a:br>
              <a:rPr lang="cs-CZ" sz="54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0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Ing. Zdeněk JANDEJSEK, CSc., </a:t>
            </a:r>
            <a:br>
              <a:rPr lang="cs-CZ" sz="4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cs-CZ" sz="4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člen představenstva  AK ČR</a:t>
            </a:r>
            <a:br>
              <a:rPr lang="cs-CZ" sz="4400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alt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A74B025-01BF-424B-ACD7-0198043DD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4" y="10026"/>
            <a:ext cx="12125325" cy="1386841"/>
          </a:xfrm>
        </p:spPr>
        <p:txBody>
          <a:bodyPr>
            <a:normAutofit fontScale="85000" lnSpcReduction="20000"/>
          </a:bodyPr>
          <a:lstStyle/>
          <a:p>
            <a:pPr marL="533400" indent="-533400" algn="ctr">
              <a:buNone/>
            </a:pPr>
            <a:endParaRPr lang="cs-CZ" sz="2400" b="1" dirty="0">
              <a:cs typeface="Times New Roman" panose="02020603050405020304" pitchFamily="18" charset="0"/>
            </a:endParaRPr>
          </a:p>
          <a:p>
            <a:pPr marL="533400" indent="-533400" algn="ctr">
              <a:buNone/>
            </a:pPr>
            <a:r>
              <a:rPr lang="cs-CZ" sz="24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„</a:t>
            </a:r>
            <a:r>
              <a:rPr lang="cs-CZ" sz="2400" b="1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Budoucnost společnosti, ekonomika, sociální dopady na zaměstnanost, společenský život, </a:t>
            </a:r>
          </a:p>
          <a:p>
            <a:pPr marL="533400" indent="-533400" algn="ctr">
              <a:buNone/>
            </a:pPr>
            <a:r>
              <a:rPr lang="cs-CZ" sz="2400" b="1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sociální dimenze a kolektivní vyjednávání v roce 2021</a:t>
            </a:r>
            <a:r>
              <a:rPr lang="cs-CZ" sz="2400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“ </a:t>
            </a:r>
          </a:p>
          <a:p>
            <a:pPr marL="533400" indent="-533400" algn="ctr">
              <a:buNone/>
            </a:pPr>
            <a:r>
              <a:rPr lang="cs-CZ" sz="2400" b="1" spc="-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videokonference  29. prosince 2020 </a:t>
            </a:r>
            <a:endParaRPr lang="cs-CZ" sz="2400" b="1" dirty="0">
              <a:cs typeface="Times New Roman" panose="02020603050405020304" pitchFamily="18" charset="0"/>
            </a:endParaRPr>
          </a:p>
          <a:p>
            <a:pPr marL="533400" indent="-533400" algn="ctr">
              <a:buNone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721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cs-CZ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Zelený úděl - o</a:t>
            </a:r>
            <a: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současných návrzích plynoucích z Green Dealu, kde se požaduje snížit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956"/>
            <a:ext cx="10515600" cy="54620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Vyčlenění neprodukčních ploch o 10 %</a:t>
            </a:r>
          </a:p>
          <a:p>
            <a:pPr lvl="0" algn="just">
              <a:lnSpc>
                <a:spcPct val="107000"/>
              </a:lnSpc>
              <a:tabLst>
                <a:tab pos="457200" algn="l"/>
              </a:tabLs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Vyčlenili jsme 1 mil. ha z toho 600 tis. ha zatravnění (převod z orné půdy do luk či trav na orné půdě) 400 tis. ha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nejúrodnějších půd bylo zastavěno, vybudovaly se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cyklostezky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 vždy využívané)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další velmi diskutabilní zábory půd, snížení z tohoto titulu již bylo  28,6 % (1990 cca 3,5 mil. ha orné půdy,  v roce 2019 necelých 2,5 mil. ha orné půdy).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Nové země jsou znevýhodněny při vstupu nastavením podmínek, které </a:t>
            </a: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vycházely z nejhorších výsledků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nyní opět by mělo směřovat k další extenzitě.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ospodářská politika EU od 2004 dovedla tyto země už nyní k značné extenzitě.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sz="2600" dirty="0"/>
          </a:p>
          <a:p>
            <a:pPr lvl="0"/>
            <a:endParaRPr lang="cs-CZ" sz="2600" dirty="0"/>
          </a:p>
          <a:p>
            <a:pPr marL="0" indent="0">
              <a:buNone/>
            </a:pPr>
            <a:endParaRPr lang="sk-SK" sz="2600" dirty="0"/>
          </a:p>
          <a:p>
            <a:pPr marL="0" indent="0">
              <a:buNone/>
            </a:pPr>
            <a:endParaRPr lang="cs-CZ" sz="2600" b="1" dirty="0"/>
          </a:p>
          <a:p>
            <a:pPr>
              <a:buFontTx/>
              <a:buChar char="-"/>
            </a:pP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44530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721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cs-CZ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Zelený úděl - o</a:t>
            </a:r>
            <a: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současných návrzích plynoucích </a:t>
            </a:r>
            <a:b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Green Dealu, kde se požaduje snížit </a:t>
            </a:r>
            <a:br>
              <a:rPr lang="cs-CZ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0883"/>
            <a:ext cx="10515600" cy="486877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Opět v tomto období připravují zemědělskou politiku lidé, kteří nemají základní vědomosti o zemědělské výrobě. 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 politiku extenzity je nutné odmítnout.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Jde o další likvidaci  nových zemí a ovládnutí jejich trhů.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Opět se vychází z dat, které jsou pro přistoupivší země nevýhodné. 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každé zemi EU musíme vycházet ze stavu, v kterém se v současné době nachází, jinak nelze při navržených podmínkách v EU setrvat.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927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84505AE-2A21-4C11-96B6-15D6BCB72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713" y="2151987"/>
            <a:ext cx="11610752" cy="255402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5000" b="1" dirty="0">
                <a:solidFill>
                  <a:srgbClr val="FF0000"/>
                </a:solidFill>
                <a:latin typeface="+mn-lt"/>
              </a:rPr>
              <a:t>Zachovejme naší krásnou vlast i pro další generace.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A74B025-01BF-424B-ACD7-0198043DD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291" y="4706014"/>
            <a:ext cx="10356112" cy="1989887"/>
          </a:xfrm>
        </p:spPr>
        <p:txBody>
          <a:bodyPr>
            <a:normAutofit/>
          </a:bodyPr>
          <a:lstStyle/>
          <a:p>
            <a:pPr marL="533400" indent="-533400" algn="ctr">
              <a:buNone/>
            </a:pPr>
            <a:r>
              <a:rPr lang="cs-CZ" sz="4200" b="1" dirty="0">
                <a:cs typeface="Times New Roman" panose="02020603050405020304" pitchFamily="18" charset="0"/>
              </a:rPr>
              <a:t>Ing. Zdeněk JANDEJSEK, CSc., </a:t>
            </a:r>
          </a:p>
          <a:p>
            <a:pPr marL="533400" indent="-533400" algn="ctr">
              <a:buNone/>
            </a:pPr>
            <a:r>
              <a:rPr lang="cs-CZ" sz="4200" b="1" dirty="0">
                <a:cs typeface="Times New Roman" panose="02020603050405020304" pitchFamily="18" charset="0"/>
              </a:rPr>
              <a:t>člen představenstva  AK ČR</a:t>
            </a:r>
          </a:p>
          <a:p>
            <a:pPr marL="533400" indent="-533400" algn="ctr">
              <a:buNone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99052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b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>
                <a:latin typeface="+mn-lt"/>
                <a:cs typeface="Times New Roman" panose="02020603050405020304" pitchFamily="18" charset="0"/>
              </a:rPr>
              <a:t>Světová populace  </a:t>
            </a:r>
            <a:endParaRPr lang="cs-CZ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3035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dnes je více než 7,5 mld obyvatel planety  </a:t>
            </a:r>
          </a:p>
          <a:p>
            <a:pPr>
              <a:buFontTx/>
              <a:buChar char="-"/>
            </a:pPr>
            <a:r>
              <a:rPr lang="cs-CZ" dirty="0"/>
              <a:t>v roce 2050 až 2055 bude cca 10 mld obyvatel planety </a:t>
            </a:r>
          </a:p>
          <a:p>
            <a:pPr>
              <a:buFontTx/>
              <a:buChar char="-"/>
            </a:pPr>
            <a:r>
              <a:rPr lang="cs-CZ" dirty="0"/>
              <a:t>nejvíce roste počet obyvatel tam, kde výroba potravin je náročná a nedostatečná </a:t>
            </a:r>
          </a:p>
          <a:p>
            <a:pPr>
              <a:buFontTx/>
              <a:buChar char="-"/>
            </a:pPr>
            <a:r>
              <a:rPr lang="cs-CZ" dirty="0"/>
              <a:t>klesá výměra zemědělské půdy na obyvatele planety, nyní cca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0,19 ha na hlavu – v roce 2050 se odhaduje méně než 0,15 ha na hlavu  </a:t>
            </a:r>
          </a:p>
          <a:p>
            <a:pPr>
              <a:buFontTx/>
              <a:buChar char="-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významně roste střední třída, hlavně v Asii tj. Čína, Indie, Indonésie, kde bude až 70 % ve střední třídě tzn. podstatně vyšší kupní sílu, která bude mít první potřebu dostatku kvalitních potravin.</a:t>
            </a:r>
          </a:p>
          <a:p>
            <a:pPr marL="0" indent="0">
              <a:buNone/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08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815084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Pokud chceme na planetě klid </a:t>
            </a:r>
            <a:endParaRPr lang="cs-CZ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3035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život bez válek a nepokojů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život bez migrací obyvatel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 NEZBYTNÉ VYRÁBĚT DOSTATEK KVALITNÝCH POTRAVIN 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lze zajistit: 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vysokou produktivitou práce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koncentrací výroby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ekonomickou efektivností výroby.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0177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815084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Základní zákonitosti</a:t>
            </a:r>
            <a:r>
              <a:rPr lang="cs-CZ" sz="4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respektují státy mimo EU</a:t>
            </a:r>
            <a:endParaRPr lang="cs-CZ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1961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Spojené státy americké 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Izrael 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Brazílie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Argentina 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Austrálie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Nový Zéland a další.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 pod rouškou ochrany životního prostředí v režii několika starých zemí uplatňuje v zemědělské výrobě a potravinářském průmyslu koloniální politiku.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2002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815084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hlásá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9982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SZP a jednotný trh, ale ani jedno neexistuje a tím hospodářsky velmi významně ovládá nové země přistoupivší do EU v roce 2004 a později. 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podpory na plochu tj. zemědělskou půdu jsou u starých zemí v průměru až 1,7 krát vyšší (někdy i čtyřikrát Lotyšsko 94 eur  x Belgie 400 eur na ha zemědělské půdy).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kofinancování programu rozvoje venkova je v průměru 2 krát vyšší u starých zemí než u nově přistoupivších (někdy i čtyřikrát Slovensko 25 % x Rakousko 100 % prostředků z národního rozpočtu).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národní dotace jsou cca  čtyřikrát vyšší u starých zemí oproti novým.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1858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815084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TOMU SE ŘÍKA SZP A JEDNOTNÝ TRH?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69" y="1068888"/>
            <a:ext cx="11177631" cy="553243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to politika  ovládnutí trhu na území nově přistoupivších zemí,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země jako ČR, Slovensko, Maďarsko, Rumunsko, Bulharsko mají velmi dobré přírodní podmínky k produkci základních potravin, ale z důvodu nastavení likvidačních podmínek v rámci Společné zemědělské politiky a tzv. jednotného trhu poklesla jejich produkce na polovinu i méně,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valitní orná půda se zatravnila místo toho, aby se na ní hospodařilo a tím zvyšovala úrodnost,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 půda je více než 25 let bez obnovy a tomu se prý říká ekologie,</a:t>
            </a:r>
          </a:p>
          <a:p>
            <a:pPr marL="34290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mluvíme o uhlíkové stopě, ale nikomu nevadí statisíce kamiónu ročně  přepravující potraviny do míst kde si je mohou vyrobit sami a podstatně levněji.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4387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815084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TOMUTO SE ŘÍKA SZP A JEDNOTNÝ TRH?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38003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esítky až stovky tisíc lidí ze zemědělské výroby nových zemích se přesunuli do montoven a do starých zemí na pole, do stájí  a jako námezdní sezónní pracovní síla při sklizni ovoce a zeleniny.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Takto jsem si nepředstavoval silnou EU, která může konkurovat světovým velmocem, jako je Čína, USA a další v potravinářském průmyslu.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Moje představa byla v rovnoprávném postavení všech států a využití jejich vhodných přírodních podmínek k pěstování a chovu hospodářských zvířat, které bude na nejvyšší hygienické technické, technologické a dietetické úrovni ve světě.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8890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287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cs-CZ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Zelený úděl - o</a:t>
            </a:r>
            <a: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současných návrzích plynoucích </a:t>
            </a:r>
            <a:b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Green Dealu, kde se požaduje snížit 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52858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cs-CZ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Průmyslová hnojiva o 30 %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ČR 124 kg čistých živin na hektar, ALE </a:t>
            </a:r>
          </a:p>
          <a:p>
            <a:pPr marL="228600" algn="just">
              <a:lnSpc>
                <a:spcPct val="100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Belgie téměř 300 kg čistých živin na hektar</a:t>
            </a:r>
          </a:p>
          <a:p>
            <a:pPr marL="228600" algn="just">
              <a:lnSpc>
                <a:spcPct val="100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Irsko více než 500 kg čistých živin na hektar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Omezení užívání pesticidů o 50 %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ČR 1,86 kg účinné látky na hektar, ALE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Belgie 8,1 kg účinné látky na hektar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Itálie 7,8 kg účinné látky na hektar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2206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F81D9-5FEC-4C2B-8C4C-7E6A36F8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721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cs-CZ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Zelený úděl - o</a:t>
            </a:r>
            <a: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současných návrzích plynoucích </a:t>
            </a:r>
            <a:b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Green Dealu, kde se požaduje snížit </a:t>
            </a:r>
            <a:br>
              <a:rPr lang="cs-CZ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D9F518-4E7B-46CF-8710-240179004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0883"/>
            <a:ext cx="10515600" cy="486877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cs-CZ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nik živin snížit o 50 %</a:t>
            </a:r>
          </a:p>
          <a:p>
            <a:pPr lvl="0" algn="just">
              <a:lnSpc>
                <a:spcPct val="107000"/>
              </a:lnSpc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nás </a:t>
            </a:r>
          </a:p>
          <a:p>
            <a:pPr marL="0" lvl="0" indent="0" algn="just">
              <a:lnSpc>
                <a:spcPct val="107000"/>
              </a:lnSpc>
              <a:buNone/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velmi nízké užívání průmyslových živin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Tx/>
              <a:buChar char="-"/>
              <a:tabLst>
                <a:tab pos="457200" algn="l"/>
              </a:tabLs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nízké zatížení hospodářskými zvířaty.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Německo víc než 3 násobný počet hospodářských zvířat na 1 ha zemědělské půdy.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65138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949</Words>
  <Application>Microsoft Office PowerPoint</Application>
  <PresentationFormat>Širokoúhlá obrazovka</PresentationFormat>
  <Paragraphs>120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Motív Office</vt:lpstr>
      <vt:lpstr>   Budoucnost společnosti z pohledu zemědělské výroby a zajištění dostatku potravin.   Ing. Zdeněk JANDEJSEK, CSc.,  člen představenstva  AK ČR   </vt:lpstr>
      <vt:lpstr> Světová populace  </vt:lpstr>
      <vt:lpstr>Pokud chceme na planetě klid </vt:lpstr>
      <vt:lpstr>Základní zákonitosti respektují státy mimo EU</vt:lpstr>
      <vt:lpstr>EU hlásá </vt:lpstr>
      <vt:lpstr>TOMU SE ŘÍKA SZP A JEDNOTNÝ TRH?</vt:lpstr>
      <vt:lpstr>TOMUTO SE ŘÍKA SZP A JEDNOTNÝ TRH?</vt:lpstr>
      <vt:lpstr> Zelený úděl - o současných návrzích plynoucích  z Green Dealu, kde se požaduje snížit  </vt:lpstr>
      <vt:lpstr> Zelený úděl - o současných návrzích plynoucích  z Green Dealu, kde se požaduje snížit  </vt:lpstr>
      <vt:lpstr> Zelený úděl - o současných návrzích plynoucích z Green Dealu, kde se požaduje snížit </vt:lpstr>
      <vt:lpstr> Zelený úděl - o současných návrzích plynoucích  z Green Dealu, kde se požaduje snížit  </vt:lpstr>
      <vt:lpstr>Zachovejme naší krásnou vlast i pro další generace.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Jakou bychom si přáli SZP 2020+</dc:title>
  <dc:creator>Jarmiĺa Dubravska</dc:creator>
  <cp:lastModifiedBy>PC01</cp:lastModifiedBy>
  <cp:revision>86</cp:revision>
  <cp:lastPrinted>2020-11-09T10:49:47Z</cp:lastPrinted>
  <dcterms:created xsi:type="dcterms:W3CDTF">2019-08-21T09:08:20Z</dcterms:created>
  <dcterms:modified xsi:type="dcterms:W3CDTF">2020-12-28T15:33:58Z</dcterms:modified>
</cp:coreProperties>
</file>