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0" r:id="rId3"/>
    <p:sldId id="342" r:id="rId4"/>
    <p:sldId id="351" r:id="rId5"/>
    <p:sldId id="364" r:id="rId6"/>
    <p:sldId id="362" r:id="rId7"/>
    <p:sldId id="363" r:id="rId8"/>
    <p:sldId id="348" r:id="rId9"/>
    <p:sldId id="352" r:id="rId10"/>
    <p:sldId id="369" r:id="rId11"/>
    <p:sldId id="365" r:id="rId12"/>
    <p:sldId id="366" r:id="rId13"/>
    <p:sldId id="353" r:id="rId14"/>
    <p:sldId id="370" r:id="rId15"/>
    <p:sldId id="371" r:id="rId16"/>
    <p:sldId id="354" r:id="rId17"/>
    <p:sldId id="368" r:id="rId18"/>
    <p:sldId id="339" r:id="rId19"/>
    <p:sldId id="361" r:id="rId20"/>
    <p:sldId id="357" r:id="rId21"/>
    <p:sldId id="276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ušoun" initials="H" lastIdx="1" clrIdx="0"/>
  <p:cmAuthor id="1" name="Bolcková Eva (ČSSZ 32)" initials="B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18E"/>
    <a:srgbClr val="005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82411" autoAdjust="0"/>
  </p:normalViewPr>
  <p:slideViewPr>
    <p:cSldViewPr>
      <p:cViewPr>
        <p:scale>
          <a:sx n="70" d="100"/>
          <a:sy n="70" d="100"/>
        </p:scale>
        <p:origin x="-1747" y="-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2B8C-E84C-4A0D-B8E0-7CC7B4ECD9A7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994D-6CDE-4490-BA36-8008E6552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0388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21B7-1133-4FFD-BE79-847F71F1336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4EAA-93A9-41CC-B085-0AEE6D5F87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2402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14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3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2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7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E67-4A49-4825-975B-5EF05D506673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27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7BEE-86C6-4DCD-A77D-E4350851B791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9BB-C594-426B-A7B1-1B2E25288D47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2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D61C-5DCB-4ADA-8483-3C8C3272C20C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4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EEA-E524-4C31-9C5E-31B264EF7C76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2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863A-5FE4-49A0-908A-C7B2A92C045B}" type="datetime1">
              <a:rPr lang="cs-CZ" smtClean="0"/>
              <a:t>23.11.2019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E461-2C6A-4218-8C01-8C9DFB263566}" type="datetime1">
              <a:rPr lang="cs-CZ" smtClean="0"/>
              <a:t>23.11.2019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7C9-8D29-4314-BE49-C4225F70684A}" type="datetime1">
              <a:rPr lang="cs-CZ" smtClean="0"/>
              <a:t>23.11.2019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19F6-FECD-4244-8959-2A221AF731D7}" type="datetime1">
              <a:rPr lang="cs-CZ" smtClean="0"/>
              <a:t>23.11.2019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6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480C-0DAA-491D-80AA-CA4A7A3FD4ED}" type="datetime1">
              <a:rPr lang="cs-CZ" smtClean="0"/>
              <a:t>23.11.2019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4A17-6389-45CB-AC89-88549A5D0F21}" type="datetime1">
              <a:rPr lang="cs-CZ" smtClean="0"/>
              <a:t>23.11.2019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9DD0-2EF6-4ED0-A553-1C174F9307F3}" type="datetime1">
              <a:rPr lang="cs-CZ" smtClean="0"/>
              <a:t>23.11.2019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eidentita.cz/eop/" TargetMode="External"/><Relationship Id="rId2" Type="http://schemas.openxmlformats.org/officeDocument/2006/relationships/hyperlink" Target="https://www.datoveschranky.info/chci-datovku/zrizeni-datove-schranky/na-zado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.eidentita.cz/up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6768752" cy="2160240"/>
          </a:xfrm>
        </p:spPr>
        <p:txBody>
          <a:bodyPr/>
          <a:lstStyle/>
          <a:p>
            <a:pPr algn="l"/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</a:t>
            </a:r>
            <a:endParaRPr lang="cs-CZ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3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</a:t>
            </a:r>
            <a:r>
              <a:rPr lang="cs-CZ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 na </a:t>
            </a:r>
            <a:r>
              <a:rPr lang="cs-CZ" sz="3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sz="3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sz="3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všechny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uvedené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platí, že je může využívat pouze přihlášený klient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právnická osoba či OVM se může k 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přihlásit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svojí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datovou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schránkou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fyzická osoba (pověřená fyzická osoba/zaměstnanec) se může k 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přihlásit: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prostřednictvím přihlašovacích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údajů ke své datové schránce (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https://www.datoveschranky.info/chci-</a:t>
            </a:r>
            <a:r>
              <a:rPr lang="cs-CZ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datovku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</a:t>
            </a:r>
            <a:r>
              <a:rPr lang="cs-CZ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zrizeni-datove-schranky</a:t>
            </a:r>
            <a:r>
              <a:rPr lang="cs-CZ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/na-zadost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nebo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prostřednictvím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některého z prostředků Národní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identitní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autority (NIA),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tzn.</a:t>
            </a:r>
          </a:p>
          <a:p>
            <a:pPr marL="1219200" lvl="2" indent="-457200">
              <a:buFont typeface="Wingdings" panose="05000000000000000000" pitchFamily="2" charset="2"/>
              <a:buChar char="q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elektronickým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občanským průkazem (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https://info.eidentita.cz/</a:t>
            </a:r>
            <a:r>
              <a:rPr lang="cs-CZ" sz="32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eop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/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nebo </a:t>
            </a:r>
            <a:endParaRPr lang="cs-CZ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19200" lvl="2" indent="-457200">
              <a:buFont typeface="Wingdings" panose="05000000000000000000" pitchFamily="2" charset="2"/>
              <a:buChar char="q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uživatelským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účtem NIA – Jméno, Heslo, SMS (</a:t>
            </a:r>
            <a:r>
              <a:rPr lang="cs-CZ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https://info.eidentita.cz/</a:t>
            </a:r>
            <a:r>
              <a:rPr lang="cs-CZ" sz="3200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ups</a:t>
            </a:r>
            <a:r>
              <a:rPr lang="cs-CZ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poskytované službou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„Informace o DPN zaměstnance“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Identifikační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zaměstnance a zaměstnavatele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Číslo rozhodnutí o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od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Potvrzení o trvání DPN k 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do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Ošetřující lékař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Vycházky (od kdy, časový interval/y) - zobrazení v prvních 14 dnů trvání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Adresa v době DPN - zobrazení v prvních 14 dnech trvání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pracovní úraz (ANO/NE)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úraz zaviněný jinou osobou (ANO/NE)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Podezření na požití alkoholu nebo zneužití omamných nebo psychotropních látek (ANO/NE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zobrazuje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seznam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zadaného pojištěnce, který v době trvání DPN je či byl zaměstnancem přihlášeného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zaměstnavatele.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7776864" cy="49685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Údaje poskytované službou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Přehled zpracovaných podání o dočasné pracovní neschopnosti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zaměstnanců“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Identifikační údaje zaměstnavatele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Rodné číslo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Příjmení a jméno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Číslo rozhodnutí o DPN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od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Potvrzení o trvání DPN k 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DPN do</a:t>
            </a:r>
          </a:p>
          <a:p>
            <a:pPr marL="0" lvl="0" indent="0">
              <a:buNone/>
            </a:pPr>
            <a:endParaRPr lang="cs-CZ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zobrazí přehled zda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OSSZ za zvolené období evidovala změnu v DPN zaměstnance, která bude standardně zasílána notifikacemi (tj.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strany OSSZ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ověřenou informaci, že vznikla DPN, bylo evidováno Potvrzení o trvání DPN, DPN byla ukončena)</a:t>
            </a:r>
          </a:p>
          <a:p>
            <a:pPr marL="0" indent="0" algn="just">
              <a:buNone/>
            </a:pPr>
            <a:endParaRPr lang="cs-CZ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– notifikace</a:t>
            </a:r>
          </a:p>
          <a:p>
            <a:pPr marL="0" lvl="0" indent="0">
              <a:buNone/>
            </a:pPr>
            <a:endParaRPr lang="cs-CZ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vzniku, trvání a ukončení DPN svého zaměstnance bude zaměstnavatel informován formou automaticky odesílaných zpráv.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zasílání notifikací je třeba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požádat</a:t>
            </a:r>
          </a:p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budou odesílány do určených datových schránek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určené e-mailové adresy, které zaměstnavatel uvede v žádosti o zasílání notifikací. </a:t>
            </a:r>
          </a:p>
          <a:p>
            <a:pPr marL="0" lvl="0" indent="0">
              <a:buNone/>
            </a:pPr>
            <a:endParaRPr lang="cs-CZ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zvolené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Předání prvotní informace od ošetřujícího lékaře o vzniku DPN</a:t>
            </a:r>
          </a:p>
          <a:p>
            <a:pPr lvl="1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zpracování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ePodání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budou zasílány ověřené informace o vzniku, trvání či ukončení DPN 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zvolený e-mail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(jen na vyžádání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změně v DPN bez osobních údajů – výzva k nahlédnutí na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7992888" cy="86409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– notifikace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Žádat o zasílání notifikací bude možno učinit interaktivním formulářem nebo pomocí služby na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85" y="2420888"/>
            <a:ext cx="6906206" cy="40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19184"/>
            <a:ext cx="367240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Ukázka ověřené notifikace o vzniku DPN zasílané do datové schránky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348984"/>
            <a:ext cx="4756037" cy="51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-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DZDPN</a:t>
            </a:r>
          </a:p>
          <a:p>
            <a:pPr marL="0" lvl="1" indent="0">
              <a:buNone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Nová služba Data zaměstnavatelům o dočasné pracovní neschopnosti DZDPN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Služba e-Podání typu dotaz – odpověď přes kanál VREP (APEP)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Vrátí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seznam přírůstků dokladů o DPN zaměstnanců k variabilnímu symbolu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Určena pro stažení dat do SW zaměstnavatele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Výstup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formátu XML + PDF/A podepsané kvalifikovanou elektronickou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pečetí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lužba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poskytovat tyto údaje: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 zaměstnavatele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Období - datum OD - datum DO (z dotazu zaměstnavatele, dotaz max. na období 31 dnů)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vzniku DPN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trvání DPN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notifikace o ukončení DPN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zaměstnavatele - DZDPN</a:t>
            </a:r>
          </a:p>
          <a:p>
            <a:pPr lvl="0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využívání služby e-Podání DZDPN je nutné v případě komunikace prostřednictvím APEP sdělit OSSZ/ČSSZ údaje o certifikátech pro uznávaný elektronický podpis, kterým budou jednotlivá e-podání ze strany zaměstnavatele opatřována </a:t>
            </a:r>
          </a:p>
          <a:p>
            <a:pPr lvl="0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šifrování bude používán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komerční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certifikát, který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zaměstnavatelem/pověřeným zaměstnancem předáván v každém dotazu  </a:t>
            </a:r>
            <a:endParaRPr lang="cs-CZ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Formuláře 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k žádosti o dávku (NEMPRI_2020)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rozšířeno o údaj o výplatě mzdy a opravné podání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se zasílat pouze pokud DPN přesáhne 14 kal. dnů</a:t>
            </a:r>
          </a:p>
          <a:p>
            <a:pPr marL="457200" lvl="1" indent="0">
              <a:buNone/>
            </a:pP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zaměstnavatele/osoby dobrovolně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nemocensky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pojištěné při ukončení pracovní neschopnosti (HZUPN)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se zasílat pouze pokud DPN přesáhne 14 kal. dnů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19184"/>
            <a:ext cx="324036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formuláře </a:t>
            </a:r>
          </a:p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žádosti o dávku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0" t="3721" r="38000"/>
          <a:stretch/>
        </p:blipFill>
        <p:spPr bwMode="auto">
          <a:xfrm>
            <a:off x="3635896" y="103464"/>
            <a:ext cx="5406008" cy="6394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Zaoblený obdélník 6"/>
          <p:cNvSpPr/>
          <p:nvPr/>
        </p:nvSpPr>
        <p:spPr>
          <a:xfrm>
            <a:off x="3707904" y="2060848"/>
            <a:ext cx="5256584" cy="20162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9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Cíle projektu </a:t>
            </a:r>
            <a:r>
              <a:rPr lang="cs-CZ" b="1" dirty="0" err="1" smtClean="0"/>
              <a:t>eNeschopenka</a:t>
            </a:r>
            <a:endParaRPr lang="cs-CZ" sz="4000" b="1" dirty="0"/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Zjednodušení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administrativní náročnosti v procesech dočasné pracovní 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neschopnosti</a:t>
            </a:r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Zajištění plošného elektronického příjmu dat od lékařů  za účelem snížení administrativy a zrychlení procesu výplaty dávek nemocenského pojištění</a:t>
            </a:r>
          </a:p>
          <a:p>
            <a:pPr lvl="0"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uživatelské přívětivosti pro lékaře formou SW podpory pro vyplňování a odesílání</a:t>
            </a:r>
          </a:p>
          <a:p>
            <a:pPr>
              <a:spcAft>
                <a:spcPts val="600"/>
              </a:spcAft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Poskytnutí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on-line informace zaměstnavateli o pracovní neschopnosti jeho zaměstnanců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492896"/>
            <a:ext cx="3401454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Nový formulář</a:t>
            </a:r>
          </a:p>
          <a:p>
            <a:pPr mar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zaměstnavateleo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ukončení PN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</a:t>
            </a:r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6" t="16214" r="7811" b="1923"/>
          <a:stretch/>
        </p:blipFill>
        <p:spPr bwMode="auto">
          <a:xfrm>
            <a:off x="4211960" y="77262"/>
            <a:ext cx="4805102" cy="677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0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99695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5AB1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Děkujeme </a:t>
            </a:r>
            <a:r>
              <a:rPr lang="cs-CZ" sz="3600" dirty="0">
                <a:solidFill>
                  <a:srgbClr val="5AB1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pozornost.</a:t>
            </a:r>
          </a:p>
          <a:p>
            <a:endParaRPr lang="cs-CZ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>
          <a:xfrm>
            <a:off x="1475656" y="836713"/>
            <a:ext cx="7668344" cy="432048"/>
          </a:xfrm>
        </p:spPr>
        <p:txBody>
          <a:bodyPr/>
          <a:lstStyle/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 smtClean="0"/>
              <a:t/>
            </a:r>
            <a:br>
              <a:rPr lang="cs-CZ" sz="54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Legislativa k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eNeschopence</a:t>
            </a:r>
            <a:endParaRPr lang="cs-CZ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Zákony č. 259/2017 Sb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164/2019 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Sb.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kterými se mění s účinností od 1. 1. 2020 zákon č. 187/2006 Sb. o nemocenském pojištění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 elektronické komunikace pro lékaře i zaměstnavatele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postupů a zpracování u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zaměstnavatelů</a:t>
            </a:r>
            <a:endParaRPr lang="cs-CZ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Žádné papírové doklady pro zaměstnavatele</a:t>
            </a:r>
          </a:p>
          <a:p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Podkladem pro omluvení nepřítomnosti v práci a výplatu náhrady mzdy v době prvních 14 dnů DPN jsou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od ČSSZ v elektronické podobě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bude mít k dispozici několik online služeb o DPN zaměstnance</a:t>
            </a:r>
          </a:p>
          <a:p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Povinnost zaměstnance 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neprodleně informovat zaměstnavatele o DPN (forma není stanovena)</a:t>
            </a:r>
          </a:p>
          <a:p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Lékař zasílá hlášení o vzniku, trvání, ukončení DPN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povinně elektronicky ČSSZ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pojištěnci předává v papírové podobě pouze průkaz, který mu po ukončení DPN zůstává</a:t>
            </a: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6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RDPN </a:t>
            </a:r>
            <a:r>
              <a:rPr lang="cs-CZ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2. </a:t>
            </a:r>
            <a:r>
              <a:rPr lang="cs-CZ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 - Průkaz práce neschopného pojištěnce</a:t>
            </a:r>
          </a:p>
          <a:p>
            <a:pPr marL="0" lvl="0" indent="0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17" y="1844824"/>
            <a:ext cx="6733279" cy="473195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79512" y="2636912"/>
            <a:ext cx="22322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Pojištěnec má po celou dobu DPN k dispozici tištěný průkaz; zůstává mu i po skončení DPN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Změna postupů a zpracování u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zaměstnavatelů</a:t>
            </a:r>
          </a:p>
          <a:p>
            <a:pPr>
              <a:spcAft>
                <a:spcPts val="600"/>
              </a:spcAft>
            </a:pPr>
            <a:endParaRPr lang="cs-CZ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Neprodleně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uplynutí prvních 14 dnů DPN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zaměstnavatel povinen zaslat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elektronicky Přílohu k žádosti o dávku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(NEMPRI) tj. v návaznosti na potvrzení o trvání DPN ke 14. dni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Podklady ke </a:t>
            </a: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srážkám z dávek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stejně jako dosud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Příloha k NEMPRI, datová zpráva, poštou</a:t>
            </a:r>
          </a:p>
          <a:p>
            <a:pPr>
              <a:spcAft>
                <a:spcPts val="600"/>
              </a:spcAft>
            </a:pPr>
            <a:r>
              <a:rPr lang="cs-CZ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ukončení DPN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hlásí potřebné údaje (</a:t>
            </a:r>
            <a:r>
              <a:rPr lang="cs-CZ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dosud byly na V. díle RDPN) </a:t>
            </a: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nový elektronický formulář „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Hlášení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zaměstnavatele/osoby dobrovolně </a:t>
            </a:r>
            <a:r>
              <a:rPr lang="cs-CZ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nemocensky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pojištěné při ukončení pracovní neschopnosti (HZUPN</a:t>
            </a: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)“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se netýkají ostatních dávek nemocenského pojištění a nemocenského z důvodu karantény</a:t>
            </a:r>
          </a:p>
          <a:p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Výplata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nemocenského</a:t>
            </a: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>
              <a:spcAft>
                <a:spcPts val="600"/>
              </a:spcAft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Pojištěnec již nepodává žádost - za žádost se považuje rozhodnutí o vzniku DPN, pokud je DPN delší 14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dnů</a:t>
            </a:r>
          </a:p>
          <a:p>
            <a:pPr marL="622300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 nepředává OSSZ žádné díly RDPN či „lístky na peníze“ (potvrzení o trvání DPN)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Nemocenské se vyplácí způsobem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kterým je vyplácena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mzda (sděluje zaměstnavatel na NEMPRI)</a:t>
            </a:r>
          </a:p>
          <a:p>
            <a:pPr marL="1022350" lvl="1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účet (i zahraniční – za úhradu nákladů)</a:t>
            </a:r>
          </a:p>
          <a:p>
            <a:pPr marL="1022350" lvl="1">
              <a:spcAft>
                <a:spcPts val="600"/>
              </a:spcAft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adresu v ČR</a:t>
            </a:r>
          </a:p>
          <a:p>
            <a:pPr marL="736600" lvl="1" indent="0">
              <a:spcAft>
                <a:spcPts val="600"/>
              </a:spcAft>
              <a:buNone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neurčí-li pojištěnec jiný způsob výplaty (v takovém případě zasílá pojištěnec na OSSZ tiskopis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Žádost </a:t>
            </a:r>
            <a:r>
              <a:rPr lang="cs-CZ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změnu způsobu </a:t>
            </a:r>
            <a:r>
              <a:rPr lang="cs-CZ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výplaty 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dočasné pracovní neschopnosti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“).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Přechodné ustanovení - neschopenky vystavené před 1.1.2020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3-dílná neschopenka bude vydávána od 1.1.2020;  pro tyto neschopenky budou platit nové formuláře a postupy pro lékaře i zaměstnavatele (i papírové)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případě, kdy po 1. 1. 2020 je uznána DPN zpětně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neschopenky vystavené do 31.12.2019 se do ukončení DPN vztahuje stará legislativa a budou se zpracovávat postaru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zaměstnanec předává zaměstnavateli příslušné díly RDPN, potvrzení o trvání DPN, zaměstnavatel je postupuje OSSZ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aměstnavatel zasílá „starou“ Přílohu k žádosti o dávku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v elektronické neschopence  - Další informace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Služby ČSSZ pro 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zaměstnavatele na </a:t>
            </a:r>
            <a:r>
              <a:rPr lang="cs-CZ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ČSSZ</a:t>
            </a:r>
            <a:endParaRPr lang="cs-CZ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Informace o DPN zaměstnance (rozšíření stávající služby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ePortálu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Přehled zpracovaných podání o dočasné pracovní neschopnosti zaměstnanců 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umožněno stažení výstupu v PDF formátu s elektronickým podpisem </a:t>
            </a:r>
          </a:p>
          <a:p>
            <a:pPr marL="0" indent="0"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přihlášeného zaměstnavatele, resp. jím pověřenou osobu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pro zaměstnavatele </a:t>
            </a:r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1023</Words>
  <Application>Microsoft Office PowerPoint</Application>
  <PresentationFormat>Předvádění na obrazovce (4:3)</PresentationFormat>
  <Paragraphs>166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eNeschopenka 2020 pro zaměstnavatele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Hrušoun</dc:creator>
  <cp:lastModifiedBy>Zrcek Kryštof (ČSSZ 84)</cp:lastModifiedBy>
  <cp:revision>219</cp:revision>
  <cp:lastPrinted>2019-11-22T09:21:19Z</cp:lastPrinted>
  <dcterms:created xsi:type="dcterms:W3CDTF">2015-10-01T06:47:52Z</dcterms:created>
  <dcterms:modified xsi:type="dcterms:W3CDTF">2019-11-23T18:09:15Z</dcterms:modified>
</cp:coreProperties>
</file>