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2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12192000" cy="6858000"/>
  <p:notesSz cx="7559675" cy="10691813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customXml" Target="../customXml/item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customXml" Target="../customXml/item3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2120400" y="325440"/>
            <a:ext cx="923292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2120400" y="1811520"/>
            <a:ext cx="923292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2120400" y="4084200"/>
            <a:ext cx="923292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2120400" y="325440"/>
            <a:ext cx="923292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2120400" y="1811520"/>
            <a:ext cx="4505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6851520" y="1811520"/>
            <a:ext cx="4505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2120400" y="4084200"/>
            <a:ext cx="4505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6851520" y="4084200"/>
            <a:ext cx="4505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2120400" y="325440"/>
            <a:ext cx="923292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2120400" y="1811520"/>
            <a:ext cx="29728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 type="body"/>
          </p:nvPr>
        </p:nvSpPr>
        <p:spPr>
          <a:xfrm>
            <a:off x="5242320" y="1811520"/>
            <a:ext cx="29728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6" name="PlaceHolder 4"/>
          <p:cNvSpPr>
            <a:spLocks noGrp="1"/>
          </p:cNvSpPr>
          <p:nvPr>
            <p:ph type="body"/>
          </p:nvPr>
        </p:nvSpPr>
        <p:spPr>
          <a:xfrm>
            <a:off x="8364240" y="1811520"/>
            <a:ext cx="29728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7" name="PlaceHolder 5"/>
          <p:cNvSpPr>
            <a:spLocks noGrp="1"/>
          </p:cNvSpPr>
          <p:nvPr>
            <p:ph type="body"/>
          </p:nvPr>
        </p:nvSpPr>
        <p:spPr>
          <a:xfrm>
            <a:off x="2120400" y="4084200"/>
            <a:ext cx="29728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8" name="PlaceHolder 6"/>
          <p:cNvSpPr>
            <a:spLocks noGrp="1"/>
          </p:cNvSpPr>
          <p:nvPr>
            <p:ph type="body"/>
          </p:nvPr>
        </p:nvSpPr>
        <p:spPr>
          <a:xfrm>
            <a:off x="5242320" y="4084200"/>
            <a:ext cx="29728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9" name="PlaceHolder 7"/>
          <p:cNvSpPr>
            <a:spLocks noGrp="1"/>
          </p:cNvSpPr>
          <p:nvPr>
            <p:ph type="body"/>
          </p:nvPr>
        </p:nvSpPr>
        <p:spPr>
          <a:xfrm>
            <a:off x="8364240" y="4084200"/>
            <a:ext cx="29728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2120400" y="325440"/>
            <a:ext cx="923292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subTitle"/>
          </p:nvPr>
        </p:nvSpPr>
        <p:spPr>
          <a:xfrm>
            <a:off x="2120400" y="1811520"/>
            <a:ext cx="9232920" cy="4350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2120400" y="325440"/>
            <a:ext cx="923292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2120400" y="1811520"/>
            <a:ext cx="923292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2120400" y="325440"/>
            <a:ext cx="923292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2120400" y="1811520"/>
            <a:ext cx="450540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6851520" y="1811520"/>
            <a:ext cx="450540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2120400" y="325440"/>
            <a:ext cx="923292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subTitle"/>
          </p:nvPr>
        </p:nvSpPr>
        <p:spPr>
          <a:xfrm>
            <a:off x="2120400" y="325440"/>
            <a:ext cx="9232920" cy="6144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2120400" y="325440"/>
            <a:ext cx="923292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2120400" y="1811520"/>
            <a:ext cx="4505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6851520" y="1811520"/>
            <a:ext cx="450540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2120400" y="4084200"/>
            <a:ext cx="4505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2120400" y="325440"/>
            <a:ext cx="923292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subTitle"/>
          </p:nvPr>
        </p:nvSpPr>
        <p:spPr>
          <a:xfrm>
            <a:off x="2120400" y="1811520"/>
            <a:ext cx="9232920" cy="4350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2120400" y="325440"/>
            <a:ext cx="923292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2120400" y="1811520"/>
            <a:ext cx="450540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6851520" y="1811520"/>
            <a:ext cx="4505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851520" y="4084200"/>
            <a:ext cx="4505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2120400" y="325440"/>
            <a:ext cx="923292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2120400" y="1811520"/>
            <a:ext cx="4505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6851520" y="1811520"/>
            <a:ext cx="4505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 type="body"/>
          </p:nvPr>
        </p:nvSpPr>
        <p:spPr>
          <a:xfrm>
            <a:off x="2120400" y="4084200"/>
            <a:ext cx="923292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2120400" y="325440"/>
            <a:ext cx="923292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2120400" y="1811520"/>
            <a:ext cx="923292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2120400" y="4084200"/>
            <a:ext cx="923292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2120400" y="325440"/>
            <a:ext cx="923292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2120400" y="1811520"/>
            <a:ext cx="4505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 type="body"/>
          </p:nvPr>
        </p:nvSpPr>
        <p:spPr>
          <a:xfrm>
            <a:off x="6851520" y="1811520"/>
            <a:ext cx="4505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9" name="PlaceHolder 4"/>
          <p:cNvSpPr>
            <a:spLocks noGrp="1"/>
          </p:cNvSpPr>
          <p:nvPr>
            <p:ph type="body"/>
          </p:nvPr>
        </p:nvSpPr>
        <p:spPr>
          <a:xfrm>
            <a:off x="2120400" y="4084200"/>
            <a:ext cx="4505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0" name="PlaceHolder 5"/>
          <p:cNvSpPr>
            <a:spLocks noGrp="1"/>
          </p:cNvSpPr>
          <p:nvPr>
            <p:ph type="body"/>
          </p:nvPr>
        </p:nvSpPr>
        <p:spPr>
          <a:xfrm>
            <a:off x="6851520" y="4084200"/>
            <a:ext cx="4505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2120400" y="325440"/>
            <a:ext cx="923292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2120400" y="1811520"/>
            <a:ext cx="29728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5242320" y="1811520"/>
            <a:ext cx="29728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8364240" y="1811520"/>
            <a:ext cx="29728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5" name="PlaceHolder 5"/>
          <p:cNvSpPr>
            <a:spLocks noGrp="1"/>
          </p:cNvSpPr>
          <p:nvPr>
            <p:ph type="body"/>
          </p:nvPr>
        </p:nvSpPr>
        <p:spPr>
          <a:xfrm>
            <a:off x="2120400" y="4084200"/>
            <a:ext cx="29728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6" name="PlaceHolder 6"/>
          <p:cNvSpPr>
            <a:spLocks noGrp="1"/>
          </p:cNvSpPr>
          <p:nvPr>
            <p:ph type="body"/>
          </p:nvPr>
        </p:nvSpPr>
        <p:spPr>
          <a:xfrm>
            <a:off x="5242320" y="4084200"/>
            <a:ext cx="29728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7" name="PlaceHolder 7"/>
          <p:cNvSpPr>
            <a:spLocks noGrp="1"/>
          </p:cNvSpPr>
          <p:nvPr>
            <p:ph type="body"/>
          </p:nvPr>
        </p:nvSpPr>
        <p:spPr>
          <a:xfrm>
            <a:off x="8364240" y="4084200"/>
            <a:ext cx="29728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2120400" y="325440"/>
            <a:ext cx="923292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subTitle"/>
          </p:nvPr>
        </p:nvSpPr>
        <p:spPr>
          <a:xfrm>
            <a:off x="2120400" y="1811520"/>
            <a:ext cx="9232920" cy="4350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2120400" y="325440"/>
            <a:ext cx="923292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2120400" y="1811520"/>
            <a:ext cx="923292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2120400" y="325440"/>
            <a:ext cx="923292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2120400" y="1811520"/>
            <a:ext cx="450540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6851520" y="1811520"/>
            <a:ext cx="450540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2120400" y="325440"/>
            <a:ext cx="923292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2120400" y="325440"/>
            <a:ext cx="923292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2120400" y="1811520"/>
            <a:ext cx="923292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subTitle"/>
          </p:nvPr>
        </p:nvSpPr>
        <p:spPr>
          <a:xfrm>
            <a:off x="2120400" y="325440"/>
            <a:ext cx="9232920" cy="6144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2120400" y="325440"/>
            <a:ext cx="923292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2120400" y="1811520"/>
            <a:ext cx="4505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6851520" y="1811520"/>
            <a:ext cx="450540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 type="body"/>
          </p:nvPr>
        </p:nvSpPr>
        <p:spPr>
          <a:xfrm>
            <a:off x="2120400" y="4084200"/>
            <a:ext cx="4505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2120400" y="325440"/>
            <a:ext cx="923292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2120400" y="1811520"/>
            <a:ext cx="450540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 type="body"/>
          </p:nvPr>
        </p:nvSpPr>
        <p:spPr>
          <a:xfrm>
            <a:off x="6851520" y="1811520"/>
            <a:ext cx="4505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6" name="PlaceHolder 4"/>
          <p:cNvSpPr>
            <a:spLocks noGrp="1"/>
          </p:cNvSpPr>
          <p:nvPr>
            <p:ph type="body"/>
          </p:nvPr>
        </p:nvSpPr>
        <p:spPr>
          <a:xfrm>
            <a:off x="6851520" y="4084200"/>
            <a:ext cx="4505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2120400" y="325440"/>
            <a:ext cx="923292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 type="body"/>
          </p:nvPr>
        </p:nvSpPr>
        <p:spPr>
          <a:xfrm>
            <a:off x="2120400" y="1811520"/>
            <a:ext cx="4505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9" name="PlaceHolder 3"/>
          <p:cNvSpPr>
            <a:spLocks noGrp="1"/>
          </p:cNvSpPr>
          <p:nvPr>
            <p:ph type="body"/>
          </p:nvPr>
        </p:nvSpPr>
        <p:spPr>
          <a:xfrm>
            <a:off x="6851520" y="1811520"/>
            <a:ext cx="4505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30" name="PlaceHolder 4"/>
          <p:cNvSpPr>
            <a:spLocks noGrp="1"/>
          </p:cNvSpPr>
          <p:nvPr>
            <p:ph type="body"/>
          </p:nvPr>
        </p:nvSpPr>
        <p:spPr>
          <a:xfrm>
            <a:off x="2120400" y="4084200"/>
            <a:ext cx="923292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2120400" y="325440"/>
            <a:ext cx="923292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 type="body"/>
          </p:nvPr>
        </p:nvSpPr>
        <p:spPr>
          <a:xfrm>
            <a:off x="2120400" y="1811520"/>
            <a:ext cx="923292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33" name="PlaceHolder 3"/>
          <p:cNvSpPr>
            <a:spLocks noGrp="1"/>
          </p:cNvSpPr>
          <p:nvPr>
            <p:ph type="body"/>
          </p:nvPr>
        </p:nvSpPr>
        <p:spPr>
          <a:xfrm>
            <a:off x="2120400" y="4084200"/>
            <a:ext cx="923292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2120400" y="325440"/>
            <a:ext cx="923292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2120400" y="1811520"/>
            <a:ext cx="4505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36" name="PlaceHolder 3"/>
          <p:cNvSpPr>
            <a:spLocks noGrp="1"/>
          </p:cNvSpPr>
          <p:nvPr>
            <p:ph type="body"/>
          </p:nvPr>
        </p:nvSpPr>
        <p:spPr>
          <a:xfrm>
            <a:off x="6851520" y="1811520"/>
            <a:ext cx="4505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37" name="PlaceHolder 4"/>
          <p:cNvSpPr>
            <a:spLocks noGrp="1"/>
          </p:cNvSpPr>
          <p:nvPr>
            <p:ph type="body"/>
          </p:nvPr>
        </p:nvSpPr>
        <p:spPr>
          <a:xfrm>
            <a:off x="2120400" y="4084200"/>
            <a:ext cx="4505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38" name="PlaceHolder 5"/>
          <p:cNvSpPr>
            <a:spLocks noGrp="1"/>
          </p:cNvSpPr>
          <p:nvPr>
            <p:ph type="body"/>
          </p:nvPr>
        </p:nvSpPr>
        <p:spPr>
          <a:xfrm>
            <a:off x="6851520" y="4084200"/>
            <a:ext cx="4505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2120400" y="325440"/>
            <a:ext cx="923292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40" name="PlaceHolder 2"/>
          <p:cNvSpPr>
            <a:spLocks noGrp="1"/>
          </p:cNvSpPr>
          <p:nvPr>
            <p:ph type="body"/>
          </p:nvPr>
        </p:nvSpPr>
        <p:spPr>
          <a:xfrm>
            <a:off x="2120400" y="1811520"/>
            <a:ext cx="29728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41" name="PlaceHolder 3"/>
          <p:cNvSpPr>
            <a:spLocks noGrp="1"/>
          </p:cNvSpPr>
          <p:nvPr>
            <p:ph type="body"/>
          </p:nvPr>
        </p:nvSpPr>
        <p:spPr>
          <a:xfrm>
            <a:off x="5242320" y="1811520"/>
            <a:ext cx="29728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42" name="PlaceHolder 4"/>
          <p:cNvSpPr>
            <a:spLocks noGrp="1"/>
          </p:cNvSpPr>
          <p:nvPr>
            <p:ph type="body"/>
          </p:nvPr>
        </p:nvSpPr>
        <p:spPr>
          <a:xfrm>
            <a:off x="8364240" y="1811520"/>
            <a:ext cx="29728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43" name="PlaceHolder 5"/>
          <p:cNvSpPr>
            <a:spLocks noGrp="1"/>
          </p:cNvSpPr>
          <p:nvPr>
            <p:ph type="body"/>
          </p:nvPr>
        </p:nvSpPr>
        <p:spPr>
          <a:xfrm>
            <a:off x="2120400" y="4084200"/>
            <a:ext cx="29728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44" name="PlaceHolder 6"/>
          <p:cNvSpPr>
            <a:spLocks noGrp="1"/>
          </p:cNvSpPr>
          <p:nvPr>
            <p:ph type="body"/>
          </p:nvPr>
        </p:nvSpPr>
        <p:spPr>
          <a:xfrm>
            <a:off x="5242320" y="4084200"/>
            <a:ext cx="29728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45" name="PlaceHolder 7"/>
          <p:cNvSpPr>
            <a:spLocks noGrp="1"/>
          </p:cNvSpPr>
          <p:nvPr>
            <p:ph type="body"/>
          </p:nvPr>
        </p:nvSpPr>
        <p:spPr>
          <a:xfrm>
            <a:off x="8364240" y="4084200"/>
            <a:ext cx="29728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2120400" y="325440"/>
            <a:ext cx="923292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2120400" y="1811520"/>
            <a:ext cx="450540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851520" y="1811520"/>
            <a:ext cx="450540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2120400" y="325440"/>
            <a:ext cx="923292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subTitle"/>
          </p:nvPr>
        </p:nvSpPr>
        <p:spPr>
          <a:xfrm>
            <a:off x="2120400" y="325440"/>
            <a:ext cx="9232920" cy="6144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120400" y="325440"/>
            <a:ext cx="923292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2120400" y="1811520"/>
            <a:ext cx="4505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851520" y="1811520"/>
            <a:ext cx="450540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2120400" y="4084200"/>
            <a:ext cx="4505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2120400" y="325440"/>
            <a:ext cx="923292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2120400" y="1811520"/>
            <a:ext cx="450540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851520" y="1811520"/>
            <a:ext cx="4505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6851520" y="4084200"/>
            <a:ext cx="4505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120400" y="325440"/>
            <a:ext cx="923292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2120400" y="1811520"/>
            <a:ext cx="4505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6851520" y="1811520"/>
            <a:ext cx="45054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2120400" y="4084200"/>
            <a:ext cx="923292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523880" y="363960"/>
            <a:ext cx="9143640" cy="238716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nl-NL" sz="6000" b="0" strike="noStrike" spc="-1">
                <a:solidFill>
                  <a:srgbClr val="80C342"/>
                </a:solidFill>
                <a:latin typeface="Fira Sans SemiBold"/>
                <a:ea typeface="Fira Sans SemiBold"/>
              </a:rPr>
              <a:t>Klik om de stijl te bewerken</a:t>
            </a:r>
            <a:endParaRPr lang="en-US" sz="6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5" name="CustomShape 2"/>
          <p:cNvSpPr/>
          <p:nvPr/>
        </p:nvSpPr>
        <p:spPr>
          <a:xfrm>
            <a:off x="1523880" y="2889000"/>
            <a:ext cx="914364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nl-BE" sz="1800" b="0" strike="noStrike" spc="-1">
                <a:solidFill>
                  <a:srgbClr val="FFFFFF"/>
                </a:solidFill>
                <a:latin typeface="Fira Sans SemiBold"/>
                <a:ea typeface="Fira Sans SemiBold"/>
              </a:rPr>
              <a:t>Ondertitel</a:t>
            </a:r>
            <a:endParaRPr lang="en-GB" sz="1800" b="0" strike="noStrike" spc="-1">
              <a:latin typeface="Arial"/>
            </a:endParaRPr>
          </a:p>
        </p:txBody>
      </p:sp>
      <p:sp>
        <p:nvSpPr>
          <p:cNvPr id="2" name="CustomShape 3"/>
          <p:cNvSpPr/>
          <p:nvPr/>
        </p:nvSpPr>
        <p:spPr>
          <a:xfrm>
            <a:off x="20520" y="4397040"/>
            <a:ext cx="9148320" cy="2447640"/>
          </a:xfrm>
          <a:prstGeom prst="round1Rect">
            <a:avLst>
              <a:gd name="adj" fmla="val 16667"/>
            </a:avLst>
          </a:prstGeom>
          <a:blipFill rotWithShape="0">
            <a:blip r:embed="rId14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3" name="Group 4"/>
          <p:cNvGrpSpPr/>
          <p:nvPr/>
        </p:nvGrpSpPr>
        <p:grpSpPr>
          <a:xfrm>
            <a:off x="0" y="6414120"/>
            <a:ext cx="10799640" cy="212760"/>
            <a:chOff x="0" y="6414120"/>
            <a:chExt cx="10799640" cy="212760"/>
          </a:xfrm>
        </p:grpSpPr>
        <p:sp>
          <p:nvSpPr>
            <p:cNvPr id="4" name="CustomShape 5"/>
            <p:cNvSpPr/>
            <p:nvPr/>
          </p:nvSpPr>
          <p:spPr>
            <a:xfrm>
              <a:off x="0" y="6414120"/>
              <a:ext cx="7080480" cy="212760"/>
            </a:xfrm>
            <a:prstGeom prst="rect">
              <a:avLst/>
            </a:prstGeom>
            <a:solidFill>
              <a:srgbClr val="80C342"/>
            </a:solidFill>
            <a:ln w="12600">
              <a:solidFill>
                <a:srgbClr val="80C342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" name="CustomShape 6"/>
            <p:cNvSpPr/>
            <p:nvPr/>
          </p:nvSpPr>
          <p:spPr>
            <a:xfrm>
              <a:off x="7174080" y="6414120"/>
              <a:ext cx="1003680" cy="212760"/>
            </a:xfrm>
            <a:prstGeom prst="rect">
              <a:avLst/>
            </a:prstGeom>
            <a:solidFill>
              <a:srgbClr val="00807B"/>
            </a:solidFill>
            <a:ln w="12600">
              <a:solidFill>
                <a:srgbClr val="00807B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" name="CustomShape 7"/>
            <p:cNvSpPr/>
            <p:nvPr/>
          </p:nvSpPr>
          <p:spPr>
            <a:xfrm>
              <a:off x="8267760" y="6414120"/>
              <a:ext cx="661320" cy="212760"/>
            </a:xfrm>
            <a:prstGeom prst="rect">
              <a:avLst/>
            </a:prstGeom>
            <a:solidFill>
              <a:srgbClr val="00807B"/>
            </a:solidFill>
            <a:ln w="12600">
              <a:solidFill>
                <a:srgbClr val="00807B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" name="CustomShape 8"/>
            <p:cNvSpPr/>
            <p:nvPr/>
          </p:nvSpPr>
          <p:spPr>
            <a:xfrm>
              <a:off x="8929440" y="6414120"/>
              <a:ext cx="562680" cy="212760"/>
            </a:xfrm>
            <a:prstGeom prst="rect">
              <a:avLst/>
            </a:prstGeom>
            <a:solidFill>
              <a:srgbClr val="00807B"/>
            </a:solidFill>
            <a:ln w="12600">
              <a:solidFill>
                <a:srgbClr val="00807B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" name="CustomShape 9"/>
            <p:cNvSpPr/>
            <p:nvPr/>
          </p:nvSpPr>
          <p:spPr>
            <a:xfrm>
              <a:off x="9595800" y="6414120"/>
              <a:ext cx="397800" cy="212760"/>
            </a:xfrm>
            <a:prstGeom prst="rect">
              <a:avLst/>
            </a:prstGeom>
            <a:solidFill>
              <a:srgbClr val="00807B"/>
            </a:solidFill>
            <a:ln w="12600">
              <a:solidFill>
                <a:srgbClr val="00807B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" name="CustomShape 10"/>
            <p:cNvSpPr/>
            <p:nvPr/>
          </p:nvSpPr>
          <p:spPr>
            <a:xfrm>
              <a:off x="10114920" y="6414120"/>
              <a:ext cx="250560" cy="179640"/>
            </a:xfrm>
            <a:prstGeom prst="rect">
              <a:avLst/>
            </a:prstGeom>
            <a:solidFill>
              <a:srgbClr val="00807B"/>
            </a:solidFill>
            <a:ln w="12600">
              <a:solidFill>
                <a:srgbClr val="00807B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" name="CustomShape 11"/>
            <p:cNvSpPr/>
            <p:nvPr/>
          </p:nvSpPr>
          <p:spPr>
            <a:xfrm>
              <a:off x="10487160" y="6414120"/>
              <a:ext cx="129600" cy="212760"/>
            </a:xfrm>
            <a:prstGeom prst="rect">
              <a:avLst/>
            </a:prstGeom>
            <a:solidFill>
              <a:srgbClr val="00807B"/>
            </a:solidFill>
            <a:ln w="12600">
              <a:solidFill>
                <a:srgbClr val="00807B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" name="CustomShape 12"/>
            <p:cNvSpPr/>
            <p:nvPr/>
          </p:nvSpPr>
          <p:spPr>
            <a:xfrm>
              <a:off x="10738080" y="6414120"/>
              <a:ext cx="61560" cy="212760"/>
            </a:xfrm>
            <a:prstGeom prst="rect">
              <a:avLst/>
            </a:prstGeom>
            <a:solidFill>
              <a:srgbClr val="00807B"/>
            </a:solidFill>
            <a:ln w="12600">
              <a:solidFill>
                <a:srgbClr val="00807B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pic>
        <p:nvPicPr>
          <p:cNvPr id="12" name="Afbeelding 4"/>
          <p:cNvPicPr/>
          <p:nvPr/>
        </p:nvPicPr>
        <p:blipFill>
          <a:blip r:embed="rId15"/>
          <a:stretch/>
        </p:blipFill>
        <p:spPr>
          <a:xfrm>
            <a:off x="10896840" y="5668200"/>
            <a:ext cx="1306440" cy="1223640"/>
          </a:xfrm>
          <a:prstGeom prst="rect">
            <a:avLst/>
          </a:prstGeom>
          <a:ln>
            <a:noFill/>
          </a:ln>
        </p:spPr>
      </p:pic>
      <p:sp>
        <p:nvSpPr>
          <p:cNvPr id="13" name="PlaceHolder 1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FFFFFF"/>
                </a:solidFill>
                <a:latin typeface="Calibri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FFFFFF"/>
                </a:solidFill>
                <a:latin typeface="Calibri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FFFFFF"/>
                </a:solidFill>
                <a:latin typeface="Calibri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FFFFFF"/>
                </a:solidFill>
                <a:latin typeface="Calibri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FFFFFF"/>
                </a:solidFill>
                <a:latin typeface="Calibri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FFFFFF"/>
                </a:solidFill>
                <a:latin typeface="Calibri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FFFFFF"/>
                </a:solidFill>
                <a:latin typeface="Calibri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2209680" y="650520"/>
            <a:ext cx="9041040" cy="285228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>
              <a:lnSpc>
                <a:spcPct val="90000"/>
              </a:lnSpc>
            </a:pPr>
            <a:r>
              <a:rPr lang="nl-NL" sz="6000" b="0" strike="noStrike" spc="-1">
                <a:solidFill>
                  <a:srgbClr val="80C342"/>
                </a:solidFill>
                <a:latin typeface="Fira Sans"/>
                <a:ea typeface="Fira Sans"/>
              </a:rPr>
              <a:t>Klik om de stijl te bewerken</a:t>
            </a:r>
            <a:endParaRPr lang="en-US" sz="6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2296080" y="4589640"/>
            <a:ext cx="9051120" cy="149976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nl-NL" sz="2400" b="0" strike="noStrike" spc="-1">
                <a:solidFill>
                  <a:srgbClr val="FFFFFF"/>
                </a:solidFill>
                <a:latin typeface="Fira Sans"/>
                <a:ea typeface="Fira Sans"/>
              </a:rPr>
              <a:t>Klik om de modelstijlen te bewerken</a:t>
            </a:r>
            <a:endParaRPr lang="en-US" sz="2400" b="0" strike="noStrike" spc="-1">
              <a:solidFill>
                <a:srgbClr val="FFFFFF"/>
              </a:solidFill>
              <a:latin typeface="Calibri"/>
            </a:endParaRPr>
          </a:p>
        </p:txBody>
      </p:sp>
      <p:grpSp>
        <p:nvGrpSpPr>
          <p:cNvPr id="52" name="Group 3"/>
          <p:cNvGrpSpPr/>
          <p:nvPr/>
        </p:nvGrpSpPr>
        <p:grpSpPr>
          <a:xfrm>
            <a:off x="0" y="6468840"/>
            <a:ext cx="10799640" cy="205920"/>
            <a:chOff x="0" y="6468840"/>
            <a:chExt cx="10799640" cy="205920"/>
          </a:xfrm>
        </p:grpSpPr>
        <p:sp>
          <p:nvSpPr>
            <p:cNvPr id="53" name="CustomShape 4"/>
            <p:cNvSpPr/>
            <p:nvPr/>
          </p:nvSpPr>
          <p:spPr>
            <a:xfrm>
              <a:off x="0" y="6468840"/>
              <a:ext cx="7012080" cy="205920"/>
            </a:xfrm>
            <a:prstGeom prst="rect">
              <a:avLst/>
            </a:prstGeom>
            <a:solidFill>
              <a:srgbClr val="80C342"/>
            </a:solidFill>
            <a:ln w="12600">
              <a:solidFill>
                <a:srgbClr val="80C342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4" name="CustomShape 5"/>
            <p:cNvSpPr/>
            <p:nvPr/>
          </p:nvSpPr>
          <p:spPr>
            <a:xfrm>
              <a:off x="7104960" y="6468840"/>
              <a:ext cx="993960" cy="205920"/>
            </a:xfrm>
            <a:prstGeom prst="rect">
              <a:avLst/>
            </a:prstGeom>
            <a:solidFill>
              <a:srgbClr val="00807B"/>
            </a:solidFill>
            <a:ln w="12600">
              <a:solidFill>
                <a:srgbClr val="00807B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5" name="CustomShape 6"/>
            <p:cNvSpPr/>
            <p:nvPr/>
          </p:nvSpPr>
          <p:spPr>
            <a:xfrm>
              <a:off x="8193240" y="6468840"/>
              <a:ext cx="654840" cy="205920"/>
            </a:xfrm>
            <a:prstGeom prst="rect">
              <a:avLst/>
            </a:prstGeom>
            <a:solidFill>
              <a:srgbClr val="00807B"/>
            </a:solidFill>
            <a:ln w="12600">
              <a:solidFill>
                <a:srgbClr val="00807B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6" name="CustomShape 7"/>
            <p:cNvSpPr/>
            <p:nvPr/>
          </p:nvSpPr>
          <p:spPr>
            <a:xfrm>
              <a:off x="8947440" y="6468840"/>
              <a:ext cx="557280" cy="205920"/>
            </a:xfrm>
            <a:prstGeom prst="rect">
              <a:avLst/>
            </a:prstGeom>
            <a:solidFill>
              <a:srgbClr val="00807B"/>
            </a:solidFill>
            <a:ln w="12600">
              <a:solidFill>
                <a:srgbClr val="00807B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7" name="CustomShape 8"/>
            <p:cNvSpPr/>
            <p:nvPr/>
          </p:nvSpPr>
          <p:spPr>
            <a:xfrm>
              <a:off x="9607320" y="6468840"/>
              <a:ext cx="393840" cy="205920"/>
            </a:xfrm>
            <a:prstGeom prst="rect">
              <a:avLst/>
            </a:prstGeom>
            <a:solidFill>
              <a:srgbClr val="00807B"/>
            </a:solidFill>
            <a:ln w="12600">
              <a:solidFill>
                <a:srgbClr val="00807B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8" name="CustomShape 9"/>
            <p:cNvSpPr/>
            <p:nvPr/>
          </p:nvSpPr>
          <p:spPr>
            <a:xfrm>
              <a:off x="10121400" y="6468840"/>
              <a:ext cx="248040" cy="205920"/>
            </a:xfrm>
            <a:prstGeom prst="rect">
              <a:avLst/>
            </a:prstGeom>
            <a:solidFill>
              <a:srgbClr val="00807B"/>
            </a:solidFill>
            <a:ln w="12600">
              <a:solidFill>
                <a:srgbClr val="00807B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9" name="CustomShape 10"/>
            <p:cNvSpPr/>
            <p:nvPr/>
          </p:nvSpPr>
          <p:spPr>
            <a:xfrm>
              <a:off x="10490040" y="6468840"/>
              <a:ext cx="128160" cy="205920"/>
            </a:xfrm>
            <a:prstGeom prst="rect">
              <a:avLst/>
            </a:prstGeom>
            <a:solidFill>
              <a:srgbClr val="00807B"/>
            </a:solidFill>
            <a:ln w="12600">
              <a:solidFill>
                <a:srgbClr val="00807B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0" name="CustomShape 11"/>
            <p:cNvSpPr/>
            <p:nvPr/>
          </p:nvSpPr>
          <p:spPr>
            <a:xfrm>
              <a:off x="10738440" y="6468840"/>
              <a:ext cx="61200" cy="205920"/>
            </a:xfrm>
            <a:prstGeom prst="rect">
              <a:avLst/>
            </a:prstGeom>
            <a:solidFill>
              <a:srgbClr val="00807B"/>
            </a:solidFill>
            <a:ln w="12600">
              <a:solidFill>
                <a:srgbClr val="00807B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pic>
        <p:nvPicPr>
          <p:cNvPr id="61" name="Afbeelding 14"/>
          <p:cNvPicPr/>
          <p:nvPr/>
        </p:nvPicPr>
        <p:blipFill>
          <a:blip r:embed="rId14"/>
          <a:stretch/>
        </p:blipFill>
        <p:spPr>
          <a:xfrm>
            <a:off x="10896840" y="5668200"/>
            <a:ext cx="1306440" cy="1223640"/>
          </a:xfrm>
          <a:prstGeom prst="rect">
            <a:avLst/>
          </a:prstGeom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2120400" y="325440"/>
            <a:ext cx="9232920" cy="13251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nl-NL" sz="4400" b="1" strike="noStrike" spc="-1">
                <a:solidFill>
                  <a:srgbClr val="80C342"/>
                </a:solidFill>
                <a:latin typeface="Fira Sans SemiBold"/>
                <a:ea typeface="Fira Sans SemiBold"/>
              </a:rPr>
              <a:t>Klik om de stijl te bewerken</a:t>
            </a:r>
            <a:endParaRPr lang="en-US" sz="44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2120400" y="1811520"/>
            <a:ext cx="9232920" cy="43509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807B"/>
              </a:buClr>
              <a:buFont typeface="Arial"/>
              <a:buChar char="•"/>
            </a:pPr>
            <a:r>
              <a:rPr lang="nl-NL" sz="2800" b="0" strike="noStrike" spc="-1">
                <a:solidFill>
                  <a:srgbClr val="00807B"/>
                </a:solidFill>
                <a:latin typeface="Fira Sans"/>
                <a:ea typeface="Fira Sans"/>
              </a:rPr>
              <a:t>Klik om de modelstijlen te bewerken</a:t>
            </a:r>
            <a:endParaRPr lang="en-US" sz="2800" b="0" strike="noStrike" spc="-1">
              <a:solidFill>
                <a:srgbClr val="FFFFFF"/>
              </a:solidFill>
              <a:latin typeface="Calibri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807B"/>
              </a:buClr>
              <a:buFont typeface="Arial"/>
              <a:buChar char="•"/>
            </a:pPr>
            <a:r>
              <a:rPr lang="nl-NL" sz="2400" b="0" strike="noStrike" spc="-1">
                <a:solidFill>
                  <a:srgbClr val="00807B"/>
                </a:solidFill>
                <a:latin typeface="Fira Sans"/>
                <a:ea typeface="Fira Sans"/>
              </a:rPr>
              <a:t>Tweede niveau</a:t>
            </a:r>
            <a:endParaRPr lang="en-US" sz="2400" b="0" strike="noStrike" spc="-1">
              <a:solidFill>
                <a:srgbClr val="FFFFFF"/>
              </a:solidFill>
              <a:latin typeface="Calibri"/>
            </a:endParaRPr>
          </a:p>
          <a:p>
            <a:pPr marL="1143000" lvl="2" indent="-228240">
              <a:lnSpc>
                <a:spcPct val="90000"/>
              </a:lnSpc>
              <a:spcBef>
                <a:spcPts val="499"/>
              </a:spcBef>
              <a:buClr>
                <a:srgbClr val="00807B"/>
              </a:buClr>
              <a:buFont typeface="Arial"/>
              <a:buChar char="•"/>
            </a:pPr>
            <a:r>
              <a:rPr lang="nl-NL" sz="2000" b="0" strike="noStrike" spc="-1">
                <a:solidFill>
                  <a:srgbClr val="00807B"/>
                </a:solidFill>
                <a:latin typeface="Fira Sans"/>
                <a:ea typeface="Fira Sans"/>
              </a:rPr>
              <a:t>Derde niveau</a:t>
            </a:r>
            <a:endParaRPr lang="en-US" sz="2000" b="0" strike="noStrike" spc="-1">
              <a:solidFill>
                <a:srgbClr val="FFFFFF"/>
              </a:solidFill>
              <a:latin typeface="Calibri"/>
            </a:endParaRPr>
          </a:p>
          <a:p>
            <a:pPr marL="1600200" lvl="3" indent="-228240">
              <a:lnSpc>
                <a:spcPct val="90000"/>
              </a:lnSpc>
              <a:spcBef>
                <a:spcPts val="499"/>
              </a:spcBef>
              <a:buClr>
                <a:srgbClr val="00807B"/>
              </a:buClr>
              <a:buFont typeface="Arial"/>
              <a:buChar char="•"/>
            </a:pPr>
            <a:r>
              <a:rPr lang="nl-NL" sz="1800" b="0" strike="noStrike" spc="-1">
                <a:solidFill>
                  <a:srgbClr val="00807B"/>
                </a:solidFill>
                <a:latin typeface="Fira Sans"/>
                <a:ea typeface="Fira Sans"/>
              </a:rPr>
              <a:t>Vierde niveau</a:t>
            </a:r>
            <a:endParaRPr lang="en-US" sz="1800" b="0" strike="noStrike" spc="-1">
              <a:solidFill>
                <a:srgbClr val="FFFFFF"/>
              </a:solidFill>
              <a:latin typeface="Calibri"/>
            </a:endParaRPr>
          </a:p>
          <a:p>
            <a:pPr marL="2057400" lvl="4" indent="-228240">
              <a:lnSpc>
                <a:spcPct val="90000"/>
              </a:lnSpc>
              <a:spcBef>
                <a:spcPts val="499"/>
              </a:spcBef>
              <a:buClr>
                <a:srgbClr val="00807B"/>
              </a:buClr>
              <a:buFont typeface="Arial"/>
              <a:buChar char="•"/>
            </a:pPr>
            <a:r>
              <a:rPr lang="nl-NL" sz="1800" b="0" strike="noStrike" spc="-1">
                <a:solidFill>
                  <a:srgbClr val="00807B"/>
                </a:solidFill>
                <a:latin typeface="Fira Sans"/>
                <a:ea typeface="Fira Sans"/>
              </a:rPr>
              <a:t>Vijfde niveau</a:t>
            </a:r>
            <a:endParaRPr lang="en-US" sz="1800" b="0" strike="noStrike" spc="-1">
              <a:solidFill>
                <a:srgbClr val="FFFFFF"/>
              </a:solidFill>
              <a:latin typeface="Calibri"/>
            </a:endParaRPr>
          </a:p>
        </p:txBody>
      </p:sp>
      <p:grpSp>
        <p:nvGrpSpPr>
          <p:cNvPr id="100" name="Group 3"/>
          <p:cNvGrpSpPr/>
          <p:nvPr/>
        </p:nvGrpSpPr>
        <p:grpSpPr>
          <a:xfrm>
            <a:off x="0" y="6504480"/>
            <a:ext cx="10799640" cy="205920"/>
            <a:chOff x="0" y="6504480"/>
            <a:chExt cx="10799640" cy="205920"/>
          </a:xfrm>
        </p:grpSpPr>
        <p:sp>
          <p:nvSpPr>
            <p:cNvPr id="101" name="CustomShape 4"/>
            <p:cNvSpPr/>
            <p:nvPr/>
          </p:nvSpPr>
          <p:spPr>
            <a:xfrm>
              <a:off x="0" y="6504480"/>
              <a:ext cx="7012080" cy="205920"/>
            </a:xfrm>
            <a:prstGeom prst="rect">
              <a:avLst/>
            </a:prstGeom>
            <a:solidFill>
              <a:srgbClr val="80C342"/>
            </a:solidFill>
            <a:ln w="12600">
              <a:solidFill>
                <a:srgbClr val="80C342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2" name="CustomShape 5"/>
            <p:cNvSpPr/>
            <p:nvPr/>
          </p:nvSpPr>
          <p:spPr>
            <a:xfrm>
              <a:off x="7104960" y="6504480"/>
              <a:ext cx="993960" cy="205920"/>
            </a:xfrm>
            <a:prstGeom prst="rect">
              <a:avLst/>
            </a:prstGeom>
            <a:solidFill>
              <a:srgbClr val="00807B"/>
            </a:solidFill>
            <a:ln w="12600">
              <a:solidFill>
                <a:srgbClr val="00807B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3" name="CustomShape 6"/>
            <p:cNvSpPr/>
            <p:nvPr/>
          </p:nvSpPr>
          <p:spPr>
            <a:xfrm>
              <a:off x="8193240" y="6504480"/>
              <a:ext cx="654840" cy="205920"/>
            </a:xfrm>
            <a:prstGeom prst="rect">
              <a:avLst/>
            </a:prstGeom>
            <a:solidFill>
              <a:srgbClr val="00807B"/>
            </a:solidFill>
            <a:ln w="12600">
              <a:solidFill>
                <a:srgbClr val="00807B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4" name="CustomShape 7"/>
            <p:cNvSpPr/>
            <p:nvPr/>
          </p:nvSpPr>
          <p:spPr>
            <a:xfrm>
              <a:off x="8947440" y="6504480"/>
              <a:ext cx="557280" cy="205920"/>
            </a:xfrm>
            <a:prstGeom prst="rect">
              <a:avLst/>
            </a:prstGeom>
            <a:solidFill>
              <a:srgbClr val="00807B"/>
            </a:solidFill>
            <a:ln w="12600">
              <a:solidFill>
                <a:srgbClr val="00807B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5" name="CustomShape 8"/>
            <p:cNvSpPr/>
            <p:nvPr/>
          </p:nvSpPr>
          <p:spPr>
            <a:xfrm>
              <a:off x="9607320" y="6504480"/>
              <a:ext cx="393840" cy="205920"/>
            </a:xfrm>
            <a:prstGeom prst="rect">
              <a:avLst/>
            </a:prstGeom>
            <a:solidFill>
              <a:srgbClr val="00807B"/>
            </a:solidFill>
            <a:ln w="12600">
              <a:solidFill>
                <a:srgbClr val="00807B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6" name="CustomShape 9"/>
            <p:cNvSpPr/>
            <p:nvPr/>
          </p:nvSpPr>
          <p:spPr>
            <a:xfrm>
              <a:off x="10121400" y="6504480"/>
              <a:ext cx="248040" cy="205920"/>
            </a:xfrm>
            <a:prstGeom prst="rect">
              <a:avLst/>
            </a:prstGeom>
            <a:solidFill>
              <a:srgbClr val="00807B"/>
            </a:solidFill>
            <a:ln w="12600">
              <a:solidFill>
                <a:srgbClr val="00807B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7" name="CustomShape 10"/>
            <p:cNvSpPr/>
            <p:nvPr/>
          </p:nvSpPr>
          <p:spPr>
            <a:xfrm>
              <a:off x="10490040" y="6504480"/>
              <a:ext cx="128160" cy="205920"/>
            </a:xfrm>
            <a:prstGeom prst="rect">
              <a:avLst/>
            </a:prstGeom>
            <a:solidFill>
              <a:srgbClr val="00807B"/>
            </a:solidFill>
            <a:ln w="12600">
              <a:solidFill>
                <a:srgbClr val="00807B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8" name="CustomShape 11"/>
            <p:cNvSpPr/>
            <p:nvPr/>
          </p:nvSpPr>
          <p:spPr>
            <a:xfrm>
              <a:off x="10738440" y="6504480"/>
              <a:ext cx="61200" cy="205920"/>
            </a:xfrm>
            <a:prstGeom prst="rect">
              <a:avLst/>
            </a:prstGeom>
            <a:solidFill>
              <a:srgbClr val="00807B"/>
            </a:solidFill>
            <a:ln w="12600">
              <a:solidFill>
                <a:srgbClr val="00807B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pic>
        <p:nvPicPr>
          <p:cNvPr id="109" name="Afbeelding 14"/>
          <p:cNvPicPr/>
          <p:nvPr/>
        </p:nvPicPr>
        <p:blipFill>
          <a:blip r:embed="rId14"/>
          <a:stretch/>
        </p:blipFill>
        <p:spPr>
          <a:xfrm>
            <a:off x="10896840" y="5668200"/>
            <a:ext cx="1306440" cy="1223640"/>
          </a:xfrm>
          <a:prstGeom prst="rect">
            <a:avLst/>
          </a:prstGeom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 ?><Relationships xmlns="http://schemas.openxmlformats.org/package/2006/relationships"><Relationship Id="rId2" Target="../media/image6.png" Type="http://schemas.openxmlformats.org/officeDocument/2006/relationships/image"/><Relationship Id="rId1" Target="../slideLayouts/slideLayout25.xml" Type="http://schemas.openxmlformats.org/officeDocument/2006/relationships/slideLayout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 ?><Relationships xmlns="http://schemas.openxmlformats.org/package/2006/relationships"><Relationship Id="rId2" Target="../media/image5.png" Type="http://schemas.openxmlformats.org/officeDocument/2006/relationships/image"/><Relationship Id="rId1" Target="../slideLayouts/slideLayout25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extShape 1"/>
          <p:cNvSpPr txBox="1"/>
          <p:nvPr/>
        </p:nvSpPr>
        <p:spPr>
          <a:xfrm>
            <a:off x="1590120" y="-152280"/>
            <a:ext cx="9143640" cy="238716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cs-CZ" sz="4400" b="0" strike="noStrike" spc="-1">
                <a:solidFill>
                  <a:srgbClr val="00B050"/>
                </a:solidFill>
                <a:latin typeface="Fira Sans SemiBold"/>
                <a:ea typeface="Fira Sans SemiBold"/>
              </a:rPr>
              <a:t>Návrh směrnice pro přiměřenou minimální mzdu v rámci EU</a:t>
            </a:r>
            <a:endParaRPr lang="cs-CZ" sz="44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47" name="CustomShape 2"/>
          <p:cNvSpPr/>
          <p:nvPr/>
        </p:nvSpPr>
        <p:spPr>
          <a:xfrm>
            <a:off x="1523880" y="2235240"/>
            <a:ext cx="9143640" cy="2387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8" name="CustomShape 3"/>
          <p:cNvSpPr/>
          <p:nvPr/>
        </p:nvSpPr>
        <p:spPr>
          <a:xfrm>
            <a:off x="1557000" y="2089440"/>
            <a:ext cx="9143640" cy="2387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b">
            <a:noAutofit/>
          </a:bodyPr>
          <a:lstStyle/>
          <a:p>
            <a:pPr algn="ctr">
              <a:lnSpc>
                <a:spcPct val="90000"/>
              </a:lnSpc>
            </a:pPr>
            <a:endParaRPr lang="cs-CZ" sz="6000" b="0" strike="noStrike" spc="-1">
              <a:latin typeface="Arial"/>
            </a:endParaRPr>
          </a:p>
          <a:p>
            <a:pPr algn="ctr">
              <a:lnSpc>
                <a:spcPct val="90000"/>
              </a:lnSpc>
            </a:pPr>
            <a:endParaRPr lang="cs-CZ" sz="6000" b="0" strike="noStrike" spc="-1">
              <a:latin typeface="Arial"/>
            </a:endParaRPr>
          </a:p>
          <a:p>
            <a:pPr algn="ctr">
              <a:lnSpc>
                <a:spcPct val="90000"/>
              </a:lnSpc>
            </a:pPr>
            <a:endParaRPr lang="cs-CZ" sz="6000" b="0" strike="noStrike" spc="-1">
              <a:latin typeface="Arial"/>
            </a:endParaRPr>
          </a:p>
          <a:p>
            <a:pPr algn="ctr">
              <a:lnSpc>
                <a:spcPct val="90000"/>
              </a:lnSpc>
            </a:pPr>
            <a:endParaRPr lang="cs-CZ" sz="6000" b="0" strike="noStrike" spc="-1">
              <a:latin typeface="Arial"/>
            </a:endParaRPr>
          </a:p>
          <a:p>
            <a:pPr algn="ctr">
              <a:lnSpc>
                <a:spcPct val="90000"/>
              </a:lnSpc>
            </a:pPr>
            <a:endParaRPr lang="cs-CZ" sz="6000" b="0" strike="noStrike" spc="-1">
              <a:latin typeface="Arial"/>
            </a:endParaRPr>
          </a:p>
          <a:p>
            <a:pPr algn="ctr">
              <a:lnSpc>
                <a:spcPct val="90000"/>
              </a:lnSpc>
            </a:pPr>
            <a:endParaRPr lang="cs-CZ" sz="6000" b="0" strike="noStrike" spc="-1">
              <a:latin typeface="Arial"/>
            </a:endParaRPr>
          </a:p>
          <a:p>
            <a:pPr algn="ctr">
              <a:lnSpc>
                <a:spcPct val="90000"/>
              </a:lnSpc>
            </a:pPr>
            <a:r>
              <a:rPr lang="cs-CZ" sz="3200" b="1" strike="noStrike" spc="-1">
                <a:solidFill>
                  <a:srgbClr val="00B050"/>
                </a:solidFill>
                <a:latin typeface="Fira Sans SemiBold"/>
                <a:ea typeface="Fira Sans SemiBold"/>
              </a:rPr>
              <a:t>Belgický systém a evropské perspektivy</a:t>
            </a:r>
            <a:endParaRPr lang="cs-CZ" sz="3200" b="0" strike="noStrike" spc="-1">
              <a:latin typeface="Arial"/>
            </a:endParaRPr>
          </a:p>
          <a:p>
            <a:pPr algn="ctr">
              <a:lnSpc>
                <a:spcPct val="90000"/>
              </a:lnSpc>
            </a:pPr>
            <a:endParaRPr lang="cs-CZ" sz="3200" b="0" strike="noStrike" spc="-1">
              <a:latin typeface="Arial"/>
            </a:endParaRPr>
          </a:p>
          <a:p>
            <a:pPr algn="ctr">
              <a:lnSpc>
                <a:spcPct val="90000"/>
              </a:lnSpc>
            </a:pPr>
            <a:r>
              <a:rPr lang="cs-CZ" sz="2800" b="0" strike="noStrike" spc="-1">
                <a:solidFill>
                  <a:srgbClr val="80C342"/>
                </a:solidFill>
                <a:latin typeface="Fira Sans SemiBold"/>
                <a:ea typeface="Fira Sans SemiBold"/>
              </a:rPr>
              <a:t>			   Seminář Visegrádské skupiny</a:t>
            </a:r>
            <a:endParaRPr lang="cs-CZ" sz="2800" b="0" strike="noStrike" spc="-1">
              <a:latin typeface="Arial"/>
            </a:endParaRPr>
          </a:p>
          <a:p>
            <a:pPr algn="ctr">
              <a:lnSpc>
                <a:spcPct val="90000"/>
              </a:lnSpc>
            </a:pPr>
            <a:r>
              <a:rPr lang="cs-CZ" sz="2800" b="0" strike="noStrike" spc="-1">
                <a:solidFill>
                  <a:srgbClr val="80C342"/>
                </a:solidFill>
                <a:latin typeface="Fira Sans SemiBold"/>
                <a:ea typeface="Fira Sans SemiBold"/>
              </a:rPr>
              <a:t>						25. listopadu 2020</a:t>
            </a:r>
            <a:endParaRPr lang="cs-CZ" sz="2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TextShape 1"/>
          <p:cNvSpPr txBox="1"/>
          <p:nvPr/>
        </p:nvSpPr>
        <p:spPr>
          <a:xfrm>
            <a:off x="874800" y="325440"/>
            <a:ext cx="1047888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4400" b="1" strike="noStrike" spc="-1">
                <a:solidFill>
                  <a:srgbClr val="80C342"/>
                </a:solidFill>
                <a:latin typeface="Fira Sans SemiBold"/>
                <a:ea typeface="Fira Sans SemiBold"/>
              </a:rPr>
              <a:t>Proč Belgie podporuje intervenci EU v této oblasti?</a:t>
            </a:r>
            <a:endParaRPr lang="cs-CZ" sz="44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71" name="TextShape 2"/>
          <p:cNvSpPr txBox="1"/>
          <p:nvPr/>
        </p:nvSpPr>
        <p:spPr>
          <a:xfrm>
            <a:off x="410760" y="1650960"/>
            <a:ext cx="10942560" cy="451188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21000"/>
          </a:bodyPr>
          <a:lstStyle/>
          <a:p>
            <a:pPr>
              <a:lnSpc>
                <a:spcPct val="90000"/>
              </a:lnSpc>
              <a:spcBef>
                <a:spcPts val="1001"/>
              </a:spcBef>
            </a:pPr>
            <a:endParaRPr lang="cs-CZ" sz="2800" b="0" strike="noStrike" spc="-1">
              <a:solidFill>
                <a:srgbClr val="FFFFFF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807B"/>
              </a:buClr>
              <a:buFont typeface="Arial"/>
              <a:buChar char="•"/>
            </a:pPr>
            <a:r>
              <a:rPr lang="cs-CZ" sz="5000" b="0" strike="noStrike" spc="-1">
                <a:solidFill>
                  <a:srgbClr val="00807B"/>
                </a:solidFill>
                <a:latin typeface="Fira Sans"/>
                <a:ea typeface="Fira Sans"/>
              </a:rPr>
              <a:t>Platové rozdíly v rámci EU mají negativní dopad na vnitřní poptávku, která vede k prohloubení nerovností a stejně tak nekalé soutěži </a:t>
            </a:r>
            <a:r>
              <a:rPr lang="cs-CZ" sz="5000" b="0" strike="noStrike" spc="-1">
                <a:solidFill>
                  <a:srgbClr val="00807B"/>
                </a:solidFill>
                <a:latin typeface="Wingdings"/>
                <a:ea typeface="Fira Sans"/>
              </a:rPr>
              <a:t></a:t>
            </a:r>
            <a:r>
              <a:rPr lang="cs-CZ" sz="5000" b="0" strike="noStrike" spc="-1">
                <a:solidFill>
                  <a:srgbClr val="00807B"/>
                </a:solidFill>
                <a:latin typeface="Fira Sans"/>
                <a:ea typeface="Fira Sans"/>
              </a:rPr>
              <a:t> zhoršuje potenciál vnitřního trhu, aby zajistil trvale udržitelný růst ;</a:t>
            </a:r>
            <a:endParaRPr lang="cs-CZ" sz="5000" b="0" strike="noStrike" spc="-1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cs-CZ" sz="5000" b="0" strike="noStrike" spc="-1">
              <a:solidFill>
                <a:srgbClr val="FFFFFF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807B"/>
              </a:buClr>
              <a:buFont typeface="Arial"/>
              <a:buChar char="•"/>
            </a:pPr>
            <a:r>
              <a:rPr lang="cs-CZ" sz="5000" b="0" strike="noStrike" spc="-1">
                <a:solidFill>
                  <a:srgbClr val="00807B"/>
                </a:solidFill>
                <a:latin typeface="Fira Sans"/>
                <a:ea typeface="Fira Sans"/>
              </a:rPr>
              <a:t>Je naléhavé přistoupit k platové konvergenci směrem k vyššímu ohodnocení, které je nezbytné pro ekonomiky zemí střední a východní Evropy;</a:t>
            </a:r>
            <a:endParaRPr lang="cs-CZ" sz="5000" b="0" strike="noStrike" spc="-1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cs-CZ" sz="5000" b="0" strike="noStrike" spc="-1">
              <a:solidFill>
                <a:srgbClr val="FFFFFF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807B"/>
              </a:buClr>
              <a:buFont typeface="Arial"/>
              <a:buChar char="•"/>
            </a:pPr>
            <a:r>
              <a:rPr lang="cs-CZ" sz="5000" b="0" strike="noStrike" spc="-1">
                <a:solidFill>
                  <a:srgbClr val="00807B"/>
                </a:solidFill>
                <a:latin typeface="Fira Sans"/>
                <a:ea typeface="Fira Sans"/>
              </a:rPr>
              <a:t>Nástroj na boj proti sociálnímu dumpingu;</a:t>
            </a:r>
            <a:endParaRPr lang="cs-CZ" sz="5000" b="0" strike="noStrike" spc="-1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cs-CZ" sz="5000" b="0" strike="noStrike" spc="-1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cs-CZ" sz="50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extShape 1"/>
          <p:cNvSpPr txBox="1"/>
          <p:nvPr/>
        </p:nvSpPr>
        <p:spPr>
          <a:xfrm>
            <a:off x="8045640" y="629280"/>
            <a:ext cx="3666600" cy="16761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2800" b="1" strike="noStrike" spc="-1">
                <a:solidFill>
                  <a:srgbClr val="80C342"/>
                </a:solidFill>
                <a:latin typeface="Fira Sans SemiBold"/>
                <a:ea typeface="Fira Sans SemiBold"/>
              </a:rPr>
              <a:t>Rozsah uplatnění kolektivního vyjednávání v EU</a:t>
            </a:r>
            <a:endParaRPr lang="cs-CZ" sz="2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73" name="CustomShape 2"/>
          <p:cNvSpPr/>
          <p:nvPr/>
        </p:nvSpPr>
        <p:spPr>
          <a:xfrm>
            <a:off x="0" y="0"/>
            <a:ext cx="7552440" cy="685764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4" name="CustomShape 3"/>
          <p:cNvSpPr/>
          <p:nvPr/>
        </p:nvSpPr>
        <p:spPr>
          <a:xfrm>
            <a:off x="479160" y="559440"/>
            <a:ext cx="6594120" cy="573876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360">
            <a:solidFill>
              <a:srgbClr val="C8CACA"/>
            </a:solidFill>
          </a:ln>
          <a:effectLst>
            <a:outerShdw blurRad="57150" dist="19080" dir="5400000" algn="t" rotWithShape="0">
              <a:srgbClr val="000000">
                <a:alpha val="6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75" name="Espace réservé du contenu 3"/>
          <p:cNvPicPr/>
          <p:nvPr/>
        </p:nvPicPr>
        <p:blipFill>
          <a:blip r:embed="rId2"/>
          <a:stretch/>
        </p:blipFill>
        <p:spPr>
          <a:xfrm>
            <a:off x="0" y="0"/>
            <a:ext cx="7552440" cy="6857640"/>
          </a:xfrm>
          <a:prstGeom prst="rect">
            <a:avLst/>
          </a:prstGeom>
          <a:ln>
            <a:noFill/>
          </a:ln>
        </p:spPr>
      </p:pic>
      <p:sp>
        <p:nvSpPr>
          <p:cNvPr id="176" name="TextShape 4"/>
          <p:cNvSpPr txBox="1"/>
          <p:nvPr/>
        </p:nvSpPr>
        <p:spPr>
          <a:xfrm>
            <a:off x="8045640" y="2438280"/>
            <a:ext cx="3666600" cy="377928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807B"/>
              </a:buClr>
              <a:buFont typeface="Arial"/>
              <a:buChar char="•"/>
            </a:pPr>
            <a:r>
              <a:rPr lang="cs-CZ" sz="1800" b="0" strike="noStrike" spc="-1">
                <a:solidFill>
                  <a:srgbClr val="00807B"/>
                </a:solidFill>
                <a:latin typeface="Fira Sans"/>
                <a:ea typeface="Fira Sans"/>
              </a:rPr>
              <a:t>Zdroj : ETUC</a:t>
            </a:r>
            <a:endParaRPr lang="cs-CZ" sz="18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TextShape 1"/>
          <p:cNvSpPr txBox="1"/>
          <p:nvPr/>
        </p:nvSpPr>
        <p:spPr>
          <a:xfrm>
            <a:off x="1033560" y="325440"/>
            <a:ext cx="1031976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4400" b="1" strike="noStrike" spc="-1">
                <a:solidFill>
                  <a:srgbClr val="80C342"/>
                </a:solidFill>
                <a:latin typeface="Fira Sans SemiBold"/>
                <a:ea typeface="Fira Sans SemiBold"/>
              </a:rPr>
              <a:t>Uplatnění a prosazování kolektivního vyjednávání</a:t>
            </a:r>
            <a:endParaRPr lang="cs-CZ" sz="44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78" name="TextShape 2"/>
          <p:cNvSpPr txBox="1"/>
          <p:nvPr/>
        </p:nvSpPr>
        <p:spPr>
          <a:xfrm>
            <a:off x="741960" y="1798560"/>
            <a:ext cx="1006812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78000"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807B"/>
              </a:buClr>
              <a:buFont typeface="Arial"/>
              <a:buChar char="•"/>
            </a:pPr>
            <a:r>
              <a:rPr lang="cs-CZ" sz="2800" b="0" strike="noStrike" spc="-1">
                <a:solidFill>
                  <a:srgbClr val="00807B"/>
                </a:solidFill>
                <a:latin typeface="Fira Sans"/>
                <a:ea typeface="Fira Sans"/>
              </a:rPr>
              <a:t>Nejlepší nástroj ke zlepšení platů a mezd spolu s pracovními podmínkami je boj proti nerovnostem a kolektivní vyjednávání ;</a:t>
            </a:r>
            <a:endParaRPr lang="cs-CZ" sz="2800" b="0" strike="noStrike" spc="-1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cs-CZ" sz="2800" b="0" strike="noStrike" spc="-1">
              <a:solidFill>
                <a:srgbClr val="FFFFFF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807B"/>
              </a:buClr>
              <a:buFont typeface="Arial"/>
              <a:buChar char="•"/>
            </a:pPr>
            <a:r>
              <a:rPr lang="cs-CZ" sz="2800" b="0" strike="noStrike" spc="-1">
                <a:solidFill>
                  <a:srgbClr val="00807B"/>
                </a:solidFill>
                <a:latin typeface="Fira Sans"/>
                <a:ea typeface="Fira Sans"/>
              </a:rPr>
              <a:t>Evropská směrnice musí umožnit skutečně vyšší míru zapojení pracovníků do KV v členských státech, což je především nezbytné v rámci zemí Višegrádské skupiny ;</a:t>
            </a:r>
            <a:endParaRPr lang="cs-CZ" sz="2800" b="0" strike="noStrike" spc="-1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cs-CZ" sz="2800" b="0" strike="noStrike" spc="-1">
              <a:solidFill>
                <a:srgbClr val="FFFFFF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807B"/>
              </a:buClr>
              <a:buFont typeface="Arial"/>
              <a:buChar char="•"/>
            </a:pPr>
            <a:r>
              <a:rPr lang="cs-CZ" sz="2800" b="0" strike="noStrike" spc="-1">
                <a:solidFill>
                  <a:srgbClr val="00807B"/>
                </a:solidFill>
                <a:latin typeface="Fira Sans"/>
                <a:ea typeface="Fira Sans"/>
              </a:rPr>
              <a:t>Tam, kde právo na kolektivní vyjednávání není respektováno, jej zaručit </a:t>
            </a:r>
            <a:r>
              <a:rPr lang="cs-CZ" sz="2800" b="0" strike="noStrike" spc="-1">
                <a:solidFill>
                  <a:srgbClr val="00807B"/>
                </a:solidFill>
                <a:latin typeface="Wingdings"/>
                <a:ea typeface="Fira Sans"/>
              </a:rPr>
              <a:t></a:t>
            </a:r>
            <a:r>
              <a:rPr lang="cs-CZ" sz="2800" b="0" strike="noStrike" spc="-1">
                <a:solidFill>
                  <a:srgbClr val="00807B"/>
                </a:solidFill>
                <a:latin typeface="Fira Sans"/>
                <a:ea typeface="Fira Sans"/>
              </a:rPr>
              <a:t> zvýšení minimální mzdy právní cestou.</a:t>
            </a:r>
            <a:endParaRPr lang="cs-CZ" sz="2800" b="0" strike="noStrike" spc="-1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cs-CZ" sz="28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TextShape 1"/>
          <p:cNvSpPr txBox="1"/>
          <p:nvPr/>
        </p:nvSpPr>
        <p:spPr>
          <a:xfrm>
            <a:off x="927720" y="325440"/>
            <a:ext cx="1042596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cs-CZ" sz="4400" b="1" strike="noStrike" spc="-1">
                <a:solidFill>
                  <a:srgbClr val="80C342"/>
                </a:solidFill>
                <a:latin typeface="Fira Sans SemiBold"/>
                <a:ea typeface="Fira Sans SemiBold"/>
              </a:rPr>
              <a:t>Nezbytný vývoj na základě návrhu směrnice</a:t>
            </a:r>
            <a:endParaRPr lang="cs-CZ" sz="44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80" name="TextShape 2"/>
          <p:cNvSpPr txBox="1"/>
          <p:nvPr/>
        </p:nvSpPr>
        <p:spPr>
          <a:xfrm>
            <a:off x="741960" y="1811520"/>
            <a:ext cx="1061136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70000"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807B"/>
              </a:buClr>
              <a:buFont typeface="Arial"/>
              <a:buChar char="•"/>
            </a:pPr>
            <a:r>
              <a:rPr lang="cs-CZ" sz="2800" b="0" strike="noStrike" spc="-1">
                <a:solidFill>
                  <a:srgbClr val="00807B"/>
                </a:solidFill>
                <a:latin typeface="Fira Sans"/>
                <a:ea typeface="Fira Sans"/>
              </a:rPr>
              <a:t>Směrnice prosazuje dvojí míru důstojnosti ;</a:t>
            </a:r>
            <a:endParaRPr lang="cs-CZ" sz="2800" b="0" strike="noStrike" spc="-1">
              <a:solidFill>
                <a:srgbClr val="FFFFFF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807B"/>
              </a:buClr>
              <a:buFont typeface="Arial"/>
              <a:buChar char="•"/>
            </a:pPr>
            <a:r>
              <a:rPr lang="cs-CZ" sz="2800" b="0" strike="noStrike" spc="-1">
                <a:solidFill>
                  <a:srgbClr val="00807B"/>
                </a:solidFill>
                <a:latin typeface="Fira Sans"/>
                <a:ea typeface="Fira Sans"/>
              </a:rPr>
              <a:t>Zapojení minimálně 70% pracovníků prostřednictvím národních akčních plánů spolu se skutečnou ochranou práv kolektivního vyjednávání i dalších odborových práv;</a:t>
            </a:r>
            <a:endParaRPr lang="cs-CZ" sz="2800" b="0" strike="noStrike" spc="-1">
              <a:solidFill>
                <a:srgbClr val="FFFFFF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807B"/>
              </a:buClr>
              <a:buFont typeface="Arial"/>
              <a:buChar char="•"/>
            </a:pPr>
            <a:r>
              <a:rPr lang="cs-CZ" sz="2800" b="0" strike="noStrike" spc="-1">
                <a:solidFill>
                  <a:srgbClr val="00807B"/>
                </a:solidFill>
                <a:latin typeface="Fira Sans"/>
                <a:ea typeface="Fira Sans"/>
              </a:rPr>
              <a:t>Respektování uplatňovaných mezd a práva na kolektivní vyjednávání je pro ekonomické operátory podmínkou při zadávání veřejných zakázek a poskytování evropských fondů ;</a:t>
            </a:r>
            <a:endParaRPr lang="cs-CZ" sz="2800" b="0" strike="noStrike" spc="-1">
              <a:solidFill>
                <a:srgbClr val="FFFFFF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807B"/>
              </a:buClr>
              <a:buFont typeface="Arial"/>
              <a:buChar char="•"/>
            </a:pPr>
            <a:r>
              <a:rPr lang="cs-CZ" sz="2800" b="0" strike="noStrike" spc="-1">
                <a:solidFill>
                  <a:srgbClr val="00807B"/>
                </a:solidFill>
                <a:latin typeface="Fira Sans"/>
                <a:ea typeface="Fira Sans"/>
              </a:rPr>
              <a:t>Konec výjimkám pro určité kategorie pracovníků se zákonně stanovenou minimální mzdou (+ zákaz odpočtů, srážek…) ;</a:t>
            </a:r>
            <a:endParaRPr lang="cs-CZ" sz="2800" b="0" strike="noStrike" spc="-1">
              <a:solidFill>
                <a:srgbClr val="FFFFFF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807B"/>
              </a:buClr>
              <a:buFont typeface="Arial"/>
              <a:buChar char="•"/>
            </a:pPr>
            <a:r>
              <a:rPr lang="cs-CZ" sz="2800" b="0" strike="noStrike" spc="-1">
                <a:solidFill>
                  <a:srgbClr val="00807B"/>
                </a:solidFill>
                <a:latin typeface="Fira Sans"/>
                <a:ea typeface="Fira Sans"/>
              </a:rPr>
              <a:t>Plné zapojení národních i evropských sociálních partnerů</a:t>
            </a:r>
            <a:endParaRPr lang="cs-CZ" sz="28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Shape 1"/>
          <p:cNvSpPr txBox="1"/>
          <p:nvPr/>
        </p:nvSpPr>
        <p:spPr>
          <a:xfrm>
            <a:off x="2209680" y="650520"/>
            <a:ext cx="9041040" cy="285228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5000" b="1" strike="noStrike" spc="-1">
                <a:solidFill>
                  <a:srgbClr val="80C342"/>
                </a:solidFill>
                <a:latin typeface="Fira Sans"/>
                <a:ea typeface="Fira Sans"/>
              </a:rPr>
              <a:t>1) Pohled na belgický systém</a:t>
            </a:r>
            <a:endParaRPr lang="cs-CZ" sz="5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50" name="TextShape 2"/>
          <p:cNvSpPr txBox="1"/>
          <p:nvPr/>
        </p:nvSpPr>
        <p:spPr>
          <a:xfrm>
            <a:off x="2296080" y="4589640"/>
            <a:ext cx="9051120" cy="14997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TextShape 1"/>
          <p:cNvSpPr txBox="1"/>
          <p:nvPr/>
        </p:nvSpPr>
        <p:spPr>
          <a:xfrm>
            <a:off x="1298880" y="325440"/>
            <a:ext cx="1005480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cs-CZ" sz="4400" b="1" strike="noStrike" spc="-1">
                <a:solidFill>
                  <a:srgbClr val="80C342"/>
                </a:solidFill>
                <a:latin typeface="Fira Sans SemiBold"/>
                <a:ea typeface="Fira Sans SemiBold"/>
              </a:rPr>
              <a:t>Belgický systém kolektivního vyjednávání</a:t>
            </a:r>
            <a:endParaRPr lang="cs-CZ" sz="44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52" name="TextShape 2"/>
          <p:cNvSpPr txBox="1"/>
          <p:nvPr/>
        </p:nvSpPr>
        <p:spPr>
          <a:xfrm>
            <a:off x="1086840" y="1811520"/>
            <a:ext cx="1026684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75000"/>
          </a:bodyPr>
          <a:lstStyle/>
          <a:p>
            <a:pPr>
              <a:lnSpc>
                <a:spcPct val="90000"/>
              </a:lnSpc>
              <a:spcBef>
                <a:spcPts val="1001"/>
              </a:spcBef>
            </a:pPr>
            <a:endParaRPr lang="cs-CZ" sz="2800" b="0" strike="noStrike" spc="-1">
              <a:solidFill>
                <a:srgbClr val="FFFFFF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807B"/>
              </a:buClr>
              <a:buFont typeface="Arial"/>
              <a:buChar char="•"/>
            </a:pPr>
            <a:r>
              <a:rPr lang="cs-CZ" sz="2800" b="0" strike="noStrike" spc="-1">
                <a:solidFill>
                  <a:srgbClr val="00807B"/>
                </a:solidFill>
                <a:latin typeface="Fira Sans"/>
                <a:ea typeface="Fira Sans"/>
              </a:rPr>
              <a:t>1) Mezioborová úroveň </a:t>
            </a:r>
            <a:endParaRPr lang="cs-CZ" sz="2800" b="0" strike="noStrike" spc="-1">
              <a:solidFill>
                <a:srgbClr val="FFFFFF"/>
              </a:solidFill>
              <a:latin typeface="Calibri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807B"/>
              </a:buClr>
              <a:buFont typeface="Arial"/>
              <a:buChar char="•"/>
            </a:pPr>
            <a:r>
              <a:rPr lang="cs-CZ" sz="2000" b="0" strike="noStrike" spc="-1">
                <a:solidFill>
                  <a:srgbClr val="00807B"/>
                </a:solidFill>
                <a:latin typeface="Fira Sans"/>
                <a:ea typeface="Fira Sans"/>
              </a:rPr>
              <a:t>Mezioborová dohoda uzavřená v rámci skupiny 10ti na dobu dvou let</a:t>
            </a:r>
            <a:endParaRPr lang="cs-CZ" sz="2000" b="0" strike="noStrike" spc="-1">
              <a:solidFill>
                <a:srgbClr val="FFFFFF"/>
              </a:solidFill>
              <a:latin typeface="Calibri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807B"/>
              </a:buClr>
              <a:buFont typeface="Arial"/>
              <a:buChar char="•"/>
            </a:pPr>
            <a:r>
              <a:rPr lang="cs-CZ" sz="2000" b="0" strike="noStrike" spc="-1">
                <a:solidFill>
                  <a:srgbClr val="00807B"/>
                </a:solidFill>
                <a:latin typeface="Fira Sans"/>
                <a:ea typeface="Fira Sans"/>
              </a:rPr>
              <a:t>Národní rada práce + Ústřední hospodářská rada</a:t>
            </a:r>
            <a:endParaRPr lang="cs-CZ" sz="2000" b="0" strike="noStrike" spc="-1">
              <a:solidFill>
                <a:srgbClr val="FFFFFF"/>
              </a:solidFill>
              <a:latin typeface="Calibri"/>
            </a:endParaRPr>
          </a:p>
          <a:p>
            <a:pPr marL="457200">
              <a:lnSpc>
                <a:spcPct val="90000"/>
              </a:lnSpc>
              <a:spcBef>
                <a:spcPts val="499"/>
              </a:spcBef>
              <a:tabLst>
                <a:tab pos="0" algn="l"/>
              </a:tabLst>
            </a:pPr>
            <a:endParaRPr lang="cs-CZ" sz="2000" b="0" strike="noStrike" spc="-1">
              <a:solidFill>
                <a:srgbClr val="FFFFFF"/>
              </a:solidFill>
              <a:latin typeface="Calibri"/>
            </a:endParaRPr>
          </a:p>
          <a:p>
            <a:pPr marL="457200">
              <a:lnSpc>
                <a:spcPct val="90000"/>
              </a:lnSpc>
              <a:spcBef>
                <a:spcPts val="499"/>
              </a:spcBef>
              <a:tabLst>
                <a:tab pos="0" algn="l"/>
              </a:tabLst>
            </a:pPr>
            <a:endParaRPr lang="cs-CZ" sz="2000" b="0" strike="noStrike" spc="-1">
              <a:solidFill>
                <a:srgbClr val="FFFFFF"/>
              </a:solidFill>
              <a:latin typeface="Calibri"/>
            </a:endParaRPr>
          </a:p>
          <a:p>
            <a:endParaRPr lang="cs-CZ" sz="2000" b="0" strike="noStrike" spc="-1">
              <a:solidFill>
                <a:srgbClr val="FFFFFF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807B"/>
              </a:buClr>
              <a:buFont typeface="Arial"/>
              <a:buChar char="•"/>
              <a:tabLst>
                <a:tab pos="0" algn="l"/>
              </a:tabLst>
            </a:pPr>
            <a:r>
              <a:rPr lang="cs-CZ" sz="2800" b="0" strike="noStrike" spc="-1">
                <a:solidFill>
                  <a:srgbClr val="00807B"/>
                </a:solidFill>
                <a:latin typeface="Fira Sans"/>
                <a:ea typeface="Fira Sans"/>
              </a:rPr>
              <a:t>2) Sektorová úroveň :  smíšené výbory</a:t>
            </a:r>
            <a:endParaRPr lang="cs-CZ" sz="2800" b="0" strike="noStrike" spc="-1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cs-CZ" sz="2800" b="0" strike="noStrike" spc="-1">
              <a:solidFill>
                <a:srgbClr val="FFFFFF"/>
              </a:solidFill>
              <a:latin typeface="Calibri"/>
            </a:endParaRPr>
          </a:p>
          <a:p>
            <a:endParaRPr lang="cs-CZ" sz="2800" b="0" strike="noStrike" spc="-1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cs-CZ" sz="2800" b="0" strike="noStrike" spc="-1">
              <a:solidFill>
                <a:srgbClr val="FFFFFF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807B"/>
              </a:buClr>
              <a:buFont typeface="Arial"/>
              <a:buChar char="•"/>
              <a:tabLst>
                <a:tab pos="0" algn="l"/>
              </a:tabLst>
            </a:pPr>
            <a:r>
              <a:rPr lang="cs-CZ" sz="2800" b="0" strike="noStrike" spc="-1">
                <a:solidFill>
                  <a:srgbClr val="00807B"/>
                </a:solidFill>
                <a:latin typeface="Fira Sans"/>
                <a:ea typeface="Fira Sans"/>
              </a:rPr>
              <a:t>3) Podniková úroveň</a:t>
            </a:r>
            <a:endParaRPr lang="cs-CZ" sz="2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53" name="CustomShape 3"/>
          <p:cNvSpPr/>
          <p:nvPr/>
        </p:nvSpPr>
        <p:spPr>
          <a:xfrm>
            <a:off x="4757400" y="3359160"/>
            <a:ext cx="503280" cy="500400"/>
          </a:xfrm>
          <a:prstGeom prst="downArrow">
            <a:avLst>
              <a:gd name="adj1" fmla="val 50000"/>
              <a:gd name="adj2" fmla="val 50000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4" name="CustomShape 4"/>
          <p:cNvSpPr/>
          <p:nvPr/>
        </p:nvSpPr>
        <p:spPr>
          <a:xfrm>
            <a:off x="4757400" y="4761000"/>
            <a:ext cx="503280" cy="500400"/>
          </a:xfrm>
          <a:prstGeom prst="downArrow">
            <a:avLst>
              <a:gd name="adj1" fmla="val 50000"/>
              <a:gd name="adj2" fmla="val 50000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extShape 1"/>
          <p:cNvSpPr txBox="1"/>
          <p:nvPr/>
        </p:nvSpPr>
        <p:spPr>
          <a:xfrm>
            <a:off x="1218960" y="325440"/>
            <a:ext cx="1013436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cs-CZ" sz="4400" b="1" strike="noStrike" spc="-1">
                <a:solidFill>
                  <a:srgbClr val="80C342"/>
                </a:solidFill>
                <a:latin typeface="Fira Sans SemiBold"/>
                <a:ea typeface="Fira Sans SemiBold"/>
              </a:rPr>
              <a:t>Belgický systém kolektivního vyjednávání</a:t>
            </a:r>
            <a:endParaRPr lang="cs-CZ" sz="4400" b="0" strike="noStrike" spc="-1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156" name="Espace réservé du contenu 8"/>
          <p:cNvPicPr/>
          <p:nvPr/>
        </p:nvPicPr>
        <p:blipFill>
          <a:blip r:embed="rId2"/>
          <a:srcRect r="657"/>
          <a:stretch/>
        </p:blipFill>
        <p:spPr>
          <a:xfrm>
            <a:off x="728640" y="1645200"/>
            <a:ext cx="10134360" cy="43977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TextShape 1"/>
          <p:cNvSpPr txBox="1"/>
          <p:nvPr/>
        </p:nvSpPr>
        <p:spPr>
          <a:xfrm>
            <a:off x="1073520" y="325440"/>
            <a:ext cx="1028016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cs-CZ" sz="4400" b="1" strike="noStrike" spc="-1">
                <a:solidFill>
                  <a:srgbClr val="80C342"/>
                </a:solidFill>
                <a:latin typeface="Fira Sans SemiBold"/>
                <a:ea typeface="Fira Sans SemiBold"/>
              </a:rPr>
              <a:t>Tvorba minimální mzdy v Belgii</a:t>
            </a:r>
            <a:endParaRPr lang="cs-CZ" sz="44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58" name="TextShape 2"/>
          <p:cNvSpPr txBox="1"/>
          <p:nvPr/>
        </p:nvSpPr>
        <p:spPr>
          <a:xfrm>
            <a:off x="1073520" y="1891080"/>
            <a:ext cx="10280160" cy="43509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</a:pPr>
            <a:endParaRPr lang="cs-CZ" sz="2800" b="0" strike="noStrike" spc="-1">
              <a:solidFill>
                <a:srgbClr val="FFFFFF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807B"/>
              </a:buClr>
              <a:buFont typeface="Arial"/>
              <a:buChar char="•"/>
            </a:pPr>
            <a:r>
              <a:rPr lang="cs-CZ" sz="2800" b="0" strike="noStrike" spc="-1">
                <a:solidFill>
                  <a:srgbClr val="00807B"/>
                </a:solidFill>
                <a:latin typeface="Fira Sans"/>
                <a:ea typeface="Fira Sans"/>
              </a:rPr>
              <a:t>Stanovení minimální mzdy na úrovni:</a:t>
            </a:r>
            <a:endParaRPr lang="cs-CZ" sz="2800" b="0" strike="noStrike" spc="-1">
              <a:solidFill>
                <a:srgbClr val="FFFFFF"/>
              </a:solidFill>
              <a:latin typeface="Calibri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807B"/>
              </a:buClr>
              <a:buFont typeface="Arial"/>
              <a:buChar char="•"/>
            </a:pPr>
            <a:r>
              <a:rPr lang="cs-CZ" sz="2400" b="0" strike="noStrike" spc="-1">
                <a:solidFill>
                  <a:srgbClr val="00807B"/>
                </a:solidFill>
                <a:latin typeface="Fira Sans"/>
                <a:ea typeface="Fira Sans"/>
              </a:rPr>
              <a:t>Mezioborové (národní minimální mzda) ;</a:t>
            </a:r>
            <a:endParaRPr lang="cs-CZ" sz="2400" b="0" strike="noStrike" spc="-1">
              <a:solidFill>
                <a:srgbClr val="FFFFFF"/>
              </a:solidFill>
              <a:latin typeface="Calibri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807B"/>
              </a:buClr>
              <a:buFont typeface="Arial"/>
              <a:buChar char="•"/>
            </a:pPr>
            <a:r>
              <a:rPr lang="cs-CZ" sz="2400" b="0" strike="noStrike" spc="-1">
                <a:solidFill>
                  <a:srgbClr val="00807B"/>
                </a:solidFill>
                <a:latin typeface="Fira Sans"/>
                <a:ea typeface="Fira Sans"/>
              </a:rPr>
              <a:t>Sektorové (pokud je vyšší než národní minimum </a:t>
            </a:r>
            <a:r>
              <a:rPr lang="cs-CZ" sz="2400" b="0" strike="noStrike" spc="-1">
                <a:solidFill>
                  <a:srgbClr val="00807B"/>
                </a:solidFill>
                <a:latin typeface="Wingdings"/>
                <a:ea typeface="Fira Sans"/>
              </a:rPr>
              <a:t></a:t>
            </a:r>
            <a:r>
              <a:rPr lang="cs-CZ" sz="2400" b="0" strike="noStrike" spc="-1">
                <a:solidFill>
                  <a:srgbClr val="00807B"/>
                </a:solidFill>
                <a:latin typeface="Fira Sans"/>
                <a:ea typeface="Fira Sans"/>
              </a:rPr>
              <a:t> týká se většiny pracovníků) ;</a:t>
            </a:r>
            <a:endParaRPr lang="cs-CZ" sz="2400" b="0" strike="noStrike" spc="-1">
              <a:solidFill>
                <a:srgbClr val="FFFFFF"/>
              </a:solidFill>
              <a:latin typeface="Calibri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807B"/>
              </a:buClr>
              <a:buFont typeface="Arial"/>
              <a:buChar char="•"/>
            </a:pPr>
            <a:r>
              <a:rPr lang="cs-CZ" sz="2400" b="0" strike="noStrike" spc="-1">
                <a:solidFill>
                  <a:srgbClr val="00807B"/>
                </a:solidFill>
                <a:latin typeface="Fira Sans"/>
                <a:ea typeface="Fira Sans"/>
              </a:rPr>
              <a:t>Podniku (pokud je vyšší než národní a sektorová minimální mzda)</a:t>
            </a:r>
            <a:endParaRPr lang="cs-CZ" sz="2400" b="0" strike="noStrike" spc="-1">
              <a:solidFill>
                <a:srgbClr val="FFFFFF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807B"/>
              </a:buClr>
              <a:buFont typeface="Arial"/>
              <a:buChar char="•"/>
            </a:pPr>
            <a:r>
              <a:rPr lang="cs-CZ" sz="2800" b="0" strike="noStrike" spc="-1">
                <a:solidFill>
                  <a:srgbClr val="00807B"/>
                </a:solidFill>
                <a:latin typeface="Fira Sans"/>
                <a:ea typeface="Fira Sans"/>
              </a:rPr>
              <a:t>Omezení :</a:t>
            </a:r>
            <a:endParaRPr lang="cs-CZ" sz="2800" b="0" strike="noStrike" spc="-1">
              <a:solidFill>
                <a:srgbClr val="FFFFFF"/>
              </a:solidFill>
              <a:latin typeface="Calibri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807B"/>
              </a:buClr>
              <a:buFont typeface="Arial"/>
              <a:buChar char="•"/>
            </a:pPr>
            <a:r>
              <a:rPr lang="cs-CZ" sz="2400" b="1" strike="noStrike" spc="-1">
                <a:solidFill>
                  <a:srgbClr val="00807B"/>
                </a:solidFill>
                <a:latin typeface="Fira Sans"/>
                <a:ea typeface="Fira Sans"/>
              </a:rPr>
              <a:t>Mzdové předpisy</a:t>
            </a:r>
            <a:endParaRPr lang="cs-CZ" sz="2400" b="0" strike="noStrike" spc="-1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cs-CZ" sz="24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Shape 1"/>
          <p:cNvSpPr txBox="1"/>
          <p:nvPr/>
        </p:nvSpPr>
        <p:spPr>
          <a:xfrm>
            <a:off x="1550520" y="325440"/>
            <a:ext cx="980280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cs-CZ" sz="4400" b="1" strike="noStrike" spc="-1">
                <a:solidFill>
                  <a:srgbClr val="80C342"/>
                </a:solidFill>
                <a:latin typeface="Fira Sans SemiBold"/>
                <a:ea typeface="Fira Sans SemiBold"/>
              </a:rPr>
              <a:t>Národní minimální mzda v Belgii</a:t>
            </a:r>
            <a:endParaRPr lang="cs-CZ" sz="44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60" name="TextShape 2"/>
          <p:cNvSpPr txBox="1"/>
          <p:nvPr/>
        </p:nvSpPr>
        <p:spPr>
          <a:xfrm>
            <a:off x="1020240" y="1811520"/>
            <a:ext cx="10333080" cy="43509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endParaRPr lang="cs-CZ" sz="2800" b="0" strike="noStrike" spc="-1">
              <a:solidFill>
                <a:srgbClr val="FFFFFF"/>
              </a:solidFill>
              <a:latin typeface="Calibri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807B"/>
              </a:buClr>
              <a:buFont typeface="Arial"/>
              <a:buChar char="•"/>
            </a:pPr>
            <a:r>
              <a:rPr lang="cs-CZ" sz="2400" b="0" strike="noStrike" spc="-1">
                <a:solidFill>
                  <a:srgbClr val="00807B"/>
                </a:solidFill>
                <a:latin typeface="Fira Sans"/>
                <a:ea typeface="Fira Sans"/>
              </a:rPr>
              <a:t>Pracovník starší 18ti let : 1625,72 EUR hrubého</a:t>
            </a:r>
            <a:endParaRPr lang="cs-CZ" sz="2400" b="0" strike="noStrike" spc="-1">
              <a:solidFill>
                <a:srgbClr val="FFFFFF"/>
              </a:solidFill>
              <a:latin typeface="Calibri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807B"/>
              </a:buClr>
              <a:buFont typeface="Arial"/>
              <a:buChar char="•"/>
            </a:pPr>
            <a:r>
              <a:rPr lang="cs-CZ" sz="2400" b="0" strike="noStrike" spc="-1">
                <a:solidFill>
                  <a:srgbClr val="00807B"/>
                </a:solidFill>
                <a:latin typeface="Fira Sans"/>
                <a:ea typeface="Fira Sans"/>
              </a:rPr>
              <a:t>Pracovník ve věku nejméně 19 let, který si odpracoval minimálně 6 měsíců v podniku: 1668,86 EUR hrubého</a:t>
            </a:r>
            <a:endParaRPr lang="cs-CZ" sz="2400" b="0" strike="noStrike" spc="-1">
              <a:solidFill>
                <a:srgbClr val="FFFFFF"/>
              </a:solidFill>
              <a:latin typeface="Calibri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807B"/>
              </a:buClr>
              <a:buFont typeface="Arial"/>
              <a:buChar char="•"/>
            </a:pPr>
            <a:r>
              <a:rPr lang="cs-CZ" sz="2400" b="0" strike="noStrike" spc="-1">
                <a:solidFill>
                  <a:srgbClr val="00807B"/>
                </a:solidFill>
                <a:latin typeface="Fira Sans"/>
                <a:ea typeface="Fira Sans"/>
              </a:rPr>
              <a:t>Pracovník ve věku 20ti let, který si v podniku odpracoval 1 rok : 1688,03 EUR hrubého</a:t>
            </a:r>
            <a:endParaRPr lang="cs-CZ" sz="2400" b="0" strike="noStrike" spc="-1">
              <a:solidFill>
                <a:srgbClr val="FFFFFF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807B"/>
              </a:buClr>
              <a:buFont typeface="Arial"/>
              <a:buChar char="•"/>
            </a:pPr>
            <a:r>
              <a:rPr lang="cs-CZ" sz="2800" b="0" strike="noStrike" spc="-1">
                <a:solidFill>
                  <a:srgbClr val="00807B"/>
                </a:solidFill>
                <a:latin typeface="Fira Sans"/>
                <a:ea typeface="Fira Sans"/>
              </a:rPr>
              <a:t>Výjimky  ;</a:t>
            </a:r>
            <a:endParaRPr lang="cs-CZ" sz="2800" b="0" strike="noStrike" spc="-1">
              <a:solidFill>
                <a:srgbClr val="FFFFFF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807B"/>
              </a:buClr>
              <a:buFont typeface="Arial"/>
              <a:buChar char="•"/>
            </a:pPr>
            <a:r>
              <a:rPr lang="cs-CZ" sz="2800" b="0" strike="noStrike" spc="-1">
                <a:solidFill>
                  <a:srgbClr val="00807B"/>
                </a:solidFill>
                <a:latin typeface="Fira Sans"/>
                <a:ea typeface="Fira Sans"/>
              </a:rPr>
              <a:t>Revize :</a:t>
            </a:r>
            <a:endParaRPr lang="cs-CZ" sz="2800" b="0" strike="noStrike" spc="-1">
              <a:solidFill>
                <a:srgbClr val="FFFFFF"/>
              </a:solidFill>
              <a:latin typeface="Calibri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807B"/>
              </a:buClr>
              <a:buFont typeface="Arial"/>
              <a:buChar char="•"/>
            </a:pPr>
            <a:r>
              <a:rPr lang="cs-CZ" sz="2400" b="0" strike="noStrike" spc="-1">
                <a:solidFill>
                  <a:srgbClr val="00807B"/>
                </a:solidFill>
                <a:latin typeface="Fira Sans"/>
                <a:ea typeface="Fira Sans"/>
              </a:rPr>
              <a:t>Valorizace platů</a:t>
            </a:r>
            <a:endParaRPr lang="cs-CZ" sz="2400" b="0" strike="noStrike" spc="-1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cs-CZ" sz="24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TextShape 1"/>
          <p:cNvSpPr txBox="1"/>
          <p:nvPr/>
        </p:nvSpPr>
        <p:spPr>
          <a:xfrm>
            <a:off x="2209680" y="650520"/>
            <a:ext cx="9041040" cy="285228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5000" b="1" strike="noStrike" spc="-1">
                <a:solidFill>
                  <a:srgbClr val="80C342"/>
                </a:solidFill>
                <a:latin typeface="Fira Sans"/>
                <a:ea typeface="Fira Sans"/>
              </a:rPr>
              <a:t>2) Evropská perspektiva</a:t>
            </a:r>
            <a:endParaRPr lang="cs-CZ" sz="5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62" name="TextShape 2"/>
          <p:cNvSpPr txBox="1"/>
          <p:nvPr/>
        </p:nvSpPr>
        <p:spPr>
          <a:xfrm>
            <a:off x="2296080" y="4589640"/>
            <a:ext cx="9051120" cy="14997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extShape 1"/>
          <p:cNvSpPr txBox="1"/>
          <p:nvPr/>
        </p:nvSpPr>
        <p:spPr>
          <a:xfrm>
            <a:off x="1060200" y="325440"/>
            <a:ext cx="1029312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cs-CZ" sz="3200" b="1" strike="noStrike" spc="-1">
                <a:solidFill>
                  <a:srgbClr val="80C342"/>
                </a:solidFill>
                <a:latin typeface="Fira Sans SemiBold"/>
                <a:ea typeface="Fira Sans SemiBold"/>
              </a:rPr>
              <a:t>Podíl pracovníků s nízkým platem, kteří koncem měsíce sotva vyjdou s penězi </a:t>
            </a:r>
            <a:br/>
            <a:br/>
            <a:r>
              <a:rPr lang="cs-CZ" sz="3200" b="1" strike="noStrike" spc="-1">
                <a:solidFill>
                  <a:srgbClr val="80C342"/>
                </a:solidFill>
                <a:latin typeface="Fira Sans SemiBold"/>
                <a:ea typeface="Fira Sans SemiBold"/>
              </a:rPr>
              <a:t>					Zdroj</a:t>
            </a:r>
            <a:r>
              <a:rPr lang="cs-CZ" sz="2400" b="1" strike="noStrike" spc="-1">
                <a:solidFill>
                  <a:srgbClr val="80C342"/>
                </a:solidFill>
                <a:latin typeface="Fira Sans SemiBold"/>
                <a:ea typeface="Fira Sans SemiBold"/>
              </a:rPr>
              <a:t> : Evropská komise</a:t>
            </a:r>
            <a:endParaRPr lang="cs-CZ" sz="2400" b="0" strike="noStrike" spc="-1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164" name="Espace réservé du contenu 22"/>
          <p:cNvPicPr/>
          <p:nvPr/>
        </p:nvPicPr>
        <p:blipFill>
          <a:blip r:embed="rId2"/>
          <a:stretch/>
        </p:blipFill>
        <p:spPr>
          <a:xfrm>
            <a:off x="520560" y="1876320"/>
            <a:ext cx="10199880" cy="44254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TextShape 1"/>
          <p:cNvSpPr txBox="1"/>
          <p:nvPr/>
        </p:nvSpPr>
        <p:spPr>
          <a:xfrm>
            <a:off x="8045640" y="629280"/>
            <a:ext cx="3666600" cy="1676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cs-CZ" sz="2800" b="1" strike="noStrike" spc="-1">
                <a:solidFill>
                  <a:srgbClr val="80C342"/>
                </a:solidFill>
                <a:latin typeface="Fira Sans SemiBold"/>
                <a:ea typeface="Fira Sans SemiBold"/>
              </a:rPr>
              <a:t>Minimální mzda v % průměrné mzdy a mediánu, 2019</a:t>
            </a:r>
            <a:endParaRPr lang="cs-CZ" sz="2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66" name="CustomShape 2"/>
          <p:cNvSpPr/>
          <p:nvPr/>
        </p:nvSpPr>
        <p:spPr>
          <a:xfrm>
            <a:off x="0" y="0"/>
            <a:ext cx="7552440" cy="685764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7" name="CustomShape 3"/>
          <p:cNvSpPr/>
          <p:nvPr/>
        </p:nvSpPr>
        <p:spPr>
          <a:xfrm>
            <a:off x="479160" y="559440"/>
            <a:ext cx="6594120" cy="573876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360">
            <a:solidFill>
              <a:srgbClr val="C8CACA"/>
            </a:solidFill>
          </a:ln>
          <a:effectLst>
            <a:outerShdw blurRad="57150" dist="19080" dir="5400000" algn="t" rotWithShape="0">
              <a:srgbClr val="000000">
                <a:alpha val="6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68" name="Image 3"/>
          <p:cNvPicPr/>
          <p:nvPr/>
        </p:nvPicPr>
        <p:blipFill>
          <a:blip r:embed="rId2"/>
          <a:stretch/>
        </p:blipFill>
        <p:spPr>
          <a:xfrm>
            <a:off x="0" y="0"/>
            <a:ext cx="7552440" cy="6857640"/>
          </a:xfrm>
          <a:prstGeom prst="rect">
            <a:avLst/>
          </a:prstGeom>
          <a:ln>
            <a:noFill/>
          </a:ln>
        </p:spPr>
      </p:pic>
      <p:sp>
        <p:nvSpPr>
          <p:cNvPr id="169" name="TextShape 4"/>
          <p:cNvSpPr txBox="1"/>
          <p:nvPr/>
        </p:nvSpPr>
        <p:spPr>
          <a:xfrm>
            <a:off x="8045640" y="2438280"/>
            <a:ext cx="3666600" cy="377928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807B"/>
              </a:buClr>
              <a:buFont typeface="Arial"/>
              <a:buChar char="•"/>
            </a:pPr>
            <a:r>
              <a:rPr lang="cs-CZ" sz="1800" b="0" strike="noStrike" spc="-1">
                <a:solidFill>
                  <a:srgbClr val="00807B"/>
                </a:solidFill>
                <a:latin typeface="Fira Sans"/>
                <a:ea typeface="Fira Sans"/>
              </a:rPr>
              <a:t>Zdroj : ETUC</a:t>
            </a:r>
            <a:endParaRPr lang="cs-CZ" sz="18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0C342"/>
      </a:accent1>
      <a:accent2>
        <a:srgbClr val="00807B"/>
      </a:accent2>
      <a:accent3>
        <a:srgbClr val="B0CCD9"/>
      </a:accent3>
      <a:accent4>
        <a:srgbClr val="D1D082"/>
      </a:accent4>
      <a:accent5>
        <a:srgbClr val="9D2872"/>
      </a:accent5>
      <a:accent6>
        <a:srgbClr val="C2572E"/>
      </a:accent6>
      <a:hlink>
        <a:srgbClr val="0563C1"/>
      </a:hlink>
      <a:folHlink>
        <a:srgbClr val="0070C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0C342"/>
      </a:accent1>
      <a:accent2>
        <a:srgbClr val="00807B"/>
      </a:accent2>
      <a:accent3>
        <a:srgbClr val="B0CCD9"/>
      </a:accent3>
      <a:accent4>
        <a:srgbClr val="D1D082"/>
      </a:accent4>
      <a:accent5>
        <a:srgbClr val="9D2872"/>
      </a:accent5>
      <a:accent6>
        <a:srgbClr val="C2572E"/>
      </a:accent6>
      <a:hlink>
        <a:srgbClr val="0563C1"/>
      </a:hlink>
      <a:folHlink>
        <a:srgbClr val="0070C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0C342"/>
      </a:accent1>
      <a:accent2>
        <a:srgbClr val="00807B"/>
      </a:accent2>
      <a:accent3>
        <a:srgbClr val="B0CCD9"/>
      </a:accent3>
      <a:accent4>
        <a:srgbClr val="D1D082"/>
      </a:accent4>
      <a:accent5>
        <a:srgbClr val="9D2872"/>
      </a:accent5>
      <a:accent6>
        <a:srgbClr val="C2572E"/>
      </a:accent6>
      <a:hlink>
        <a:srgbClr val="0563C1"/>
      </a:hlink>
      <a:folHlink>
        <a:srgbClr val="0070C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B082A784646E540B3110313F6B98980" ma:contentTypeVersion="4" ma:contentTypeDescription="Vytvoří nový dokument" ma:contentTypeScope="" ma:versionID="d621e950bff333e1ee84ac2dae8bd8a3">
  <xsd:schema xmlns:xsd="http://www.w3.org/2001/XMLSchema" xmlns:xs="http://www.w3.org/2001/XMLSchema" xmlns:p="http://schemas.microsoft.com/office/2006/metadata/properties" xmlns:ns2="6555975c-da35-4f10-a629-e9e0102616d7" xmlns:ns3="19d18db8-1cad-4aec-ad11-ca8b85595218" targetNamespace="http://schemas.microsoft.com/office/2006/metadata/properties" ma:root="true" ma:fieldsID="71301a7dfcd4514d05714f006bcbe6d4" ns2:_="" ns3:_="">
    <xsd:import namespace="6555975c-da35-4f10-a629-e9e0102616d7"/>
    <xsd:import namespace="19d18db8-1cad-4aec-ad11-ca8b8559521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55975c-da35-4f10-a629-e9e0102616d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d18db8-1cad-4aec-ad11-ca8b8559521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1A314C6-9026-4ACD-90FA-44A928530573}"/>
</file>

<file path=customXml/itemProps2.xml><?xml version="1.0" encoding="utf-8"?>
<ds:datastoreItem xmlns:ds="http://schemas.openxmlformats.org/officeDocument/2006/customXml" ds:itemID="{D74601E4-8D0D-4906-8492-411C90E5DA6F}"/>
</file>

<file path=customXml/itemProps3.xml><?xml version="1.0" encoding="utf-8"?>
<ds:datastoreItem xmlns:ds="http://schemas.openxmlformats.org/officeDocument/2006/customXml" ds:itemID="{590B0F36-094A-46B9-B44F-25269F84E31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4276</TotalTime>
  <Words>424</Words>
  <Application>Microsoft Office PowerPoint</Application>
  <PresentationFormat>Breedbeeld</PresentationFormat>
  <Paragraphs>67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3</vt:i4>
      </vt:variant>
      <vt:variant>
        <vt:lpstr>Diatitels</vt:lpstr>
      </vt:variant>
      <vt:variant>
        <vt:i4>13</vt:i4>
      </vt:variant>
    </vt:vector>
  </HeadingPairs>
  <TitlesOfParts>
    <vt:vector size="23" baseType="lpstr">
      <vt:lpstr>Arial</vt:lpstr>
      <vt:lpstr>Calibri</vt:lpstr>
      <vt:lpstr>DejaVu Sans</vt:lpstr>
      <vt:lpstr>Fira Sans</vt:lpstr>
      <vt:lpstr>Fira Sans SemiBold</vt:lpstr>
      <vt:lpstr>Symbol</vt:lpstr>
      <vt:lpstr>Wingdings</vt:lpstr>
      <vt:lpstr>Office Theme</vt:lpstr>
      <vt:lpstr>Office Theme</vt:lpstr>
      <vt:lpstr>Office Theme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ACV-CSC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subject/>
  <dc:creator>Juanita de Bihl</dc:creator>
  <dc:description/>
  <cp:lastModifiedBy>Karin Debroey</cp:lastModifiedBy>
  <cp:revision>56</cp:revision>
  <dcterms:created xsi:type="dcterms:W3CDTF">2018-11-09T13:13:45Z</dcterms:created>
  <dcterms:modified xsi:type="dcterms:W3CDTF">2020-11-24T09:23:09Z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ACV-CSC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XPowerLiteLastOptimized">
    <vt:lpwstr>203401</vt:lpwstr>
  </property>
  <property fmtid="{D5CDD505-2E9C-101B-9397-08002B2CF9AE}" pid="9" name="NXPowerLiteSettings">
    <vt:lpwstr>C7000400038000</vt:lpwstr>
  </property>
  <property fmtid="{D5CDD505-2E9C-101B-9397-08002B2CF9AE}" pid="10" name="NXPowerLiteVersion">
    <vt:lpwstr>S9.0.3</vt:lpwstr>
  </property>
  <property fmtid="{D5CDD505-2E9C-101B-9397-08002B2CF9AE}" pid="11" name="Notes">
    <vt:i4>0</vt:i4>
  </property>
  <property fmtid="{D5CDD505-2E9C-101B-9397-08002B2CF9AE}" pid="12" name="PresentationFormat">
    <vt:lpwstr>Breedbeeld</vt:lpwstr>
  </property>
  <property fmtid="{D5CDD505-2E9C-101B-9397-08002B2CF9AE}" pid="13" name="ScaleCrop">
    <vt:bool>false</vt:bool>
  </property>
  <property fmtid="{D5CDD505-2E9C-101B-9397-08002B2CF9AE}" pid="14" name="ShareDoc">
    <vt:bool>false</vt:bool>
  </property>
  <property fmtid="{D5CDD505-2E9C-101B-9397-08002B2CF9AE}" pid="15" name="Slides">
    <vt:i4>13</vt:i4>
  </property>
  <property fmtid="{D5CDD505-2E9C-101B-9397-08002B2CF9AE}" pid="16" name="ContentTypeId">
    <vt:lpwstr>0x0101000B082A784646E540B3110313F6B98980</vt:lpwstr>
  </property>
</Properties>
</file>