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4"/>
    <p:sldMasterId id="2147483773" r:id="rId5"/>
  </p:sldMasterIdLst>
  <p:notesMasterIdLst>
    <p:notesMasterId r:id="rId27"/>
  </p:notesMasterIdLst>
  <p:handoutMasterIdLst>
    <p:handoutMasterId r:id="rId28"/>
  </p:handoutMasterIdLst>
  <p:sldIdLst>
    <p:sldId id="323" r:id="rId6"/>
    <p:sldId id="343" r:id="rId7"/>
    <p:sldId id="376" r:id="rId8"/>
    <p:sldId id="518" r:id="rId9"/>
    <p:sldId id="520" r:id="rId10"/>
    <p:sldId id="521" r:id="rId11"/>
    <p:sldId id="522" r:id="rId12"/>
    <p:sldId id="523" r:id="rId13"/>
    <p:sldId id="524" r:id="rId14"/>
    <p:sldId id="525" r:id="rId15"/>
    <p:sldId id="532" r:id="rId16"/>
    <p:sldId id="529" r:id="rId17"/>
    <p:sldId id="528" r:id="rId18"/>
    <p:sldId id="531" r:id="rId19"/>
    <p:sldId id="530" r:id="rId20"/>
    <p:sldId id="527" r:id="rId21"/>
    <p:sldId id="533" r:id="rId22"/>
    <p:sldId id="526" r:id="rId23"/>
    <p:sldId id="535" r:id="rId24"/>
    <p:sldId id="534" r:id="rId25"/>
    <p:sldId id="434" r:id="rId26"/>
  </p:sldIdLst>
  <p:sldSz cx="134445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 Navrátil" initials="MN" lastIdx="1" clrIdx="0">
    <p:extLst>
      <p:ext uri="{19B8F6BF-5375-455C-9EA6-DF929625EA0E}">
        <p15:presenceInfo xmlns:p15="http://schemas.microsoft.com/office/powerpoint/2012/main" userId="S::navratil@trexima.cz::18021002-7bc4-4d3e-a9cc-87e0471388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D7D5DE"/>
    <a:srgbClr val="EBEAF0"/>
    <a:srgbClr val="F3F0F2"/>
    <a:srgbClr val="F4F0F2"/>
    <a:srgbClr val="E5E5E7"/>
    <a:srgbClr val="F0EDF2"/>
    <a:srgbClr val="E4E5E7"/>
    <a:srgbClr val="E3E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3AF46D-86A4-4D17-BEE7-C97271A4F520}" v="12" dt="2026-07-30T06:41:12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3457" autoAdjust="0"/>
  </p:normalViewPr>
  <p:slideViewPr>
    <p:cSldViewPr snapToGrid="0" snapToObjects="1">
      <p:cViewPr varScale="1">
        <p:scale>
          <a:sx n="94" d="100"/>
          <a:sy n="94" d="100"/>
        </p:scale>
        <p:origin x="1056" y="84"/>
      </p:cViewPr>
      <p:guideLst>
        <p:guide orient="horz" pos="2382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 Navrátil" userId="18021002-7bc4-4d3e-a9cc-87e047138888" providerId="ADAL" clId="{0AC35EF1-8BCF-4C58-8F4C-99E83DDB157C}"/>
    <pc:docChg chg="undo custSel addSld delSld modSld sldOrd">
      <pc:chgData name="Marcel Navrátil" userId="18021002-7bc4-4d3e-a9cc-87e047138888" providerId="ADAL" clId="{0AC35EF1-8BCF-4C58-8F4C-99E83DDB157C}" dt="2026-07-30T07:08:05.813" v="12968"/>
      <pc:docMkLst>
        <pc:docMk/>
      </pc:docMkLst>
      <pc:sldChg chg="modSp">
        <pc:chgData name="Marcel Navrátil" userId="18021002-7bc4-4d3e-a9cc-87e047138888" providerId="ADAL" clId="{0AC35EF1-8BCF-4C58-8F4C-99E83DDB157C}" dt="2026-07-30T06:41:12.062" v="12946" actId="20577"/>
        <pc:sldMkLst>
          <pc:docMk/>
          <pc:sldMk cId="0" sldId="323"/>
        </pc:sldMkLst>
        <pc:spChg chg="mod">
          <ac:chgData name="Marcel Navrátil" userId="18021002-7bc4-4d3e-a9cc-87e047138888" providerId="ADAL" clId="{0AC35EF1-8BCF-4C58-8F4C-99E83DDB157C}" dt="2026-07-30T06:41:12.062" v="12946" actId="20577"/>
          <ac:spMkLst>
            <pc:docMk/>
            <pc:sldMk cId="0" sldId="323"/>
            <ac:spMk id="4" creationId="{1EAB914D-DC09-4BFC-92CF-0FA7EAC83943}"/>
          </ac:spMkLst>
        </pc:spChg>
      </pc:sldChg>
      <pc:sldChg chg="modSp mod">
        <pc:chgData name="Marcel Navrátil" userId="18021002-7bc4-4d3e-a9cc-87e047138888" providerId="ADAL" clId="{0AC35EF1-8BCF-4C58-8F4C-99E83DDB157C}" dt="2026-07-30T06:50:05.573" v="12954" actId="20577"/>
        <pc:sldMkLst>
          <pc:docMk/>
          <pc:sldMk cId="3958402064" sldId="525"/>
        </pc:sldMkLst>
        <pc:graphicFrameChg chg="modGraphic">
          <ac:chgData name="Marcel Navrátil" userId="18021002-7bc4-4d3e-a9cc-87e047138888" providerId="ADAL" clId="{0AC35EF1-8BCF-4C58-8F4C-99E83DDB157C}" dt="2026-07-30T06:50:05.573" v="12954" actId="20577"/>
          <ac:graphicFrameMkLst>
            <pc:docMk/>
            <pc:sldMk cId="3958402064" sldId="525"/>
            <ac:graphicFrameMk id="6" creationId="{B90F7BF8-1751-5641-B515-ADDE36F0899B}"/>
          </ac:graphicFrameMkLst>
        </pc:graphicFrameChg>
      </pc:sldChg>
      <pc:sldChg chg="modSp mod">
        <pc:chgData name="Marcel Navrátil" userId="18021002-7bc4-4d3e-a9cc-87e047138888" providerId="ADAL" clId="{0AC35EF1-8BCF-4C58-8F4C-99E83DDB157C}" dt="2026-07-30T06:58:32.601" v="12965" actId="20577"/>
        <pc:sldMkLst>
          <pc:docMk/>
          <pc:sldMk cId="2646319606" sldId="528"/>
        </pc:sldMkLst>
        <pc:spChg chg="mod">
          <ac:chgData name="Marcel Navrátil" userId="18021002-7bc4-4d3e-a9cc-87e047138888" providerId="ADAL" clId="{0AC35EF1-8BCF-4C58-8F4C-99E83DDB157C}" dt="2026-07-30T06:58:32.601" v="12965" actId="20577"/>
          <ac:spMkLst>
            <pc:docMk/>
            <pc:sldMk cId="2646319606" sldId="528"/>
            <ac:spMk id="2" creationId="{3D2E010D-C06F-87E3-E2B5-187DF23CD6E0}"/>
          </ac:spMkLst>
        </pc:spChg>
      </pc:sldChg>
      <pc:sldChg chg="modSp mod">
        <pc:chgData name="Marcel Navrátil" userId="18021002-7bc4-4d3e-a9cc-87e047138888" providerId="ADAL" clId="{0AC35EF1-8BCF-4C58-8F4C-99E83DDB157C}" dt="2026-07-30T07:03:46.128" v="12966" actId="20577"/>
        <pc:sldMkLst>
          <pc:docMk/>
          <pc:sldMk cId="842114331" sldId="533"/>
        </pc:sldMkLst>
        <pc:graphicFrameChg chg="modGraphic">
          <ac:chgData name="Marcel Navrátil" userId="18021002-7bc4-4d3e-a9cc-87e047138888" providerId="ADAL" clId="{0AC35EF1-8BCF-4C58-8F4C-99E83DDB157C}" dt="2026-07-30T07:03:46.128" v="12966" actId="20577"/>
          <ac:graphicFrameMkLst>
            <pc:docMk/>
            <pc:sldMk cId="842114331" sldId="533"/>
            <ac:graphicFrameMk id="6" creationId="{B68FD42D-A004-DBD3-100E-FA5A3038B955}"/>
          </ac:graphicFrameMkLst>
        </pc:graphicFrameChg>
      </pc:sldChg>
      <pc:sldChg chg="ord">
        <pc:chgData name="Marcel Navrátil" userId="18021002-7bc4-4d3e-a9cc-87e047138888" providerId="ADAL" clId="{0AC35EF1-8BCF-4C58-8F4C-99E83DDB157C}" dt="2026-07-30T07:08:05.813" v="12968"/>
        <pc:sldMkLst>
          <pc:docMk/>
          <pc:sldMk cId="1575884776" sldId="53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52C23E-2FF0-4E17-9A76-3B3824130F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055050-959C-4C65-ABBE-8099A6AAE4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AD01D8-82AB-4F81-9D7E-8E4EA4029782}" type="datetimeFigureOut">
              <a:rPr lang="en-US" altLang="cs-CZ"/>
              <a:pPr/>
              <a:t>7/30/2026</a:t>
            </a:fld>
            <a:endParaRPr lang="en-US" alt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E8DC4-6CA8-4332-B6E9-406492E319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1B669B-D92D-41E4-ADB0-EA191612AB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7654768-DE3C-4886-867F-3E24EDDD25F9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64F311-04CE-46B4-BF23-BD0ACFC1A0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CFA36-8027-463F-9D3A-5E625873A60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6121AE-093B-4E10-A79B-0B39A8D1C774}" type="datetimeFigureOut">
              <a:rPr lang="en-US" altLang="cs-CZ"/>
              <a:pPr/>
              <a:t>7/30/2026</a:t>
            </a:fld>
            <a:endParaRPr lang="en-US" altLang="cs-CZ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B09A04-881C-455F-9191-F18B18B63D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647E7D7-1015-4BE2-ABA7-E6EEFF749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9D1FC-730E-47B1-8D2F-71D12D1E53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51564-0D86-4C41-8632-C9288C11F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9F67B8-81F3-4C97-B660-7A89CA72C632}" type="slidenum">
              <a:rPr lang="en-US" altLang="cs-CZ"/>
              <a:pPr/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971077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2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918111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3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406524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166E3-C158-E3A0-059E-164C5C88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FB3148A-35F5-48D2-30B7-A5A6A82A0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5191DC4-3695-9875-AC3E-9549C1D29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6714B2-199F-95B3-FB9F-75C2E0075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4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02705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5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36131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AA177-D0EE-5182-7FB3-DF65F91CD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C222319-AE8C-DAA9-2D01-841DDF4B7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AE3A3DC-50EE-CF59-B1F8-C89A53F61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C016E19-7B4F-70B9-2396-FEC5E6120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6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58534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83C20-4D6D-9D72-A054-4AB59C61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71556E9-1D84-581C-DFBD-C5A6E9A8D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E510C7A-6F09-FCB6-E588-AB6B65CF5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D318A6-404D-F3C5-955B-7FBCE0DA8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7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073474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122A7-A517-BDFC-E1E6-23F231110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B9F3841-151F-FFD5-2957-7E923DC20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FCCAC9B-3D3F-F00F-3198-77D6F7FA4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C19584-5DEE-4762-4FED-FFCD40D03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8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034632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BE2A-44A7-B84F-9706-D6D7789D2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A8786C3-7759-E90C-A634-1191B6400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05ED6EE-02C4-1F77-92B9-B8ACCB7DC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D95429-C3AB-BA3D-F289-D929B948A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9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33939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B4CD3-C6FD-803D-7FEE-30ED44E0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208A8FD-ED8C-2A59-EB62-0BF24E55A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98FD769-FCDB-9FAF-E5B0-2DEA30481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89D3CBA-1D52-4C5B-1889-22F7C8D81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10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851428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1DA12-071B-1F78-0420-F1E755D8A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54E2826-C536-1BB6-068D-EB675AF8D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02F68D6-8939-A421-12E4-8570170C2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39E5FE6-6AD9-ED6E-7ACC-AFC505A98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11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947295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E1885-33DE-3AAC-D334-181CE8DC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26D025C-1456-8167-0A2C-48A850CB4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B4F0D60-C8E6-C61D-FB6F-1C69229B1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A328F7-D7C2-2C59-9E8B-74B626AC6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12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799266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799F8-353F-4AA6-6A72-3E5A98306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E155085-E99B-EA3F-E44F-ACDA8BFA2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C3AB585-A07C-46FC-379A-BD674AA1D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5D180E-63BA-6538-F1E3-AB92653B5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13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812927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926F-0321-F5D4-BA4E-1100C36E3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FADA4BD-7990-CEAF-609E-F006587C29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8A84CB6-14EE-17A2-2AA5-2F7C548FC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1A0865B-83C3-4A0B-CEAB-F4A970950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14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873472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9FDBE-B720-7DA2-EDC9-5806A8A11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F048F90-346E-7C20-D597-0282AC96E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6274D17-60FA-0277-2B32-F54555F72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34EA4F-AF6F-0299-D7A9-9AB291C5B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15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882089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956E5-F996-865A-6B91-2CF71994B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15E6A0E-959B-09C3-043D-7BEA23043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36F152C-61A8-357E-BC0E-D72589C18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4B0110-C19A-8AC8-2D53-1D868FA99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16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316174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D3F25-859E-0A42-EDED-5D4ECF96B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A7F93E0-771E-E5B2-76B5-3BAF844AB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C55E73D-BC7C-C0A5-822B-120E0385C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85311C-64CB-9626-4A47-71FBC47D0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17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210833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BF6DF-76C3-13C3-91BF-3260615B2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9D37C55-DC9B-CDDF-F513-2EB7505A1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9F8102F-A734-8989-3C87-CF520949D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0491D0A-78F0-5151-ABD3-94E3FBE65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18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926174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16A54-4BBC-8544-D9DE-59AD7B91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51990D7-1844-58DF-6D64-7840BF0D0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93E48D3-A3DC-9103-0D34-9456F5D89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803FB5-24A7-63FB-C798-F35C5B89A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19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59370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D332E-EBDF-FC9B-5CCE-37F8396E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173D0B5-3B5A-F6E6-825C-436D10956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EE5A83F-2F18-1EF6-3BE5-31C8F1B5F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D44EB8-3C4E-5F57-416D-6DB35C31A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20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12877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9F67B8-81F3-4C97-B660-7A89CA72C632}" type="slidenum">
              <a:rPr lang="en-US" altLang="cs-CZ" smtClean="0"/>
              <a:pPr/>
              <a:t>21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95736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567" y="1237717"/>
            <a:ext cx="10083404" cy="2632992"/>
          </a:xfrm>
        </p:spPr>
        <p:txBody>
          <a:bodyPr anchor="b"/>
          <a:lstStyle>
            <a:lvl1pPr algn="ctr">
              <a:defRPr sz="661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0567" y="3972247"/>
            <a:ext cx="10083404" cy="1825938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8969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707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0" y="1885462"/>
            <a:ext cx="11595914" cy="3145935"/>
          </a:xfrm>
        </p:spPr>
        <p:txBody>
          <a:bodyPr anchor="b"/>
          <a:lstStyle>
            <a:lvl1pPr>
              <a:defRPr sz="661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0" y="5061158"/>
            <a:ext cx="11595914" cy="1654373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154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309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46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61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92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08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23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9212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4312" y="2013259"/>
            <a:ext cx="5713929" cy="47985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6297" y="2013259"/>
            <a:ext cx="5713929" cy="479855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09828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3" y="402652"/>
            <a:ext cx="11595914" cy="146180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64" y="1853949"/>
            <a:ext cx="5687669" cy="908592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6064" y="2762541"/>
            <a:ext cx="5687669" cy="40632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6297" y="1853949"/>
            <a:ext cx="5715680" cy="908592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6297" y="2762541"/>
            <a:ext cx="5715680" cy="406328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7103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83624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0290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4" y="504190"/>
            <a:ext cx="4336213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680" y="1088911"/>
            <a:ext cx="6806297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6064" y="2268855"/>
            <a:ext cx="4336213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154" indent="0">
              <a:buNone/>
              <a:defRPr sz="1544"/>
            </a:lvl2pPr>
            <a:lvl3pPr marL="1008309" indent="0">
              <a:buNone/>
              <a:defRPr sz="1323"/>
            </a:lvl3pPr>
            <a:lvl4pPr marL="1512463" indent="0">
              <a:buNone/>
              <a:defRPr sz="1103"/>
            </a:lvl4pPr>
            <a:lvl5pPr marL="2016618" indent="0">
              <a:buNone/>
              <a:defRPr sz="1103"/>
            </a:lvl5pPr>
            <a:lvl6pPr marL="2520772" indent="0">
              <a:buNone/>
              <a:defRPr sz="1103"/>
            </a:lvl6pPr>
            <a:lvl7pPr marL="3024927" indent="0">
              <a:buNone/>
              <a:defRPr sz="1103"/>
            </a:lvl7pPr>
            <a:lvl8pPr marL="3529081" indent="0">
              <a:buNone/>
              <a:defRPr sz="1103"/>
            </a:lvl8pPr>
            <a:lvl9pPr marL="4033236" indent="0">
              <a:buNone/>
              <a:defRPr sz="110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9506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4" y="504190"/>
            <a:ext cx="4336213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5680" y="1088911"/>
            <a:ext cx="6806297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154" indent="0">
              <a:buNone/>
              <a:defRPr sz="3088"/>
            </a:lvl2pPr>
            <a:lvl3pPr marL="1008309" indent="0">
              <a:buNone/>
              <a:defRPr sz="2646"/>
            </a:lvl3pPr>
            <a:lvl4pPr marL="1512463" indent="0">
              <a:buNone/>
              <a:defRPr sz="2205"/>
            </a:lvl4pPr>
            <a:lvl5pPr marL="2016618" indent="0">
              <a:buNone/>
              <a:defRPr sz="2205"/>
            </a:lvl5pPr>
            <a:lvl6pPr marL="2520772" indent="0">
              <a:buNone/>
              <a:defRPr sz="2205"/>
            </a:lvl6pPr>
            <a:lvl7pPr marL="3024927" indent="0">
              <a:buNone/>
              <a:defRPr sz="2205"/>
            </a:lvl7pPr>
            <a:lvl8pPr marL="3529081" indent="0">
              <a:buNone/>
              <a:defRPr sz="2205"/>
            </a:lvl8pPr>
            <a:lvl9pPr marL="4033236" indent="0">
              <a:buNone/>
              <a:defRPr sz="2205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6064" y="2268855"/>
            <a:ext cx="4336213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154" indent="0">
              <a:buNone/>
              <a:defRPr sz="1544"/>
            </a:lvl2pPr>
            <a:lvl3pPr marL="1008309" indent="0">
              <a:buNone/>
              <a:defRPr sz="1323"/>
            </a:lvl3pPr>
            <a:lvl4pPr marL="1512463" indent="0">
              <a:buNone/>
              <a:defRPr sz="1103"/>
            </a:lvl4pPr>
            <a:lvl5pPr marL="2016618" indent="0">
              <a:buNone/>
              <a:defRPr sz="1103"/>
            </a:lvl5pPr>
            <a:lvl6pPr marL="2520772" indent="0">
              <a:buNone/>
              <a:defRPr sz="1103"/>
            </a:lvl6pPr>
            <a:lvl7pPr marL="3024927" indent="0">
              <a:buNone/>
              <a:defRPr sz="1103"/>
            </a:lvl7pPr>
            <a:lvl8pPr marL="3529081" indent="0">
              <a:buNone/>
              <a:defRPr sz="1103"/>
            </a:lvl8pPr>
            <a:lvl9pPr marL="4033236" indent="0">
              <a:buNone/>
              <a:defRPr sz="110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7981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6252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1247" y="402652"/>
            <a:ext cx="2898979" cy="6409166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4312" y="402652"/>
            <a:ext cx="8528879" cy="6409166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6928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3"/>
          <p:cNvSpPr>
            <a:spLocks noGrp="1"/>
          </p:cNvSpPr>
          <p:nvPr>
            <p:ph type="title"/>
          </p:nvPr>
        </p:nvSpPr>
        <p:spPr>
          <a:xfrm>
            <a:off x="637336" y="1855764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534488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D616856-CCB8-4F93-BE11-970B262999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663" y="920753"/>
            <a:ext cx="6998827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9766591C-9FD5-4A12-BD5F-E5F501097781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75734" y="1335426"/>
            <a:ext cx="6104546" cy="365197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5704754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12D2F-4684-4233-99EA-D56534CB3730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B71B632-A9D0-449D-B8EF-A533F0AA0A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11101" y="1890332"/>
            <a:ext cx="5526087" cy="394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81E790EC-C25E-4640-A4A9-EEDD5EE6302D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442150" y="1808066"/>
            <a:ext cx="3093152" cy="415616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44429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A54F8-29EB-4783-9763-8CC807C84B41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BB95E934-EEEE-4CF1-AA4C-EF9768574AE4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>
            <a:extLst>
              <a:ext uri="{FF2B5EF4-FFF2-40B4-BE49-F238E27FC236}">
                <a16:creationId xmlns:a16="http://schemas.microsoft.com/office/drawing/2014/main" id="{C1743A7C-5DAA-424B-9CFD-005E8C9842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46" y="1168403"/>
            <a:ext cx="2693699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1C63070-145A-416B-BB3F-066CAF988D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41" y="1168403"/>
            <a:ext cx="26937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3FDE4167-057E-4C47-8F52-BA981799B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642" y="1168403"/>
            <a:ext cx="26937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891817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453547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028901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6789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D61C8B-1630-477D-A06E-09C82A120C1D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0CA04B0E-97AC-4BD9-B798-5CDEA7676DAE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AAC0DF52-04A2-4019-85E8-794DAA0E9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446" y="1092203"/>
            <a:ext cx="5249619" cy="92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54155" y="2090319"/>
            <a:ext cx="3568565" cy="638552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9230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347C70-C189-4442-9012-5E005EFCF06B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CDC01421-0037-4AEC-99E7-1EA860441B8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3669442B-23A1-4D75-8AE2-CAAF7E1BF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073" y="639766"/>
            <a:ext cx="3943705" cy="692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07930" y="1395354"/>
            <a:ext cx="2695949" cy="479119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622224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">
            <a:extLst>
              <a:ext uri="{FF2B5EF4-FFF2-40B4-BE49-F238E27FC236}">
                <a16:creationId xmlns:a16="http://schemas.microsoft.com/office/drawing/2014/main" id="{D60046A9-DBAD-452B-ADCA-6B82266674C9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38424" y="3"/>
            <a:ext cx="10106114" cy="345070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42554" y="3503196"/>
            <a:ext cx="1049660" cy="1049701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726460" y="3503196"/>
            <a:ext cx="1049660" cy="1049701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8860572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503A1D-ED72-4D16-A7EB-59F761599D55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6A0B516A-ED28-4ECD-8D6A-BE36DD7B7C7D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308B1EB8-6D70-4D1C-AD18-3C7CDDEBC08F}"/>
              </a:ext>
            </a:extLst>
          </p:cNvPr>
          <p:cNvSpPr/>
          <p:nvPr userDrawn="1"/>
        </p:nvSpPr>
        <p:spPr>
          <a:xfrm>
            <a:off x="3360636" y="0"/>
            <a:ext cx="1645373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006528" y="-23452"/>
            <a:ext cx="8438011" cy="380568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06528" y="3782232"/>
            <a:ext cx="8438011" cy="380568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1339116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5D342A9-2CA8-4522-BAFB-A5690676F00F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584E6F19-115C-4D0C-B02F-6D3FB4288E6F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E518A129-5785-45E3-962C-8A595B024E62}"/>
              </a:ext>
            </a:extLst>
          </p:cNvPr>
          <p:cNvSpPr/>
          <p:nvPr userDrawn="1"/>
        </p:nvSpPr>
        <p:spPr>
          <a:xfrm>
            <a:off x="3360638" y="0"/>
            <a:ext cx="3630205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1855764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48079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7993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124506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1408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1821512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7993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124506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1408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0905028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601755D-C832-45FC-B533-3DA48DC2CA5A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305889" y="751994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557271" y="751994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05889" y="3886146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557271" y="3886146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6777544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AA5B54CE-55A6-43FE-B2F0-7FFD49DF915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2"/>
            <a:ext cx="10083819" cy="307204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38546225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ACEB74-8CA0-4C74-A2E5-6049C64999A6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54D4CA99-74DD-4E76-BD05-9E30D7A8B16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833919" y="-27254"/>
            <a:ext cx="4610621" cy="376784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833919" y="3740586"/>
            <a:ext cx="4610621" cy="382226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3710635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AAC8AE-E33E-4123-AB6E-334997CCC108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3A6753E6-957B-4E68-ADF3-F47E9FE5F576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>
            <a:solidFill>
              <a:srgbClr val="EC42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1900828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19" y="0"/>
            <a:ext cx="4733258" cy="380164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093978" y="0"/>
            <a:ext cx="5350561" cy="380164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60719" y="3801652"/>
            <a:ext cx="6654553" cy="376120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015271" y="3801652"/>
            <a:ext cx="3429267" cy="376120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47693305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E0E5061-88BC-4BF1-9AB0-378C34EB1FAF}"/>
              </a:ext>
            </a:extLst>
          </p:cNvPr>
          <p:cNvSpPr txBox="1">
            <a:spLocks/>
          </p:cNvSpPr>
          <p:nvPr userDrawn="1"/>
        </p:nvSpPr>
        <p:spPr>
          <a:xfrm>
            <a:off x="424921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6884D0C-C008-451D-AD52-10BF307FC48A}"/>
              </a:ext>
            </a:extLst>
          </p:cNvPr>
          <p:cNvCxnSpPr/>
          <p:nvPr userDrawn="1"/>
        </p:nvCxnSpPr>
        <p:spPr>
          <a:xfrm>
            <a:off x="3875815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6296467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641B35-E9A2-4846-84DE-E65A296C9DC7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89740CB-66A4-4C44-AADB-94D19B1CB762}" type="slidenum">
              <a:rPr lang="en-US" altLang="cs-CZ" sz="1400">
                <a:solidFill>
                  <a:srgbClr val="FFFFFF"/>
                </a:solidFill>
                <a:latin typeface="Bebas Neue" charset="0"/>
              </a:rPr>
              <a:pPr/>
              <a:t>‹#›</a:t>
            </a:fld>
            <a:endParaRPr lang="en-US" altLang="cs-CZ" sz="1400">
              <a:solidFill>
                <a:srgbClr val="FFFFFF"/>
              </a:solidFill>
              <a:latin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630DBB4F-3DB8-4193-AFF2-B1F30F742C3C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971340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rgbClr val="FFFFFF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58526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8162E1C-DFC9-4A23-A045-1389A9811C74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D06D1A5F-794E-498C-ACDC-34D3EB3CD053}" type="slidenum">
              <a:rPr lang="en-US" altLang="cs-CZ" sz="1400">
                <a:solidFill>
                  <a:srgbClr val="FFFFFF"/>
                </a:solidFill>
                <a:latin typeface="Bebas Neue" charset="0"/>
              </a:rPr>
              <a:pPr/>
              <a:t>‹#›</a:t>
            </a:fld>
            <a:endParaRPr lang="en-US" altLang="cs-CZ" sz="1400">
              <a:solidFill>
                <a:srgbClr val="FFFFFF"/>
              </a:solidFill>
              <a:latin typeface="Bebas Neue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EE8AF7-B2A4-423D-BC4F-8D870878D0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4939" y="6802441"/>
            <a:ext cx="68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cs-CZ" sz="1400">
                <a:solidFill>
                  <a:srgbClr val="FFFFFF"/>
                </a:solidFill>
                <a:latin typeface="Bebas Neue" charset="0"/>
              </a:rPr>
              <a:t>Slide  /</a:t>
            </a:r>
          </a:p>
        </p:txBody>
      </p:sp>
    </p:spTree>
    <p:extLst>
      <p:ext uri="{BB962C8B-B14F-4D97-AF65-F5344CB8AC3E}">
        <p14:creationId xmlns:p14="http://schemas.microsoft.com/office/powerpoint/2010/main" val="772476188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5F7055-8A7E-428C-8038-174D729196B7}"/>
              </a:ext>
            </a:extLst>
          </p:cNvPr>
          <p:cNvSpPr/>
          <p:nvPr userDrawn="1"/>
        </p:nvSpPr>
        <p:spPr>
          <a:xfrm>
            <a:off x="2" y="0"/>
            <a:ext cx="3368623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95861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16A3AB7-F549-4B38-AEC2-D3580FE66B93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8E57F6F6-26B2-446E-8625-98A8CB9D8299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6094508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">
            <a:extLst>
              <a:ext uri="{FF2B5EF4-FFF2-40B4-BE49-F238E27FC236}">
                <a16:creationId xmlns:a16="http://schemas.microsoft.com/office/drawing/2014/main" id="{5D35EBCE-9EFC-4CED-AA72-F6880C78BC26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3"/>
          <p:cNvSpPr>
            <a:spLocks noGrp="1"/>
          </p:cNvSpPr>
          <p:nvPr>
            <p:ph type="title"/>
          </p:nvPr>
        </p:nvSpPr>
        <p:spPr>
          <a:xfrm>
            <a:off x="637336" y="1855764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2666397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F15F0E49-CF26-4E05-9709-25A520509A3E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1520B95B-A94F-4951-A7B9-0875A2EB65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511" y="1174750"/>
            <a:ext cx="11092292" cy="620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053099" y="1471689"/>
            <a:ext cx="6962998" cy="4346936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9247741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1D616856-CCB8-4F93-BE11-970B262999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663" y="920753"/>
            <a:ext cx="6998827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9766591C-9FD5-4A12-BD5F-E5F501097781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75734" y="1335426"/>
            <a:ext cx="6104546" cy="365197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1650404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12D2F-4684-4233-99EA-D56534CB3730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B71B632-A9D0-449D-B8EF-A533F0AA0A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11101" y="1890332"/>
            <a:ext cx="5526087" cy="394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81E790EC-C25E-4640-A4A9-EEDD5EE6302D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442150" y="1808066"/>
            <a:ext cx="3093152" cy="415616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33503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A54F8-29EB-4783-9763-8CC807C84B41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BB95E934-EEEE-4CF1-AA4C-EF9768574AE4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>
            <a:extLst>
              <a:ext uri="{FF2B5EF4-FFF2-40B4-BE49-F238E27FC236}">
                <a16:creationId xmlns:a16="http://schemas.microsoft.com/office/drawing/2014/main" id="{C1743A7C-5DAA-424B-9CFD-005E8C9842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846" y="1168403"/>
            <a:ext cx="2693699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1C63070-145A-416B-BB3F-066CAF988D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41" y="1168403"/>
            <a:ext cx="26937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3FDE4167-057E-4C47-8F52-BA981799B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642" y="1168403"/>
            <a:ext cx="26937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891817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453547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028901" y="1667889"/>
            <a:ext cx="1835874" cy="328536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3202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D61C8B-1630-477D-A06E-09C82A120C1D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0CA04B0E-97AC-4BD9-B798-5CDEA7676DAE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AAC0DF52-04A2-4019-85E8-794DAA0E9D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446" y="1092203"/>
            <a:ext cx="5249619" cy="92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54155" y="2090319"/>
            <a:ext cx="3568565" cy="638552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473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347C70-C189-4442-9012-5E005EFCF06B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CDC01421-0037-4AEC-99E7-1EA860441B8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>
            <a:extLst>
              <a:ext uri="{FF2B5EF4-FFF2-40B4-BE49-F238E27FC236}">
                <a16:creationId xmlns:a16="http://schemas.microsoft.com/office/drawing/2014/main" id="{3669442B-23A1-4D75-8AE2-CAAF7E1BF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073" y="639766"/>
            <a:ext cx="3943705" cy="692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07930" y="1395354"/>
            <a:ext cx="2695949" cy="4791197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7444688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">
            <a:extLst>
              <a:ext uri="{FF2B5EF4-FFF2-40B4-BE49-F238E27FC236}">
                <a16:creationId xmlns:a16="http://schemas.microsoft.com/office/drawing/2014/main" id="{655E29E4-A4A1-480E-8DCA-38AF4F5DE5BC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D30F326D-1232-43E6-A5A6-33BD0DB19A05}"/>
              </a:ext>
            </a:extLst>
          </p:cNvPr>
          <p:cNvCxnSpPr/>
          <p:nvPr userDrawn="1"/>
        </p:nvCxnSpPr>
        <p:spPr>
          <a:xfrm>
            <a:off x="756794" y="1403350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708583"/>
            <a:ext cx="7851484" cy="850895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9411755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">
            <a:extLst>
              <a:ext uri="{FF2B5EF4-FFF2-40B4-BE49-F238E27FC236}">
                <a16:creationId xmlns:a16="http://schemas.microsoft.com/office/drawing/2014/main" id="{6617326A-3321-41EA-BE84-39CA121A4096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448551" y="1857663"/>
            <a:ext cx="1859536" cy="1859610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398739" y="1857663"/>
            <a:ext cx="1859536" cy="1859610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376734" y="1857663"/>
            <a:ext cx="1859536" cy="1859610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2543641"/>
      </p:ext>
    </p:extLst>
  </p:cSld>
  <p:clrMapOvr>
    <a:masterClrMapping/>
  </p:clrMapOvr>
  <p:transition spd="slow"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">
            <a:extLst>
              <a:ext uri="{FF2B5EF4-FFF2-40B4-BE49-F238E27FC236}">
                <a16:creationId xmlns:a16="http://schemas.microsoft.com/office/drawing/2014/main" id="{D60046A9-DBAD-452B-ADCA-6B82266674C9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38424" y="3"/>
            <a:ext cx="10106114" cy="345070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242554" y="3503196"/>
            <a:ext cx="1049660" cy="1049701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726460" y="3503196"/>
            <a:ext cx="1049660" cy="1049701"/>
          </a:xfrm>
          <a:prstGeom prst="ellipse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3536387"/>
      </p:ext>
    </p:extLst>
  </p:cSld>
  <p:clrMapOvr>
    <a:masterClrMapping/>
  </p:clrMapOvr>
  <p:transition spd="slow"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503A1D-ED72-4D16-A7EB-59F761599D55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6A0B516A-ED28-4ECD-8D6A-BE36DD7B7C7D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308B1EB8-6D70-4D1C-AD18-3C7CDDEBC08F}"/>
              </a:ext>
            </a:extLst>
          </p:cNvPr>
          <p:cNvSpPr/>
          <p:nvPr userDrawn="1"/>
        </p:nvSpPr>
        <p:spPr>
          <a:xfrm>
            <a:off x="3360636" y="0"/>
            <a:ext cx="1645373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006528" y="-23452"/>
            <a:ext cx="8438011" cy="380568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06528" y="3782232"/>
            <a:ext cx="8438011" cy="380568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976066"/>
      </p:ext>
    </p:extLst>
  </p:cSld>
  <p:clrMapOvr>
    <a:masterClrMapping/>
  </p:clrMapOvr>
  <p:transition spd="slow"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5D342A9-2CA8-4522-BAFB-A5690676F00F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584E6F19-115C-4D0C-B02F-6D3FB4288E6F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E518A129-5785-45E3-962C-8A595B024E62}"/>
              </a:ext>
            </a:extLst>
          </p:cNvPr>
          <p:cNvSpPr/>
          <p:nvPr userDrawn="1"/>
        </p:nvSpPr>
        <p:spPr>
          <a:xfrm>
            <a:off x="3360638" y="0"/>
            <a:ext cx="3630205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1855764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4576984"/>
      </p:ext>
    </p:extLst>
  </p:cSld>
  <p:clrMapOvr>
    <a:masterClrMapping/>
  </p:clrMapOvr>
  <p:transition spd="slow"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">
            <a:extLst>
              <a:ext uri="{FF2B5EF4-FFF2-40B4-BE49-F238E27FC236}">
                <a16:creationId xmlns:a16="http://schemas.microsoft.com/office/drawing/2014/main" id="{C37089D8-ACB8-4FAA-A9C1-3C06B66BE24D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46987" y="1106293"/>
            <a:ext cx="2643488" cy="2916125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010690" y="1106293"/>
            <a:ext cx="2643488" cy="2916125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974392" y="1106293"/>
            <a:ext cx="2643488" cy="2916125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6700783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6DAEB4F9-0831-4F63-8596-760B7293D251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780575" y="0"/>
            <a:ext cx="5663965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63771269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F3980287-9838-4677-BE15-BEAA5908769A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374843" y="0"/>
            <a:ext cx="4069697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2322349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">
            <a:extLst>
              <a:ext uri="{FF2B5EF4-FFF2-40B4-BE49-F238E27FC236}">
                <a16:creationId xmlns:a16="http://schemas.microsoft.com/office/drawing/2014/main" id="{90D659EA-C6F0-4D50-9DB3-156EF5B8FB8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7993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124506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3185381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7993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124506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1408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08018228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27993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124506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1408" y="0"/>
            <a:ext cx="3396513" cy="4673978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81517838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1">
            <a:extLst>
              <a:ext uri="{FF2B5EF4-FFF2-40B4-BE49-F238E27FC236}">
                <a16:creationId xmlns:a16="http://schemas.microsoft.com/office/drawing/2014/main" id="{1601755D-C832-45FC-B533-3DA48DC2CA5A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305889" y="751994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557271" y="751994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05889" y="3886146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557271" y="3886146"/>
            <a:ext cx="3706331" cy="216413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21561931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5EBCA2CE-E822-4649-898F-6B376CF418F9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Title 13"/>
          <p:cNvSpPr>
            <a:spLocks noGrp="1"/>
          </p:cNvSpPr>
          <p:nvPr>
            <p:ph type="title"/>
          </p:nvPr>
        </p:nvSpPr>
        <p:spPr>
          <a:xfrm>
            <a:off x="637336" y="1855764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4849648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AE2A1FF6-C3A3-4316-A4B4-2D6835E79A5B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38425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7493164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57E44A92-9451-451D-8FF4-73D28A5132AB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4"/>
            <a:ext cx="10083819" cy="496013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6722796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3D21E97A-D16B-4B73-BD0F-E859FD225F25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4"/>
            <a:ext cx="10083819" cy="433837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41539106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AA5B54CE-55A6-43FE-B2F0-7FFD49DF915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2"/>
            <a:ext cx="10083819" cy="307204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5514684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">
            <a:extLst>
              <a:ext uri="{FF2B5EF4-FFF2-40B4-BE49-F238E27FC236}">
                <a16:creationId xmlns:a16="http://schemas.microsoft.com/office/drawing/2014/main" id="{3A88C77C-87C4-4DE0-8EC1-ADB327AD2DB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-27253"/>
            <a:ext cx="4610621" cy="253887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360721" y="2511617"/>
            <a:ext cx="4610621" cy="253887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60721" y="5050487"/>
            <a:ext cx="4610621" cy="253887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7979542"/>
      </p:ext>
    </p:extLst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CACEB74-8CA0-4C74-A2E5-6049C64999A6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54D4CA99-74DD-4E76-BD05-9E30D7A8B162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833919" y="-27254"/>
            <a:ext cx="4610621" cy="376784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833919" y="3740586"/>
            <a:ext cx="4610621" cy="3822264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8942354"/>
      </p:ext>
    </p:extLst>
  </p:cSld>
  <p:clrMapOvr>
    <a:masterClrMapping/>
  </p:clrMapOvr>
  <p:transition spd="slow"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AAC8AE-E33E-4123-AB6E-334997CCC108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3A6753E6-957B-4E68-ADF3-F47E9FE5F576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1900828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19" y="0"/>
            <a:ext cx="4733258" cy="380164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093978" y="0"/>
            <a:ext cx="5350561" cy="3801649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60719" y="3801652"/>
            <a:ext cx="6654553" cy="376120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015271" y="3801652"/>
            <a:ext cx="3429267" cy="3761201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2000161"/>
      </p:ext>
    </p:extLst>
  </p:cSld>
  <p:clrMapOvr>
    <a:masterClrMapping/>
  </p:clrMapOvr>
  <p:transition spd="slow"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671F659-C191-446A-A3A4-D29C4C94BB8C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rgbClr val="FFFFFF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3E570247-28B4-4819-918F-E7D2C274A5E9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rgbClr val="FFFFFF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7477955"/>
      </p:ext>
    </p:extLst>
  </p:cSld>
  <p:clrMapOvr>
    <a:masterClrMapping/>
  </p:clrMapOvr>
  <p:transition spd="slow"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E0E5061-88BC-4BF1-9AB0-378C34EB1FAF}"/>
              </a:ext>
            </a:extLst>
          </p:cNvPr>
          <p:cNvSpPr txBox="1">
            <a:spLocks/>
          </p:cNvSpPr>
          <p:nvPr userDrawn="1"/>
        </p:nvSpPr>
        <p:spPr>
          <a:xfrm>
            <a:off x="424921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E6884D0C-C008-451D-AD52-10BF307FC48A}"/>
              </a:ext>
            </a:extLst>
          </p:cNvPr>
          <p:cNvCxnSpPr/>
          <p:nvPr userDrawn="1"/>
        </p:nvCxnSpPr>
        <p:spPr>
          <a:xfrm>
            <a:off x="3875815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396513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0679853"/>
      </p:ext>
    </p:extLst>
  </p:cSld>
  <p:clrMapOvr>
    <a:masterClrMapping/>
  </p:clrMapOvr>
  <p:transition spd="slow"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444538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9690800"/>
      </p:ext>
    </p:extLst>
  </p:cSld>
  <p:clrMapOvr>
    <a:masterClrMapping/>
  </p:clrMapOvr>
  <p:transition spd="slow"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641B35-E9A2-4846-84DE-E65A296C9DC7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89740CB-66A4-4C44-AADB-94D19B1CB762}" type="slidenum">
              <a:rPr lang="en-US" altLang="cs-CZ" sz="1400">
                <a:solidFill>
                  <a:srgbClr val="FFFFFF"/>
                </a:solidFill>
                <a:latin typeface="Bebas Neue" charset="0"/>
              </a:rPr>
              <a:pPr/>
              <a:t>‹#›</a:t>
            </a:fld>
            <a:endParaRPr lang="en-US" altLang="cs-CZ" sz="1400">
              <a:solidFill>
                <a:srgbClr val="FFFFFF"/>
              </a:solidFill>
              <a:latin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630DBB4F-3DB8-4193-AFF2-B1F30F742C3C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971340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rgbClr val="FFFFFF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4086072"/>
      </p:ext>
    </p:extLst>
  </p:cSld>
  <p:clrMapOvr>
    <a:masterClrMapping/>
  </p:clrMapOvr>
  <p:transition spd="slow"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8162E1C-DFC9-4A23-A045-1389A9811C74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D06D1A5F-794E-498C-ACDC-34D3EB3CD053}" type="slidenum">
              <a:rPr lang="en-US" altLang="cs-CZ" sz="1400">
                <a:solidFill>
                  <a:srgbClr val="FFFFFF"/>
                </a:solidFill>
                <a:latin typeface="Bebas Neue" charset="0"/>
              </a:rPr>
              <a:pPr/>
              <a:t>‹#›</a:t>
            </a:fld>
            <a:endParaRPr lang="en-US" altLang="cs-CZ" sz="1400">
              <a:solidFill>
                <a:srgbClr val="FFFFFF"/>
              </a:solidFill>
              <a:latin typeface="Bebas Neue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EE8AF7-B2A4-423D-BC4F-8D870878D0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4939" y="6802441"/>
            <a:ext cx="68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cs-CZ" sz="1400">
                <a:solidFill>
                  <a:srgbClr val="FFFFFF"/>
                </a:solidFill>
                <a:latin typeface="Bebas Neue" charset="0"/>
              </a:rPr>
              <a:t>Slide  /</a:t>
            </a:r>
          </a:p>
        </p:txBody>
      </p:sp>
    </p:spTree>
    <p:extLst>
      <p:ext uri="{BB962C8B-B14F-4D97-AF65-F5344CB8AC3E}">
        <p14:creationId xmlns:p14="http://schemas.microsoft.com/office/powerpoint/2010/main" val="158348401"/>
      </p:ext>
    </p:extLst>
  </p:cSld>
  <p:clrMapOvr>
    <a:masterClrMapping/>
  </p:clrMapOvr>
  <p:transition spd="slow">
    <p:push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8EEDFE6-A560-4FA7-8A12-122F2FB0E883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3B2B654-FAE3-432B-BA2F-3614629F5955}" type="slidenum">
              <a:rPr lang="en-US" altLang="cs-CZ" sz="1400">
                <a:solidFill>
                  <a:srgbClr val="FFFFFF"/>
                </a:solidFill>
                <a:latin typeface="Bebas Neue" charset="0"/>
              </a:rPr>
              <a:pPr/>
              <a:t>‹#›</a:t>
            </a:fld>
            <a:endParaRPr lang="en-US" altLang="cs-CZ" sz="1400">
              <a:solidFill>
                <a:srgbClr val="FFFFFF"/>
              </a:solidFill>
              <a:latin typeface="Bebas Neue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B1174D-AA2E-4312-ACAC-ADB7396FAD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4939" y="6802441"/>
            <a:ext cx="68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cs-CZ" sz="1400">
                <a:solidFill>
                  <a:srgbClr val="FFFFFF"/>
                </a:solidFill>
                <a:latin typeface="Bebas Neue" charset="0"/>
              </a:rPr>
              <a:t>Slide  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4AEA9C-2E21-4B85-B3BF-556278699EAC}"/>
              </a:ext>
            </a:extLst>
          </p:cNvPr>
          <p:cNvSpPr/>
          <p:nvPr userDrawn="1"/>
        </p:nvSpPr>
        <p:spPr>
          <a:xfrm>
            <a:off x="0" y="0"/>
            <a:ext cx="13444538" cy="7562850"/>
          </a:xfrm>
          <a:prstGeom prst="rect">
            <a:avLst/>
          </a:prstGeom>
          <a:solidFill>
            <a:schemeClr val="tx1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94202507"/>
      </p:ext>
    </p:extLst>
  </p:cSld>
  <p:clrMapOvr>
    <a:masterClrMapping/>
  </p:clrMapOvr>
  <p:transition spd="slow"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163B9C-085C-42C9-B636-00FEA2F2EB68}"/>
              </a:ext>
            </a:extLst>
          </p:cNvPr>
          <p:cNvSpPr txBox="1">
            <a:spLocks/>
          </p:cNvSpPr>
          <p:nvPr userDrawn="1"/>
        </p:nvSpPr>
        <p:spPr>
          <a:xfrm>
            <a:off x="1130198" y="6791325"/>
            <a:ext cx="714859" cy="361950"/>
          </a:xfrm>
          <a:prstGeom prst="rect">
            <a:avLst/>
          </a:prstGeom>
        </p:spPr>
        <p:txBody>
          <a:bodyPr wrap="none" lIns="121920" tIns="60960" rIns="121920" bIns="6096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ebas Neue" charset="0"/>
              <a:ea typeface="Bebas Neue" charset="0"/>
              <a:cs typeface="Bebas Neue" charset="0"/>
            </a:endParaRPr>
          </a:p>
        </p:txBody>
      </p:sp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45CCF4F8-8AE7-4307-942F-443694B588DF}"/>
              </a:ext>
            </a:extLst>
          </p:cNvPr>
          <p:cNvCxnSpPr/>
          <p:nvPr userDrawn="1"/>
        </p:nvCxnSpPr>
        <p:spPr>
          <a:xfrm>
            <a:off x="756794" y="6715125"/>
            <a:ext cx="4812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60721" y="0"/>
            <a:ext cx="10083819" cy="7562850"/>
          </a:xfrm>
          <a:prstGeom prst="rect">
            <a:avLst/>
          </a:prstGeom>
          <a:pattFill prst="lgCheck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lvl="0"/>
            <a:r>
              <a:rPr lang="cs-CZ" noProof="0"/>
              <a:t>Drag picture to placeholder or click icon to add</a:t>
            </a:r>
            <a:endParaRPr lang="en-US" noProof="0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7336" y="3886150"/>
            <a:ext cx="2818769" cy="2393311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48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1501065"/>
      </p:ext>
    </p:extLst>
  </p:cSld>
  <p:clrMapOvr>
    <a:masterClrMapping/>
  </p:clrMapOvr>
  <p:transition spd="slow">
    <p:push dir="u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5F7055-8A7E-428C-8038-174D729196B7}"/>
              </a:ext>
            </a:extLst>
          </p:cNvPr>
          <p:cNvSpPr/>
          <p:nvPr userDrawn="1"/>
        </p:nvSpPr>
        <p:spPr>
          <a:xfrm>
            <a:off x="2" y="0"/>
            <a:ext cx="3368623" cy="7562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5149416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4312" y="402652"/>
            <a:ext cx="11595914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312" y="2013259"/>
            <a:ext cx="11595914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4312" y="7009642"/>
            <a:ext cx="302502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3503" y="7009642"/>
            <a:ext cx="453753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5205" y="7009642"/>
            <a:ext cx="302502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21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6" r:id="rId18"/>
    <p:sldLayoutId id="2147483737" r:id="rId19"/>
    <p:sldLayoutId id="2147483738" r:id="rId20"/>
    <p:sldLayoutId id="2147483723" r:id="rId21"/>
    <p:sldLayoutId id="2147483724" r:id="rId22"/>
    <p:sldLayoutId id="2147483743" r:id="rId23"/>
    <p:sldLayoutId id="2147483748" r:id="rId24"/>
    <p:sldLayoutId id="2147483750" r:id="rId25"/>
    <p:sldLayoutId id="2147483751" r:id="rId26"/>
    <p:sldLayoutId id="2147483753" r:id="rId27"/>
    <p:sldLayoutId id="2147483754" r:id="rId28"/>
    <p:sldLayoutId id="2147483755" r:id="rId29"/>
    <p:sldLayoutId id="2147483758" r:id="rId30"/>
  </p:sldLayoutIdLst>
  <p:transition spd="slow">
    <p:push dir="u"/>
  </p:transition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43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5" r:id="rId32"/>
    <p:sldLayoutId id="2147483806" r:id="rId33"/>
    <p:sldLayoutId id="2147483807" r:id="rId34"/>
    <p:sldLayoutId id="2147483808" r:id="rId35"/>
    <p:sldLayoutId id="2147483809" r:id="rId36"/>
  </p:sldLayoutIdLst>
  <p:transition spd="slow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MS PGothic" panose="020B0600070205080204" pitchFamily="34" charset="-128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navratil@trexima.cz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FBD4FA1-EE10-4B0F-833F-5D7EEC9B80C5}"/>
              </a:ext>
            </a:extLst>
          </p:cNvPr>
          <p:cNvSpPr/>
          <p:nvPr/>
        </p:nvSpPr>
        <p:spPr>
          <a:xfrm>
            <a:off x="0" y="3781425"/>
            <a:ext cx="13444538" cy="3781425"/>
          </a:xfrm>
          <a:prstGeom prst="rect">
            <a:avLst/>
          </a:prstGeom>
          <a:solidFill>
            <a:srgbClr val="E623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F575EF8A-943F-43F4-ABFF-D4B79470B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2175" y="620486"/>
            <a:ext cx="2004105" cy="44127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AB914D-DC09-4BFC-92CF-0FA7EAC83943}"/>
              </a:ext>
            </a:extLst>
          </p:cNvPr>
          <p:cNvSpPr txBox="1">
            <a:spLocks/>
          </p:cNvSpPr>
          <p:nvPr/>
        </p:nvSpPr>
        <p:spPr bwMode="auto">
          <a:xfrm>
            <a:off x="1293959" y="187706"/>
            <a:ext cx="10298601" cy="271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cs-CZ" altLang="cs-CZ" sz="5400" b="1" dirty="0">
              <a:latin typeface="Arial" panose="020B0604020202020204" pitchFamily="34" charset="0"/>
              <a:ea typeface="Bebas Neue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5400" b="1" dirty="0">
                <a:latin typeface="Arial" panose="020B0604020202020204" pitchFamily="34" charset="0"/>
                <a:ea typeface="Bebas Neue" charset="0"/>
              </a:rPr>
              <a:t>Nerovnosti v přístupu zaměstnanců ke vzdělání</a:t>
            </a:r>
            <a:endParaRPr lang="cs-CZ" altLang="cs-CZ" sz="6600" b="1" dirty="0">
              <a:solidFill>
                <a:schemeClr val="bg1"/>
              </a:solidFill>
              <a:latin typeface="Arial" panose="020B0604020202020204" pitchFamily="34" charset="0"/>
              <a:ea typeface="Bebas Neue" charset="0"/>
            </a:endParaRPr>
          </a:p>
          <a:p>
            <a:pPr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3600" b="1" dirty="0">
              <a:solidFill>
                <a:schemeClr val="bg1"/>
              </a:solidFill>
              <a:latin typeface="Arial" panose="020B0604020202020204" pitchFamily="34" charset="0"/>
              <a:ea typeface="Bebas Neue" charset="0"/>
            </a:endParaRPr>
          </a:p>
          <a:p>
            <a:pPr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3600" b="1" dirty="0">
              <a:solidFill>
                <a:schemeClr val="bg1"/>
              </a:solidFill>
              <a:latin typeface="Arial" panose="020B0604020202020204" pitchFamily="34" charset="0"/>
              <a:ea typeface="Bebas Neue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altLang="cs-CZ" sz="3600" b="1" dirty="0">
                <a:solidFill>
                  <a:schemeClr val="bg1"/>
                </a:solidFill>
                <a:latin typeface="Arial" panose="020B0604020202020204" pitchFamily="34" charset="0"/>
                <a:ea typeface="Bebas Neue" charset="0"/>
              </a:rPr>
              <a:t>Mezinárodní konference ASO</a:t>
            </a:r>
            <a:endParaRPr lang="cs-CZ" altLang="cs-CZ" sz="2000" b="1" dirty="0">
              <a:solidFill>
                <a:schemeClr val="bg1"/>
              </a:solidFill>
              <a:latin typeface="Arial" panose="020B0604020202020204" pitchFamily="34" charset="0"/>
              <a:ea typeface="Bebas Neue" charset="0"/>
            </a:endParaRPr>
          </a:p>
          <a:p>
            <a:pPr>
              <a:lnSpc>
                <a:spcPct val="7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>
                <a:solidFill>
                  <a:schemeClr val="bg1"/>
                </a:solidFill>
                <a:latin typeface="Arial" panose="020B0604020202020204" pitchFamily="34" charset="0"/>
                <a:ea typeface="Bebas Neue" charset="0"/>
              </a:rPr>
              <a:t>Praha, 16. září 2026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CEB1DD-DDA7-444C-B10E-9A79F618FAD5}"/>
              </a:ext>
            </a:extLst>
          </p:cNvPr>
          <p:cNvSpPr/>
          <p:nvPr/>
        </p:nvSpPr>
        <p:spPr>
          <a:xfrm>
            <a:off x="0" y="0"/>
            <a:ext cx="3396513" cy="7562850"/>
          </a:xfrm>
          <a:prstGeom prst="rect">
            <a:avLst/>
          </a:prstGeom>
          <a:solidFill>
            <a:srgbClr val="E1272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347" name="Title 2">
            <a:extLst>
              <a:ext uri="{FF2B5EF4-FFF2-40B4-BE49-F238E27FC236}">
                <a16:creationId xmlns:a16="http://schemas.microsoft.com/office/drawing/2014/main" id="{D9E995F8-153A-4843-898F-917ABD25BD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39247" y="1319213"/>
            <a:ext cx="2541590" cy="900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>
                <a:latin typeface="Arial" panose="020B0604020202020204" pitchFamily="34" charset="0"/>
              </a:rPr>
              <a:t>Ve studii najdete</a:t>
            </a:r>
            <a:endParaRPr lang="en-US" altLang="cs-CZ" dirty="0">
              <a:latin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AE31939-2360-4A2C-8EA1-01545190F53B}"/>
              </a:ext>
            </a:extLst>
          </p:cNvPr>
          <p:cNvGrpSpPr>
            <a:grpSpLocks/>
          </p:cNvGrpSpPr>
          <p:nvPr/>
        </p:nvGrpSpPr>
        <p:grpSpPr bwMode="auto">
          <a:xfrm>
            <a:off x="3892438" y="631621"/>
            <a:ext cx="4648400" cy="1781066"/>
            <a:chOff x="3273106" y="661012"/>
            <a:chExt cx="3802910" cy="1754251"/>
          </a:xfrm>
        </p:grpSpPr>
        <p:sp>
          <p:nvSpPr>
            <p:cNvPr id="57371" name="Title 3">
              <a:extLst>
                <a:ext uri="{FF2B5EF4-FFF2-40B4-BE49-F238E27FC236}">
                  <a16:creationId xmlns:a16="http://schemas.microsoft.com/office/drawing/2014/main" id="{93E3AE0D-0E99-4E5C-8ECB-B5A56EC3E9A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815520"/>
              <a:ext cx="3170582" cy="84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2000" b="1" dirty="0">
                  <a:solidFill>
                    <a:srgbClr val="222222"/>
                  </a:solidFill>
                  <a:latin typeface="Arial" panose="020B0604020202020204" pitchFamily="34" charset="0"/>
                  <a:ea typeface="Bebas Neue" charset="0"/>
                </a:rPr>
                <a:t>Data: účast dospělých na vzdělávání</a:t>
              </a:r>
              <a:endParaRPr lang="en-US" altLang="cs-CZ" sz="2000" b="1" dirty="0">
                <a:solidFill>
                  <a:srgbClr val="222222"/>
                </a:solidFill>
                <a:latin typeface="Arial" panose="020B0604020202020204" pitchFamily="34" charset="0"/>
                <a:ea typeface="Bebas Neue" charset="0"/>
              </a:endParaRPr>
            </a:p>
          </p:txBody>
        </p:sp>
        <p:sp>
          <p:nvSpPr>
            <p:cNvPr id="57372" name="Title 3">
              <a:extLst>
                <a:ext uri="{FF2B5EF4-FFF2-40B4-BE49-F238E27FC236}">
                  <a16:creationId xmlns:a16="http://schemas.microsoft.com/office/drawing/2014/main" id="{C1298F49-71AC-4FC2-9692-4C69946BBD5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18609" y="1413207"/>
              <a:ext cx="3257407" cy="1002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Vzdělávání dospělých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Vzdělávání zaměstnanců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Digitální kompetence, podnikové ICT vzdělávání</a:t>
              </a:r>
            </a:p>
            <a:p>
              <a:pPr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cs-CZ" altLang="cs-CZ" sz="1400" dirty="0">
                <a:solidFill>
                  <a:srgbClr val="222222"/>
                </a:solidFill>
                <a:latin typeface="Arial" panose="020B0604020202020204" pitchFamily="34" charset="0"/>
                <a:ea typeface="Source Sans Pro" charset="0"/>
              </a:endParaRPr>
            </a:p>
          </p:txBody>
        </p:sp>
        <p:sp>
          <p:nvSpPr>
            <p:cNvPr id="57373" name="Title 3">
              <a:extLst>
                <a:ext uri="{FF2B5EF4-FFF2-40B4-BE49-F238E27FC236}">
                  <a16:creationId xmlns:a16="http://schemas.microsoft.com/office/drawing/2014/main" id="{FB28F75D-6163-42AD-9FF3-3B52B6733ED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73106" y="661012"/>
              <a:ext cx="871352" cy="100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cs-CZ" sz="3600">
                  <a:solidFill>
                    <a:srgbClr val="E52828"/>
                  </a:solidFill>
                  <a:latin typeface="Arial" panose="020B0604020202020204" pitchFamily="34" charset="0"/>
                  <a:ea typeface="linea-basic-10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CEA5CA-6CA4-4C15-A0CE-2B9110341E33}"/>
              </a:ext>
            </a:extLst>
          </p:cNvPr>
          <p:cNvGrpSpPr>
            <a:grpSpLocks/>
          </p:cNvGrpSpPr>
          <p:nvPr/>
        </p:nvGrpSpPr>
        <p:grpSpPr bwMode="auto">
          <a:xfrm>
            <a:off x="3869097" y="4460512"/>
            <a:ext cx="4827862" cy="1879327"/>
            <a:chOff x="3273106" y="702108"/>
            <a:chExt cx="3935610" cy="1446377"/>
          </a:xfrm>
        </p:grpSpPr>
        <p:sp>
          <p:nvSpPr>
            <p:cNvPr id="57368" name="Title 3">
              <a:extLst>
                <a:ext uri="{FF2B5EF4-FFF2-40B4-BE49-F238E27FC236}">
                  <a16:creationId xmlns:a16="http://schemas.microsoft.com/office/drawing/2014/main" id="{0AB13E6E-E342-4103-9F76-EE1E7786F2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815520"/>
              <a:ext cx="3170582" cy="84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2000" b="1" dirty="0">
                  <a:solidFill>
                    <a:srgbClr val="222222"/>
                  </a:solidFill>
                  <a:latin typeface="Arial" panose="020B0604020202020204" pitchFamily="34" charset="0"/>
                  <a:ea typeface="Bebas Neue" charset="0"/>
                </a:rPr>
                <a:t>Vliv AI a digitalizace na vzdělávání</a:t>
              </a:r>
              <a:endParaRPr lang="en-US" altLang="cs-CZ" sz="2000" b="1" dirty="0">
                <a:solidFill>
                  <a:srgbClr val="222222"/>
                </a:solidFill>
                <a:latin typeface="Arial" panose="020B0604020202020204" pitchFamily="34" charset="0"/>
                <a:ea typeface="Bebas Neue" charset="0"/>
              </a:endParaRPr>
            </a:p>
          </p:txBody>
        </p:sp>
        <p:sp>
          <p:nvSpPr>
            <p:cNvPr id="57369" name="Title 3">
              <a:extLst>
                <a:ext uri="{FF2B5EF4-FFF2-40B4-BE49-F238E27FC236}">
                  <a16:creationId xmlns:a16="http://schemas.microsoft.com/office/drawing/2014/main" id="{DAB2C27D-1134-4A48-ABE1-94A4B4E33E7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1300938"/>
              <a:ext cx="3324427" cy="84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Využití AI ve firmách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Potenciál AI ve vzdělávání dospělých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Výzvy a bariéry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Jak snížit nerovnosti v oblasti AI</a:t>
              </a:r>
            </a:p>
            <a:p>
              <a:pPr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cs-CZ" altLang="cs-CZ" sz="1400" dirty="0">
                <a:solidFill>
                  <a:srgbClr val="222222"/>
                </a:solidFill>
                <a:latin typeface="Arial" panose="020B0604020202020204" pitchFamily="34" charset="0"/>
                <a:ea typeface="Source Sans Pro" charset="0"/>
              </a:endParaRPr>
            </a:p>
          </p:txBody>
        </p:sp>
        <p:sp>
          <p:nvSpPr>
            <p:cNvPr id="57370" name="Title 3">
              <a:extLst>
                <a:ext uri="{FF2B5EF4-FFF2-40B4-BE49-F238E27FC236}">
                  <a16:creationId xmlns:a16="http://schemas.microsoft.com/office/drawing/2014/main" id="{6450593D-4084-458E-ABFF-8867C1242CD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73106" y="702108"/>
              <a:ext cx="871352" cy="100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3600" dirty="0">
                  <a:solidFill>
                    <a:srgbClr val="EC4242"/>
                  </a:solidFill>
                  <a:latin typeface="Arial" panose="020B0604020202020204" pitchFamily="34" charset="0"/>
                  <a:ea typeface="linea-basic-10" charset="0"/>
                </a:rPr>
                <a:t>3</a:t>
              </a:r>
              <a:endParaRPr lang="en-US" altLang="cs-CZ" sz="3600" dirty="0">
                <a:solidFill>
                  <a:srgbClr val="EC4242"/>
                </a:solidFill>
                <a:latin typeface="Arial" panose="020B0604020202020204" pitchFamily="34" charset="0"/>
                <a:ea typeface="linea-basic-10" charset="0"/>
              </a:endParaRPr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8EC164F-7B14-427D-B258-36001597BA2E}"/>
              </a:ext>
            </a:extLst>
          </p:cNvPr>
          <p:cNvCxnSpPr/>
          <p:nvPr/>
        </p:nvCxnSpPr>
        <p:spPr>
          <a:xfrm>
            <a:off x="601663" y="6715125"/>
            <a:ext cx="382587" cy="0"/>
          </a:xfrm>
          <a:prstGeom prst="line">
            <a:avLst/>
          </a:prstGeom>
          <a:ln w="38100">
            <a:solidFill>
              <a:srgbClr val="2222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A6B1305D-065C-4794-A57A-3939A7F14A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6000" y="7128000"/>
            <a:ext cx="934240" cy="205704"/>
          </a:xfrm>
          <a:prstGeom prst="rect">
            <a:avLst/>
          </a:prstGeom>
        </p:spPr>
      </p:pic>
      <p:grpSp>
        <p:nvGrpSpPr>
          <p:cNvPr id="2" name="Group 22">
            <a:extLst>
              <a:ext uri="{FF2B5EF4-FFF2-40B4-BE49-F238E27FC236}">
                <a16:creationId xmlns:a16="http://schemas.microsoft.com/office/drawing/2014/main" id="{BD3A02BF-9010-C91C-1784-3C3E194F2624}"/>
              </a:ext>
            </a:extLst>
          </p:cNvPr>
          <p:cNvGrpSpPr>
            <a:grpSpLocks/>
          </p:cNvGrpSpPr>
          <p:nvPr/>
        </p:nvGrpSpPr>
        <p:grpSpPr bwMode="auto">
          <a:xfrm>
            <a:off x="3892437" y="2655031"/>
            <a:ext cx="4276202" cy="2137135"/>
            <a:chOff x="3273106" y="661012"/>
            <a:chExt cx="3781765" cy="2036185"/>
          </a:xfrm>
        </p:grpSpPr>
        <p:sp>
          <p:nvSpPr>
            <p:cNvPr id="3" name="Title 3">
              <a:extLst>
                <a:ext uri="{FF2B5EF4-FFF2-40B4-BE49-F238E27FC236}">
                  <a16:creationId xmlns:a16="http://schemas.microsoft.com/office/drawing/2014/main" id="{7E0166F1-C237-D8BB-230E-233D9898F1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815521"/>
              <a:ext cx="3170582" cy="573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2000" b="1" dirty="0">
                  <a:solidFill>
                    <a:srgbClr val="222222"/>
                  </a:solidFill>
                  <a:latin typeface="Arial" panose="020B0604020202020204" pitchFamily="34" charset="0"/>
                  <a:ea typeface="Bebas Neue" charset="0"/>
                </a:rPr>
                <a:t>Nerovnosti a bariéry</a:t>
              </a:r>
              <a:endParaRPr lang="en-US" altLang="cs-CZ" sz="2000" b="1" dirty="0">
                <a:solidFill>
                  <a:srgbClr val="222222"/>
                </a:solidFill>
                <a:latin typeface="Arial" panose="020B0604020202020204" pitchFamily="34" charset="0"/>
                <a:ea typeface="Bebas Neue" charset="0"/>
              </a:endParaRPr>
            </a:p>
          </p:txBody>
        </p:sp>
        <p:sp>
          <p:nvSpPr>
            <p:cNvPr id="4" name="Title 3">
              <a:extLst>
                <a:ext uri="{FF2B5EF4-FFF2-40B4-BE49-F238E27FC236}">
                  <a16:creationId xmlns:a16="http://schemas.microsoft.com/office/drawing/2014/main" id="{DF24E1E8-547C-EAD0-EB37-5A43CB4EAF8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78780" y="1325173"/>
              <a:ext cx="3176090" cy="1372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Na straně zaměstnavatelů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Na straně občanů</a:t>
              </a:r>
            </a:p>
            <a:p>
              <a:pPr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cs-CZ" altLang="cs-CZ" sz="1400" dirty="0">
                <a:solidFill>
                  <a:srgbClr val="222222"/>
                </a:solidFill>
                <a:latin typeface="Arial" panose="020B0604020202020204" pitchFamily="34" charset="0"/>
                <a:ea typeface="Source Sans Pro" charset="0"/>
              </a:endParaRPr>
            </a:p>
          </p:txBody>
        </p:sp>
        <p:sp>
          <p:nvSpPr>
            <p:cNvPr id="6" name="Title 3">
              <a:extLst>
                <a:ext uri="{FF2B5EF4-FFF2-40B4-BE49-F238E27FC236}">
                  <a16:creationId xmlns:a16="http://schemas.microsoft.com/office/drawing/2014/main" id="{93F57A0A-D017-ED8E-CCCD-8FB6FA35941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73106" y="661012"/>
              <a:ext cx="871352" cy="100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3600" dirty="0">
                  <a:solidFill>
                    <a:srgbClr val="E52828"/>
                  </a:solidFill>
                  <a:latin typeface="Arial" panose="020B0604020202020204" pitchFamily="34" charset="0"/>
                  <a:ea typeface="linea-basic-10" charset="0"/>
                </a:rPr>
                <a:t>2</a:t>
              </a:r>
              <a:endParaRPr lang="en-US" altLang="cs-CZ" sz="3600" dirty="0">
                <a:solidFill>
                  <a:srgbClr val="E52828"/>
                </a:solidFill>
                <a:latin typeface="Arial" panose="020B0604020202020204" pitchFamily="34" charset="0"/>
                <a:ea typeface="linea-basic-10" charset="0"/>
              </a:endParaRPr>
            </a:p>
          </p:txBody>
        </p:sp>
      </p:grpSp>
      <p:grpSp>
        <p:nvGrpSpPr>
          <p:cNvPr id="7" name="Group 22">
            <a:extLst>
              <a:ext uri="{FF2B5EF4-FFF2-40B4-BE49-F238E27FC236}">
                <a16:creationId xmlns:a16="http://schemas.microsoft.com/office/drawing/2014/main" id="{E2305ED3-D9FD-C1DC-A44C-923526D12987}"/>
              </a:ext>
            </a:extLst>
          </p:cNvPr>
          <p:cNvGrpSpPr>
            <a:grpSpLocks/>
          </p:cNvGrpSpPr>
          <p:nvPr/>
        </p:nvGrpSpPr>
        <p:grpSpPr bwMode="auto">
          <a:xfrm>
            <a:off x="8701275" y="631621"/>
            <a:ext cx="4539572" cy="2019619"/>
            <a:chOff x="3273106" y="661012"/>
            <a:chExt cx="3781765" cy="1924220"/>
          </a:xfrm>
        </p:grpSpPr>
        <p:sp>
          <p:nvSpPr>
            <p:cNvPr id="8" name="Title 3">
              <a:extLst>
                <a:ext uri="{FF2B5EF4-FFF2-40B4-BE49-F238E27FC236}">
                  <a16:creationId xmlns:a16="http://schemas.microsoft.com/office/drawing/2014/main" id="{F4A85AB6-5044-E9D8-417A-321E0E0F5BF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815520"/>
              <a:ext cx="3170582" cy="84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2000" b="1" dirty="0">
                  <a:solidFill>
                    <a:srgbClr val="222222"/>
                  </a:solidFill>
                  <a:latin typeface="Arial" panose="020B0604020202020204" pitchFamily="34" charset="0"/>
                  <a:ea typeface="Bebas Neue" charset="0"/>
                </a:rPr>
                <a:t>Politiky a nástroje podpory vzdělávání dospělých</a:t>
              </a:r>
              <a:endParaRPr lang="en-US" altLang="cs-CZ" sz="2000" b="1" dirty="0">
                <a:solidFill>
                  <a:srgbClr val="222222"/>
                </a:solidFill>
                <a:latin typeface="Arial" panose="020B0604020202020204" pitchFamily="34" charset="0"/>
                <a:ea typeface="Bebas Neue" charset="0"/>
              </a:endParaRPr>
            </a:p>
          </p:txBody>
        </p:sp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D0E7493A-C322-D80C-F3A8-30AF01EBB1D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67831" y="1408966"/>
              <a:ext cx="3176090" cy="1176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Politiky vzdělávání dospělých: EU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Politiky vzdělávání dospělých: ČR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Nástroje podpory vzdělávání v ČR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endParaRPr lang="cs-CZ" altLang="cs-CZ" sz="1400" dirty="0">
                <a:solidFill>
                  <a:srgbClr val="222222"/>
                </a:solidFill>
                <a:latin typeface="Arial" panose="020B0604020202020204" pitchFamily="34" charset="0"/>
                <a:ea typeface="Source Sans Pro" charset="0"/>
              </a:endParaRPr>
            </a:p>
          </p:txBody>
        </p:sp>
        <p:sp>
          <p:nvSpPr>
            <p:cNvPr id="10" name="Title 3">
              <a:extLst>
                <a:ext uri="{FF2B5EF4-FFF2-40B4-BE49-F238E27FC236}">
                  <a16:creationId xmlns:a16="http://schemas.microsoft.com/office/drawing/2014/main" id="{25196EAF-0A8C-1204-5AE5-7F21E44C43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73106" y="661012"/>
              <a:ext cx="871352" cy="100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3600" dirty="0">
                  <a:solidFill>
                    <a:srgbClr val="E52828"/>
                  </a:solidFill>
                  <a:latin typeface="Arial" panose="020B0604020202020204" pitchFamily="34" charset="0"/>
                  <a:ea typeface="linea-basic-10" charset="0"/>
                </a:rPr>
                <a:t>4</a:t>
              </a:r>
              <a:endParaRPr lang="en-US" altLang="cs-CZ" sz="3600" dirty="0">
                <a:solidFill>
                  <a:srgbClr val="E52828"/>
                </a:solidFill>
                <a:latin typeface="Arial" panose="020B0604020202020204" pitchFamily="34" charset="0"/>
                <a:ea typeface="linea-basic-10" charset="0"/>
              </a:endParaRPr>
            </a:p>
          </p:txBody>
        </p:sp>
      </p:grpSp>
      <p:grpSp>
        <p:nvGrpSpPr>
          <p:cNvPr id="11" name="Group 22">
            <a:extLst>
              <a:ext uri="{FF2B5EF4-FFF2-40B4-BE49-F238E27FC236}">
                <a16:creationId xmlns:a16="http://schemas.microsoft.com/office/drawing/2014/main" id="{87FA1D18-FC7A-A162-4E92-E2FD47940749}"/>
              </a:ext>
            </a:extLst>
          </p:cNvPr>
          <p:cNvGrpSpPr>
            <a:grpSpLocks/>
          </p:cNvGrpSpPr>
          <p:nvPr/>
        </p:nvGrpSpPr>
        <p:grpSpPr bwMode="auto">
          <a:xfrm>
            <a:off x="8701275" y="2937497"/>
            <a:ext cx="4276202" cy="2369766"/>
            <a:chOff x="3273106" y="670692"/>
            <a:chExt cx="3781765" cy="2257827"/>
          </a:xfrm>
        </p:grpSpPr>
        <p:sp>
          <p:nvSpPr>
            <p:cNvPr id="12" name="Title 3">
              <a:extLst>
                <a:ext uri="{FF2B5EF4-FFF2-40B4-BE49-F238E27FC236}">
                  <a16:creationId xmlns:a16="http://schemas.microsoft.com/office/drawing/2014/main" id="{55AACDE8-59D2-3BA6-C3E6-2FF3B4042E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4289" y="815520"/>
              <a:ext cx="3170582" cy="84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2000" b="1" dirty="0">
                  <a:solidFill>
                    <a:srgbClr val="222222"/>
                  </a:solidFill>
                  <a:latin typeface="Arial" panose="020B0604020202020204" pitchFamily="34" charset="0"/>
                  <a:ea typeface="Bebas Neue" charset="0"/>
                </a:rPr>
                <a:t>Zahraniční příklady dobré praxe</a:t>
              </a:r>
              <a:endParaRPr lang="en-US" altLang="cs-CZ" sz="2000" b="1" dirty="0">
                <a:solidFill>
                  <a:srgbClr val="222222"/>
                </a:solidFill>
                <a:latin typeface="Arial" panose="020B0604020202020204" pitchFamily="34" charset="0"/>
                <a:ea typeface="Bebas Neue" charset="0"/>
              </a:endParaRPr>
            </a:p>
          </p:txBody>
        </p:sp>
        <p:sp>
          <p:nvSpPr>
            <p:cNvPr id="13" name="Title 3">
              <a:extLst>
                <a:ext uri="{FF2B5EF4-FFF2-40B4-BE49-F238E27FC236}">
                  <a16:creationId xmlns:a16="http://schemas.microsoft.com/office/drawing/2014/main" id="{2BFE5720-EE92-99D6-57C2-66D7390FCF1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78780" y="1556495"/>
              <a:ext cx="3176090" cy="1372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Fond rozvoje kompetencí v průmyslu (DK)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Odvětvové fondy O&amp;O (NL)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Vzdělávací programy UAW-Ford (US)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Program UTAP – Singapur</a:t>
              </a:r>
            </a:p>
            <a:p>
              <a:pPr marL="285750" indent="-285750" defTabSz="9144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cs-CZ" altLang="cs-CZ" sz="1400" dirty="0">
                  <a:solidFill>
                    <a:srgbClr val="222222"/>
                  </a:solidFill>
                  <a:latin typeface="Arial" panose="020B0604020202020204" pitchFamily="34" charset="0"/>
                  <a:ea typeface="Source Sans Pro" charset="0"/>
                </a:rPr>
                <a:t>Odboroví ambasadoři vzdělávání (UK)</a:t>
              </a:r>
            </a:p>
          </p:txBody>
        </p:sp>
        <p:sp>
          <p:nvSpPr>
            <p:cNvPr id="14" name="Title 3">
              <a:extLst>
                <a:ext uri="{FF2B5EF4-FFF2-40B4-BE49-F238E27FC236}">
                  <a16:creationId xmlns:a16="http://schemas.microsoft.com/office/drawing/2014/main" id="{B31DA53A-FD6B-244B-3A07-3304D656DC7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73106" y="670692"/>
              <a:ext cx="871352" cy="100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cs-CZ" altLang="cs-CZ" sz="3600" dirty="0">
                  <a:solidFill>
                    <a:srgbClr val="E52828"/>
                  </a:solidFill>
                  <a:latin typeface="Arial" panose="020B0604020202020204" pitchFamily="34" charset="0"/>
                  <a:ea typeface="linea-basic-10" charset="0"/>
                </a:rPr>
                <a:t>5</a:t>
              </a:r>
              <a:endParaRPr lang="en-US" altLang="cs-CZ" sz="3600" dirty="0">
                <a:solidFill>
                  <a:srgbClr val="E52828"/>
                </a:solidFill>
                <a:latin typeface="Arial" panose="020B0604020202020204" pitchFamily="34" charset="0"/>
                <a:ea typeface="linea-basic-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7349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Písmena zvětšená Eyeglasses">
            <a:extLst>
              <a:ext uri="{FF2B5EF4-FFF2-40B4-BE49-F238E27FC236}">
                <a16:creationId xmlns:a16="http://schemas.microsoft.com/office/drawing/2014/main" id="{8E50E4EC-65AC-B2CB-C6F4-471551EFC0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1343085" cy="7562850"/>
          </a:xfrm>
          <a:prstGeom prst="rect">
            <a:avLst/>
          </a:prstGeom>
          <a:noFill/>
          <a:effectLst>
            <a:softEdge rad="177800"/>
          </a:effec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26DA601C-674A-668B-A7DE-9A905ACC9AED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6E89AA50-00C2-7C0F-16F1-3A23637533B2}"/>
              </a:ext>
            </a:extLst>
          </p:cNvPr>
          <p:cNvSpPr txBox="1">
            <a:spLocks/>
          </p:cNvSpPr>
          <p:nvPr/>
        </p:nvSpPr>
        <p:spPr>
          <a:xfrm>
            <a:off x="3928682" y="534692"/>
            <a:ext cx="8822118" cy="85089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800" b="1" i="0" kern="120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9pPr>
          </a:lstStyle>
          <a:p>
            <a:pPr algn="r" defTabSz="914400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Účast dospělých na vzdělávání v ČR </a:t>
            </a:r>
          </a:p>
        </p:txBody>
      </p:sp>
    </p:spTree>
    <p:extLst>
      <p:ext uri="{BB962C8B-B14F-4D97-AF65-F5344CB8AC3E}">
        <p14:creationId xmlns:p14="http://schemas.microsoft.com/office/powerpoint/2010/main" val="98728747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85991-F108-97D6-E8A8-DA460A046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A005DB-FA28-0027-34DB-2676F4BFC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Účast dospělých na vzdělávání v ČR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E71867A-ECC3-9635-AF1B-2FAC0E5F10C0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0A12E06-93C8-D304-45F2-637552AA609F}"/>
              </a:ext>
            </a:extLst>
          </p:cNvPr>
          <p:cNvSpPr txBox="1"/>
          <p:nvPr/>
        </p:nvSpPr>
        <p:spPr>
          <a:xfrm>
            <a:off x="814832" y="2083538"/>
            <a:ext cx="97210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Data: obraz účasti dospělých/zaměstnanců na vzdělávání v ČR na základě celoevropských průzkumů: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Continuing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Vocational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Survey (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CVTS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 - Šetření o vzdělávání zaměstnanců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Adult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Survey (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AES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 - Šetření o vzdělávání dospělých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EU Labour Force Survey (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EU-LFS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) - Výběrové šetření pracovních sil</a:t>
            </a:r>
          </a:p>
        </p:txBody>
      </p:sp>
    </p:spTree>
    <p:extLst>
      <p:ext uri="{BB962C8B-B14F-4D97-AF65-F5344CB8AC3E}">
        <p14:creationId xmlns:p14="http://schemas.microsoft.com/office/powerpoint/2010/main" val="139763463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8BA2D8-278E-4EFC-B132-496A626DB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32" y="58009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Hlavní závěry a zjištění (I)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26DA601C-674A-668B-A7DE-9A905ACC9AED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CDCBBCC-7AC9-A232-9161-9EF4E773D070}"/>
              </a:ext>
            </a:extLst>
          </p:cNvPr>
          <p:cNvSpPr txBox="1"/>
          <p:nvPr/>
        </p:nvSpPr>
        <p:spPr>
          <a:xfrm>
            <a:off x="731756" y="2083606"/>
            <a:ext cx="1112476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Vzdělávání zaměstnanců nad rámec povinných školení poskytuje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57 %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českých podniků.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V nich je do nepovinných školení zapojeno v průměru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41 % jejich zaměstnanců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(průměr EU činí 55 %).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Češi se školí v průměru necelých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10 hodin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/účastník (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15 hodin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v případě nepovinného školení), průměr EU činí necelých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23 hodin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Pouze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6 %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podniků zapojuje zástupce zaměstnanců do rozhodování o vzdělávání v podnicích.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Písemné dohody podniku se svými profesními či sociálními partnery, zahrnující téma vzdělávání, má uzavřeno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8 %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zaměstnavatelů. 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A9DFC99-A095-ADB6-B832-DF899CF8C8B6}"/>
              </a:ext>
            </a:extLst>
          </p:cNvPr>
          <p:cNvSpPr txBox="1"/>
          <p:nvPr/>
        </p:nvSpPr>
        <p:spPr>
          <a:xfrm>
            <a:off x="622032" y="6786763"/>
            <a:ext cx="3696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Zdroj: CVTS, 2020</a:t>
            </a:r>
          </a:p>
        </p:txBody>
      </p:sp>
    </p:spTree>
    <p:extLst>
      <p:ext uri="{BB962C8B-B14F-4D97-AF65-F5344CB8AC3E}">
        <p14:creationId xmlns:p14="http://schemas.microsoft.com/office/powerpoint/2010/main" val="310747427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87798-974A-B1B6-90B3-DF1E9EB3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A7C8C-8F3A-91D4-626E-EABE32AE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32" y="58009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Hlavní závěry a zjištění (II)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2B768F7-1527-8AE1-0D7B-026005696FDF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0C2222D-3548-F272-5809-A9CDEE8EA2DB}"/>
              </a:ext>
            </a:extLst>
          </p:cNvPr>
          <p:cNvSpPr txBox="1"/>
          <p:nvPr/>
        </p:nvSpPr>
        <p:spPr>
          <a:xfrm>
            <a:off x="843280" y="2083606"/>
            <a:ext cx="49881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Nadprůměrné digitální kompetence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: alespoň základní digitální kompetence má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69 %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české populace (EU: 56 %)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ICT školení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poskytuje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27 %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českých firem (v EU 22 %)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CAD3583-4E29-9B25-881E-B44114B24392}"/>
              </a:ext>
            </a:extLst>
          </p:cNvPr>
          <p:cNvSpPr txBox="1"/>
          <p:nvPr/>
        </p:nvSpPr>
        <p:spPr>
          <a:xfrm>
            <a:off x="622032" y="6786763"/>
            <a:ext cx="3696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Zdroj: CVTS, 2020</a:t>
            </a:r>
          </a:p>
        </p:txBody>
      </p:sp>
      <p:pic>
        <p:nvPicPr>
          <p:cNvPr id="6" name="Obrázek 5" descr="Sada playset pro stolní počítače">
            <a:extLst>
              <a:ext uri="{FF2B5EF4-FFF2-40B4-BE49-F238E27FC236}">
                <a16:creationId xmlns:a16="http://schemas.microsoft.com/office/drawing/2014/main" id="{3BE75716-95A7-5D73-D0DE-F54F78F46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090" y="1761423"/>
            <a:ext cx="5868815" cy="46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5436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07921-9E5E-F72B-F7A1-3EFCC3B4D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Člověk, který pročistí schody">
            <a:extLst>
              <a:ext uri="{FF2B5EF4-FFF2-40B4-BE49-F238E27FC236}">
                <a16:creationId xmlns:a16="http://schemas.microsoft.com/office/drawing/2014/main" id="{4E462B87-1C9D-9748-1385-EF4BCE69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483619" cy="756285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9B0FB529-241C-19DB-DCAA-C06DF583CD02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19107DAF-77D9-6C71-4B7F-CDAE454FBB3A}"/>
              </a:ext>
            </a:extLst>
          </p:cNvPr>
          <p:cNvSpPr txBox="1">
            <a:spLocks/>
          </p:cNvSpPr>
          <p:nvPr/>
        </p:nvSpPr>
        <p:spPr>
          <a:xfrm>
            <a:off x="4314762" y="4616339"/>
            <a:ext cx="8822118" cy="85089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800" b="1" i="0" kern="120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9pPr>
          </a:lstStyle>
          <a:p>
            <a:pPr algn="r" defTabSz="914400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Proč účast selhává: nerovnosti a bariéry</a:t>
            </a:r>
          </a:p>
        </p:txBody>
      </p:sp>
    </p:spTree>
    <p:extLst>
      <p:ext uri="{BB962C8B-B14F-4D97-AF65-F5344CB8AC3E}">
        <p14:creationId xmlns:p14="http://schemas.microsoft.com/office/powerpoint/2010/main" val="395830704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873C1-A0D6-8078-2079-DC1117EA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694B77-7A01-764B-8202-60E2374EB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Nerovnosti na straně zaměstnavatelů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3BE497A-125D-88E6-1F9F-F1A595704006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DA795BC-6809-23F6-DBD0-AD189D665593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C18E8BB9-D02B-C507-0FEC-31B05C848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827982"/>
              </p:ext>
            </p:extLst>
          </p:nvPr>
        </p:nvGraphicFramePr>
        <p:xfrm>
          <a:off x="528050" y="1730161"/>
          <a:ext cx="12005326" cy="5522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11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221216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808516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dělicí linie nerovností na straně podniků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163722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VELIKOST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Velké firmy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Školí téměř všechny zaměstnance (93 % vs 45 % v nejmenších firmách)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Poskytují širší škálu forem vzdělávání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vzdělávání investují více (necelé 3 000 Kč/zaměstnanec vs necelých 1 700 Kč/zaměstnanec)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Lépe vzdělávání plánují, častěji na ně vyčleňují lidi a rozpočet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Školí 2x déle než v nejmenších firmách.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163722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VLASTNICTVÍ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Podniky se zahraničním vlastníkem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Častěji poskytují nepovinné školení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vzdělávání investují téměř 2x více (3 300 Kč/zaměstnanec vs 1 800 Kč)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Lépe vzdělávání plánují, častěji na ně vyčleňují lidi a rozpočet (písemný plán vzdělávání: 45 % vs 17 %)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Častěji analyzují své budoucí potřeby dovedností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Školí 2x déle než ve firmách s českým vlastníkem.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27855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ODVĚTVÍ PŮSOBNOSTI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Výrazné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nerovnosti mezi sektory: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Lídry jsou odvětví „Peněžnictví a pojišťovnictví“ a „Informační a komunikační činnosti“.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opačném pólu jsou „Ubytování, stravování a pohostinství“ a „Kulturní činnosti“ (např. do vzdělávání investují až 23x méně než v sektoru peněžnictví/pojišťovnictví).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4236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96914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9B7D-1DAC-7539-57B4-02CBD66D0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74DBB1-0328-D238-3B52-16F0E584C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32" y="58009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Bariéry pohledem zaměstnavatelů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E5A8606A-846D-DB4E-F73C-E7A4D1BA0F4E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DCE2F03-4AB3-7972-226A-CCED6E367412}"/>
              </a:ext>
            </a:extLst>
          </p:cNvPr>
          <p:cNvSpPr txBox="1"/>
          <p:nvPr/>
        </p:nvSpPr>
        <p:spPr>
          <a:xfrm>
            <a:off x="622032" y="7094540"/>
            <a:ext cx="870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V roce 2020 vzdělávalo své zaměstnance 86 % českých podniků, 57 % v případě školení nad rámec zákona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DA8D2B99-6CC9-CAA6-356C-311E220BD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58397"/>
              </p:ext>
            </p:extLst>
          </p:nvPr>
        </p:nvGraphicFramePr>
        <p:xfrm>
          <a:off x="528050" y="1730161"/>
          <a:ext cx="12005326" cy="4670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11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221216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808516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linie bariér pro vzdělávání zaměstnanců na straně podniků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171982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…U TĚCH, KTEŘÍ ŠKOLÍ*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2/3 z nich nevnímá žádnou překážku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Vysoké pracovní zatížení a nedostatek času (10 %)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Nevyhovující nabídka vzdělávání na trhu (7 %)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Podnik kladl velký důraz na vzdělávání již v minulých letech (6 %)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Přednost má nábor už kvalifikovaných lidí před vzděláváním stávajících + vysoké náklady (4 %)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Potíže s identifikací vzdělávacích potřeb zaměstnanců (2 %)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1637223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…U TĚCH, KTEŘÍ NEŠKOLÍ VŮBEC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Kompetence zaměstnanců odpovídaly potřebám podniku (53 %)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(22 %)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Raději nabírají kvalifikované nové pracovníky (4 %)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Vysoké náklady na školení (3 %)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20386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65ECC-9180-CBED-BAA5-5E9CE779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6A45ED-6B63-C486-9373-2D1E5512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Nerovnosti na straně zaměstnanců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E143FC6B-032C-0FB5-871C-E33F5774D185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9F1ACDA-21FE-8ECF-B368-318E3AA96293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B90F7BF8-1751-5641-B515-ADDE36F08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562024"/>
              </p:ext>
            </p:extLst>
          </p:nvPr>
        </p:nvGraphicFramePr>
        <p:xfrm>
          <a:off x="528050" y="1730161"/>
          <a:ext cx="12375150" cy="498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79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10627360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731473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Typologie nerovností na straně zaměstnanců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103068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POSTAVENÍ V ORGANIZACI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„Neformální vzdělávání v ČR je benefit vázaný na postavení v organizaci, nikoliv univerzální zdroj“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Naprostá většina neformálního vzdělávání v ČR je profesní, nikoliv zájmová.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Motivace je převážně profesní, odehrává se zpravidla v pracovním čase, s podporou zaměstnavatele.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90999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POHLAVÍ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„Muži se profesně vzdělávají častěji“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Muži mírně převažují v profesním vzdělávání, ženy v zájmovém vzdělávání.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muže zvýhodňuje finančně i časově.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15672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„Nejvýraznější nerovnost: čím nižší vzdělání, tím méně vzdělávání“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Vyučení a nižší vzdělání: 44 % v neformálním vzdělávání (42 % z pracovních důvodů).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maturitou: 57 % v neformálním vzdělávání.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VOŠ/VŠ: 68 % v neformálním vzdělávání (63 % z pracovních důvodů).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4236616"/>
                  </a:ext>
                </a:extLst>
              </a:tr>
              <a:tr h="115672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VELIKOST PODNIKU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„Nejvíce se vzdělávají zaměstnanci největších firem“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Neformální vzdělávání ve firmách do 9 zaměstnanců: 45 % (41 % z pracovních důvodů).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Neformální vzdělávání ve firmách s 250+ zaměstnanci: 59 % (57 % z pracovních důvodů).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2531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40206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34A5D-A84D-E1F5-6F00-D93118C3B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36938C-2EE2-9A1F-333E-64A5B16C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Nerovnosti na straně pracujících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B888302-4CF2-7B95-D646-00FAEDBF2B32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376E0A6-F4BE-529C-8548-39ADFC1F8364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E5B6F3DE-1D2C-087B-0995-059821CF5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114622"/>
              </p:ext>
            </p:extLst>
          </p:nvPr>
        </p:nvGraphicFramePr>
        <p:xfrm>
          <a:off x="528050" y="1730161"/>
          <a:ext cx="12375150" cy="5016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79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10627360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1002801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Typologie nerovností na straně pracujících*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117994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ODVĚTVÍ EKONOMIKY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„Na sektoru záleží“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peněžnictví a pojišťovnictví se neformálně vzdělávalo 78 % pracujících.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ubytování, stravování a pohostinství šlo jen o 31 % pracujících.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124754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ZAMĚSTNÁNÍ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„Vyšší třídy zaměstnání se vzdělávají více“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Specialisté 59 %, Techničtí a odborní pracovníci 58 %.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Kvalifikovaní pracovníci v zemědělství, lesnictví a rybářství (33 %), Pomocní a nekvalifikovaní pracovníci (28 %).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5857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DÉLKA ŠKOLENÍ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„Starší, méně vzdělaní a z malých firem se vzdělávají kratší dobu“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Věková kategorie 25-34 let se vzdělávala 13,5 hodiny, 50-59letí jen 8,6 hodiny.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Max. vyučení se vzdělávali 5,3 hodiny, maturanti 10,6 hodiny a pracující s VOŠ/VŠ téměř 20 hodin.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Délka vzdělávání v nejmenších firmách: necelých 8 hodin; v největších firmách necelých 13 hodin.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4236616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B1AC6D55-6B6D-4254-CCB4-492E7A44C906}"/>
              </a:ext>
            </a:extLst>
          </p:cNvPr>
          <p:cNvSpPr txBox="1"/>
          <p:nvPr/>
        </p:nvSpPr>
        <p:spPr>
          <a:xfrm>
            <a:off x="622032" y="7094540"/>
            <a:ext cx="870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V kontextu metodiky citovaného průzkumu AES (2022) patří mezi pracující zaměstnanci a OSVČ</a:t>
            </a:r>
          </a:p>
        </p:txBody>
      </p:sp>
    </p:spTree>
    <p:extLst>
      <p:ext uri="{BB962C8B-B14F-4D97-AF65-F5344CB8AC3E}">
        <p14:creationId xmlns:p14="http://schemas.microsoft.com/office/powerpoint/2010/main" val="68563885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A895-1F7B-E6E0-5DE7-F3103E9D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31E679-061C-0CA6-96B1-494E3A88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32" y="58009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Bariéry vzdělávání pohledem občanů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C9E06D9-DF20-5D70-3FCD-B60AAC623041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61E33A8-1869-44A0-1182-B95398A45E4D}"/>
              </a:ext>
            </a:extLst>
          </p:cNvPr>
          <p:cNvSpPr txBox="1"/>
          <p:nvPr/>
        </p:nvSpPr>
        <p:spPr>
          <a:xfrm>
            <a:off x="731756" y="1985200"/>
            <a:ext cx="1112476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Celkově: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Do vzdělávání dospělých se v roce 2022 nezapojilo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55 % občanů ČR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(52 % se vzdělávat ani nechtělo, 3 % tvrdila, že ano).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82 % z těch, kteří se nevzdělávali, uvedli, že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se vzdělávat nepotřebovali.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4 % zmínila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rodinné povinnosti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a také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zdravotní/věkové důvody.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Nedostatek času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 nevyhovující čas vzdělávání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uvedla 3 %.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 1 % byla bariérou </a:t>
            </a: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cena vzdělávání. 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702B194-2C17-A476-2ACD-FC360614968F}"/>
              </a:ext>
            </a:extLst>
          </p:cNvPr>
          <p:cNvSpPr txBox="1"/>
          <p:nvPr/>
        </p:nvSpPr>
        <p:spPr>
          <a:xfrm>
            <a:off x="622032" y="6786763"/>
            <a:ext cx="3696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Zdroj: CVTS, 2020</a:t>
            </a:r>
          </a:p>
        </p:txBody>
      </p:sp>
    </p:spTree>
    <p:extLst>
      <p:ext uri="{BB962C8B-B14F-4D97-AF65-F5344CB8AC3E}">
        <p14:creationId xmlns:p14="http://schemas.microsoft.com/office/powerpoint/2010/main" val="201241839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72454-3BB0-2F3A-D1ED-7038A6DEC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2E010D-C06F-87E3-E2B5-187DF23CD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Bariéry vzdělávání na straně občanů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4E37BB9-F1C0-162F-E638-364E3C44AA41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0382124-AF04-B925-23B5-C2E133B4E370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44666F5C-BF48-415C-C463-CB78AD1E2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166955"/>
              </p:ext>
            </p:extLst>
          </p:nvPr>
        </p:nvGraphicFramePr>
        <p:xfrm>
          <a:off x="528050" y="1730160"/>
          <a:ext cx="12375150" cy="4528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59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052560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1096193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Linie bariér na straně občanů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34322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SOCIÁLNĚ-STRUKTURÁLNÍ CHARAKTERISTIKY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cs-CZ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Rodiče malých dětí </a:t>
                      </a: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pečující </a:t>
                      </a: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jsou častěji limitováni rodinnými povinnostmi.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</a:t>
                      </a: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starší </a:t>
                      </a: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generace je limitem zdraví nebo věk.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Obyvatele </a:t>
                      </a: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větších měst </a:t>
                      </a: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častěji omezují časové a organizační limity.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Obyvatelé </a:t>
                      </a:r>
                      <a:r>
                        <a:rPr lang="cs-CZ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malých sídel </a:t>
                      </a:r>
                      <a:r>
                        <a:rPr lang="cs-CZ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bývají častěji přesvědčeni o nepotřebnosti vzdělávání.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31960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77B89-CD90-9B45-A13A-A18CDD9B3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rostorové vykreslování robota s prsty a prstem ve polovičních smyčkách, ukazatel rejstříku">
            <a:extLst>
              <a:ext uri="{FF2B5EF4-FFF2-40B4-BE49-F238E27FC236}">
                <a16:creationId xmlns:a16="http://schemas.microsoft.com/office/drawing/2014/main" id="{EC615E0E-EECF-C6F7-2B58-EAD597C47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68211" cy="756285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F5BD92DE-76FF-B82C-1904-164D483465AE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48A372F-0796-EB9D-37E4-55DCEA5608E5}"/>
              </a:ext>
            </a:extLst>
          </p:cNvPr>
          <p:cNvSpPr txBox="1">
            <a:spLocks/>
          </p:cNvSpPr>
          <p:nvPr/>
        </p:nvSpPr>
        <p:spPr>
          <a:xfrm>
            <a:off x="5863524" y="2229072"/>
            <a:ext cx="6684098" cy="850895"/>
          </a:xfrm>
          <a:prstGeom prst="rect">
            <a:avLst/>
          </a:prstGeom>
        </p:spPr>
        <p:txBody>
          <a:bodyPr/>
          <a:lstStyle>
            <a:lvl1pPr algn="l" rtl="0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800" b="1" i="0" kern="120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  <a:ea typeface="MS PGothic" panose="020B0600070205080204" pitchFamily="34" charset="-128"/>
              </a:defRPr>
            </a:lvl9pPr>
          </a:lstStyle>
          <a:p>
            <a:pPr algn="r" defTabSz="914400">
              <a:lnSpc>
                <a:spcPct val="100000"/>
              </a:lnSpc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Vliv AI a digitalizace na vzdělávání zaměstnanců</a:t>
            </a:r>
          </a:p>
        </p:txBody>
      </p:sp>
    </p:spTree>
    <p:extLst>
      <p:ext uri="{BB962C8B-B14F-4D97-AF65-F5344CB8AC3E}">
        <p14:creationId xmlns:p14="http://schemas.microsoft.com/office/powerpoint/2010/main" val="144323886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C7BB-C525-26A2-31FC-B004E67A8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E72A30-291E-0361-AA7F-66595313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237" y="40737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Vliv AI a digitalizace na vzdělávání zaměstnanců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0F2CE74-219C-8A1C-EF0E-6DEB9771219F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F37F997-77F9-C29E-B9FD-9B00A3DC3611}"/>
              </a:ext>
            </a:extLst>
          </p:cNvPr>
          <p:cNvSpPr txBox="1"/>
          <p:nvPr/>
        </p:nvSpPr>
        <p:spPr>
          <a:xfrm>
            <a:off x="914629" y="1792160"/>
            <a:ext cx="1112476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(Generativní) umělá inteligence (AI) mění: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se zaměstnanci učí: obsah, dovednosti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se zaměstnanci učí: metody, dostupnost, individualizace a organizace rozvoje.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Benefity digitální transformace nejsou rozděleny rovnoměrně – vznikají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nové typy nerovností.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Nedostatečná podpora zavádění AI/digitalizace, chybějící infrastruktura, selektivní přístup =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prohlubování stávajících rozdílů.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Klíčový </a:t>
            </a:r>
            <a:r>
              <a:rPr lang="cs-CZ" sz="2200" dirty="0" err="1">
                <a:latin typeface="Arial" panose="020B0604020202020204" pitchFamily="34" charset="0"/>
                <a:cs typeface="Arial" panose="020B0604020202020204" pitchFamily="34" charset="0"/>
              </a:rPr>
              <a:t>makrotrend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: technologický vývoj sám o sobě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zvyšuje tlak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na rekvalifikace a průběžné </a:t>
            </a:r>
            <a:r>
              <a:rPr lang="cs-CZ" sz="2200">
                <a:latin typeface="Arial" panose="020B0604020202020204" pitchFamily="34" charset="0"/>
                <a:cs typeface="Arial" panose="020B0604020202020204" pitchFamily="34" charset="0"/>
              </a:rPr>
              <a:t>doplňování dovedností.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AI je faktorem, který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urychluje proměnu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kvalifikačních požadavků a tím pádem </a:t>
            </a: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zvyšuje význam celoživotního učení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876" indent="-342876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1216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F2729-5347-5F17-DAA3-C194C53E0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034A-BFDA-9F38-FF5A-81CDFFB74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Využití AI ve vzdělávání dospělých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99193E2-D9BD-4A87-B64E-98FC373E3282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095BBD9-8214-8651-D978-9A0FE7F17A1C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5E6F9BE4-03DC-01D2-568B-DC37EC4E0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113621"/>
              </p:ext>
            </p:extLst>
          </p:nvPr>
        </p:nvGraphicFramePr>
        <p:xfrm>
          <a:off x="528050" y="1811442"/>
          <a:ext cx="12375150" cy="4971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47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377680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534838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způsoby možného využití AI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91192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PLÁNOVÁNÍ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Využití umělé inteligence k </a:t>
                      </a: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posouzení poptávky a nabídky dovedností </a:t>
                      </a: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ke </a:t>
                      </a: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zmapování nabídky </a:t>
                      </a: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vzdělávacích kurzů.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79199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PŘIŘAZOVÁNÍ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Využití umělé inteligence k </a:t>
                      </a: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přiřazování </a:t>
                      </a: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dostupných školicích kurzů k jednotlivým okruhům dovedností.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2255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OBSAH ŠKOLENÍ A HODNOCENÍ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Využití umělé inteligence k </a:t>
                      </a: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přizpůsobení obsahu </a:t>
                      </a: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 a </a:t>
                      </a: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přizpůsobení pokroku </a:t>
                      </a:r>
                      <a:r>
                        <a:rPr lang="cs-CZ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uživatele.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4236616"/>
                  </a:ext>
                </a:extLst>
              </a:tr>
              <a:tr h="12255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REALIZACE ŠKOLENÍ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Inovativní kanály </a:t>
                      </a: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poskytování školení využívající umělou inteligenci.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Firmy, které využívají přístupy založené na průběžném vzdělávání s pomocí technologií umělé inteligence, vykazovaly o 57 % lepší schopnosti řešit problémy a o 42 % méně chyb ve výkonu ve srovnání s firmami, které využívají pouze příležitostná formální školení.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96512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B113E531-6C96-5DAD-7D19-C7E7D1D8FA01}"/>
              </a:ext>
            </a:extLst>
          </p:cNvPr>
          <p:cNvSpPr txBox="1"/>
          <p:nvPr/>
        </p:nvSpPr>
        <p:spPr>
          <a:xfrm>
            <a:off x="622032" y="7094540"/>
            <a:ext cx="870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Zdroj: OECD</a:t>
            </a:r>
          </a:p>
        </p:txBody>
      </p:sp>
    </p:spTree>
    <p:extLst>
      <p:ext uri="{BB962C8B-B14F-4D97-AF65-F5344CB8AC3E}">
        <p14:creationId xmlns:p14="http://schemas.microsoft.com/office/powerpoint/2010/main" val="165844388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2108B-846F-6819-AFD0-F771B7618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698A0B-F317-C614-FEF5-9C7AD0E17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579967"/>
            <a:ext cx="11911584" cy="850895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AI a zlepšení vzdělávání dospělých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01EAB76-F5A3-C70E-6911-2987E73824FC}"/>
              </a:ext>
            </a:extLst>
          </p:cNvPr>
          <p:cNvSpPr txBox="1">
            <a:spLocks/>
          </p:cNvSpPr>
          <p:nvPr/>
        </p:nvSpPr>
        <p:spPr bwMode="auto">
          <a:xfrm>
            <a:off x="914400" y="2083538"/>
            <a:ext cx="11484864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400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150" lvl="1" indent="-457200" defTabSz="914400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4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EE99211-EC64-393B-1377-50E83A87DB40}"/>
              </a:ext>
            </a:extLst>
          </p:cNvPr>
          <p:cNvSpPr txBox="1"/>
          <p:nvPr/>
        </p:nvSpPr>
        <p:spPr>
          <a:xfrm>
            <a:off x="621792" y="1923448"/>
            <a:ext cx="1099108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3 dělicí linie: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Velikost podniku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Vlastnictví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200" b="1" dirty="0">
                <a:latin typeface="Arial" panose="020B0604020202020204" pitchFamily="34" charset="0"/>
                <a:cs typeface="Arial" panose="020B0604020202020204" pitchFamily="34" charset="0"/>
              </a:rPr>
              <a:t>Odvětví působnosti 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B68FD42D-A004-DBD3-100E-FA5A3038B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723735"/>
              </p:ext>
            </p:extLst>
          </p:nvPr>
        </p:nvGraphicFramePr>
        <p:xfrm>
          <a:off x="528050" y="1811442"/>
          <a:ext cx="12375150" cy="5248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47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377680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534838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Jak může AI zlepšit systémy vzdělávání dospělých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91192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ZVÝŠENÍ ÚČASTI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Minimalizace překážek na straně účastníků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adaptace času a místa vzdělávání, zkrácení času vzdělávání atp.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Personalizované vzdělávací programy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optimalizované pomocí AI mohou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zkrátit dobu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potřebnou k dosažení požadované úrovně až o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79199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ZVÝŠENÍ INKLUZIVITY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může pomoci řešit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konkrétní potřeby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nedostatečně zastoupených skupin.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 s obsahem přizpůsobeným konkrétním potřebám a stylům učení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zvyšuje zapojení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účastníků o 78 % a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míra dokončení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kurzu se zlepšuje o 63 %.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2255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ZVÝŠENÍ SOULADU PROFESNÍ PŘÍPRAVY S POTŘEBAMI TRHU PRÁCE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má potenciál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vyhodnocovat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stávající schopnosti zaměstnanců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reálném čase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ve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velkém měřítku.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Odhaluje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skryté kompetence 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prostřednictvím hodnocení dovedností, analýzy výkonu a profilování chování.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Využití u interních „</a:t>
                      </a:r>
                      <a:r>
                        <a:rPr lang="cs-CZ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talent poolů</a:t>
                      </a:r>
                      <a:r>
                        <a:rPr lang="cs-CZ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“: AI propojuje profily zaměstnanců s novými rolemi, projekty nebo vzdělávacími programy.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4236616"/>
                  </a:ext>
                </a:extLst>
              </a:tr>
              <a:tr h="1225586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OMEZENÍ PŘEDSUDKŮ, DISKRIMINACE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může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omezit předsudky a diskriminaci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pracovišti: např. školení empatie prostřednictvím virtuální reality – vnímání situace „očima jiných lidí“.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Omezení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zaujatosti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při poskytování školení a hodnocení účastníků.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96512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21E484ED-FAAE-E67F-AF6F-1E0BBBDDD7A4}"/>
              </a:ext>
            </a:extLst>
          </p:cNvPr>
          <p:cNvSpPr txBox="1"/>
          <p:nvPr/>
        </p:nvSpPr>
        <p:spPr>
          <a:xfrm>
            <a:off x="622032" y="7094540"/>
            <a:ext cx="8704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Zdroj: OECD</a:t>
            </a:r>
          </a:p>
        </p:txBody>
      </p:sp>
    </p:spTree>
    <p:extLst>
      <p:ext uri="{BB962C8B-B14F-4D97-AF65-F5344CB8AC3E}">
        <p14:creationId xmlns:p14="http://schemas.microsoft.com/office/powerpoint/2010/main" val="84211433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FF0E1-E625-BEF0-DE0F-C79449F7D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C62EBA-FB1A-7CC2-00CD-54759EB1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32" y="58009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Bariéry AI ve vzdělávání zaměstnanců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07BFB1C9-9A73-2490-6E75-EDE840C701FC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E83DC522-6461-847E-EA92-9901C692C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282630"/>
              </p:ext>
            </p:extLst>
          </p:nvPr>
        </p:nvGraphicFramePr>
        <p:xfrm>
          <a:off x="528050" y="1730161"/>
          <a:ext cx="12005326" cy="5173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110">
                  <a:extLst>
                    <a:ext uri="{9D8B030D-6E8A-4147-A177-3AD203B41FA5}">
                      <a16:colId xmlns:a16="http://schemas.microsoft.com/office/drawing/2014/main" val="3358824909"/>
                    </a:ext>
                  </a:extLst>
                </a:gridCol>
                <a:gridCol w="9221216">
                  <a:extLst>
                    <a:ext uri="{9D8B030D-6E8A-4147-A177-3AD203B41FA5}">
                      <a16:colId xmlns:a16="http://schemas.microsoft.com/office/drawing/2014/main" val="3500016227"/>
                    </a:ext>
                  </a:extLst>
                </a:gridCol>
              </a:tblGrid>
              <a:tr h="744202">
                <a:tc gridSpan="2">
                  <a:txBody>
                    <a:bodyPr/>
                    <a:lstStyle/>
                    <a:p>
                      <a:pPr algn="ctr"/>
                      <a:r>
                        <a:rPr lang="cs-CZ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typy bariér nasazení AI ve vzdělávání zaměstnanců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89511"/>
                  </a:ext>
                </a:extLst>
              </a:tr>
              <a:tr h="146771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TECHNOLOGICKÉ BARIÉRY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 je v tomto případě závislá na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shromažďování údajů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zaměstnancích a jejich analýze →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obavy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 ochranu osobních údajů, použití a bezpečnost.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Vedle regulace je bariérou i komplikovaná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integrace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starších HR systémů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Horší kvalita vstupních dat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může vést k nekvalitním výstupů AI systémů → narušení důvěry.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 AI vyžaduje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modernizaci infrastruktury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→ problém zejména pro menší zaměstnavatele.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73129"/>
                  </a:ext>
                </a:extLst>
              </a:tr>
              <a:tr h="107615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PŘEKÁŽKY V PODNIKÁNÍ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Finanční: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nejistota návratnosti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investice.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Odpor zaměstnanců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AI jako hrozba ztráty zaměstnání a/nebo zhoršení (lidské) interakce při školení, skepse ohledně vhodnosti technologie.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36116"/>
                  </a:ext>
                </a:extLst>
              </a:tr>
              <a:tr h="1506988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INDIVIDUÁLNÍ BARIÉRY A LIMITY PŘÍSTUPU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 na digitální vzdělávací systémy může být pro některé příliš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náročný a demotivující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Náročnost nástrojů AI na </a:t>
                      </a: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osvojení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bez prostoru na osvojení práce s nimi mohou zaměstnanci AI odmítat.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Manažeři mohou mít lepší přístup ke školení o AI </a:t>
                      </a:r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než řadoví zaměstnanci: podle průzkumu BCG v roce 2023 uvedlo 44 % manažerů, že absolvovali školení o AI s cílem zdokonalit své dovednosti a udržet si konkurenceschopnost. Totéž zmínilo pouze 14 % zaměstnanců v přímém kontaktu se zákazníky (13 tisíc respondentů, 18 zemí).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21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98010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95D30-BC6C-1985-6505-A5FBD4100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DC035-F87E-70B7-A429-E3EE1D3BD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237" y="40737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OSN: jak snížit nerovnost v oblasti AI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3568293-24D7-026C-3D7E-DA8C663F505E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EA4A146-E125-617A-3E29-8D90ACA7F35B}"/>
              </a:ext>
            </a:extLst>
          </p:cNvPr>
          <p:cNvSpPr txBox="1"/>
          <p:nvPr/>
        </p:nvSpPr>
        <p:spPr>
          <a:xfrm>
            <a:off x="914629" y="1792160"/>
            <a:ext cx="1161528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OSN ve zprávě „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Mind </a:t>
            </a:r>
            <a:r>
              <a:rPr lang="cs-CZ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cs-CZ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Divide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“ mj. doporučuje: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VYUŽÍVAT SOCIÁLNÍ DIALOG A PARTNERSTVÍ VEŘEJNÉHO A SOUKROMÉHO SEKTORU K PODPOŘE ODBORNÉ PŘÍPRAVY, REKVALIFIKACÍ A PŘECHODU NA JINÉ PRACOVNÍ POZICE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To znamená: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U pracovníků, kterým hrozí propuštění v důsledku zavádění AI, je třeba upřednostnit jejich přeřazení na jiné pracovní pozice a zvýšit investice do odborné přípravy zaměřené na relevantní dovednosti.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Zajistit opatření na podporu zaměstnanosti pro pracovníky, kteří jsou nejvíce ohroženi dopady AI, a zajistit sociální zabezpečení a přístup k rekvalifikaci pro dotčené pracovníky.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8477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0826-0B8A-1F06-24E7-AD8E4100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6F10EE-7086-F5FA-1146-29CDE13D2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237" y="407373"/>
            <a:ext cx="11911115" cy="850861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OSN: jak snížit nerovnost v oblasti AI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B4B2C5F-C245-F9EE-08FD-75617029E33A}"/>
              </a:ext>
            </a:extLst>
          </p:cNvPr>
          <p:cNvSpPr txBox="1">
            <a:spLocks/>
          </p:cNvSpPr>
          <p:nvPr/>
        </p:nvSpPr>
        <p:spPr bwMode="auto">
          <a:xfrm>
            <a:off x="914629" y="2083606"/>
            <a:ext cx="11484412" cy="44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lvl="1" indent="0" defTabSz="914335" fontAlgn="base">
              <a:spcBef>
                <a:spcPts val="200"/>
              </a:spcBef>
              <a:spcAft>
                <a:spcPts val="200"/>
              </a:spcAft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  <a:p>
            <a:pPr marL="1200064" lvl="1" indent="-457167" defTabSz="914335" fontAlgn="base">
              <a:spcBef>
                <a:spcPts val="200"/>
              </a:spcBef>
              <a:spcAft>
                <a:spcPts val="200"/>
              </a:spcAft>
              <a:buFont typeface="Courier New" panose="02070309020205020404" pitchFamily="49" charset="0"/>
              <a:buChar char="o"/>
            </a:pPr>
            <a:endParaRPr lang="cs-CZ" altLang="cs-CZ" sz="2399" dirty="0">
              <a:solidFill>
                <a:srgbClr val="222222"/>
              </a:solidFill>
              <a:latin typeface="Arial" panose="020B0604020202020204" pitchFamily="34" charset="0"/>
              <a:ea typeface="Bebas Neue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2B0CC8E-44F1-50E9-DABD-540C7870E445}"/>
              </a:ext>
            </a:extLst>
          </p:cNvPr>
          <p:cNvSpPr txBox="1"/>
          <p:nvPr/>
        </p:nvSpPr>
        <p:spPr>
          <a:xfrm>
            <a:off x="914629" y="1792160"/>
            <a:ext cx="1148441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OSN ve zprávě „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Mind </a:t>
            </a:r>
            <a:r>
              <a:rPr lang="cs-CZ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cs-CZ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Divide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“ mj. doporučuje: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PODPOROVAT SOCIÁLNÍ DIALOG V SOUVISLOSTI SE ZAVÁDĚNÍM AI NA PRACOVIŠTI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To znamená: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Podporovat aktivní zapojení a konzultace se zaměstnanci a </a:t>
            </a:r>
            <a:r>
              <a:rPr lang="cs-C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organizacemi zaměstnanců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 při zavádění systémů umělé inteligence na pracovišti.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Podporovat </a:t>
            </a:r>
            <a:r>
              <a:rPr lang="cs-C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sociální dialog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kolektivní vyjednávání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ohledně návrhu, zavádění a monitorování umělé inteligence a využívání technologií na pracovišti.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Podporovat </a:t>
            </a:r>
            <a:r>
              <a:rPr lang="cs-C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rozvoj dovedností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souvisejících s AI u </a:t>
            </a:r>
            <a:r>
              <a:rPr lang="cs-CZ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sociálních partnerů.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79947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D9FE523C-FC47-4F16-9D57-C5AB2614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693" y="3136900"/>
            <a:ext cx="7641264" cy="786626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</a:p>
        </p:txBody>
      </p:sp>
      <p:sp>
        <p:nvSpPr>
          <p:cNvPr id="59" name="Obdélník 58">
            <a:extLst>
              <a:ext uri="{FF2B5EF4-FFF2-40B4-BE49-F238E27FC236}">
                <a16:creationId xmlns:a16="http://schemas.microsoft.com/office/drawing/2014/main" id="{64A7E3AD-1407-41C0-AA92-E2DCCC0F3486}"/>
              </a:ext>
            </a:extLst>
          </p:cNvPr>
          <p:cNvSpPr/>
          <p:nvPr/>
        </p:nvSpPr>
        <p:spPr>
          <a:xfrm>
            <a:off x="6141850" y="4561926"/>
            <a:ext cx="4065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Marcel Navrátil</a:t>
            </a:r>
          </a:p>
        </p:txBody>
      </p:sp>
      <p:sp>
        <p:nvSpPr>
          <p:cNvPr id="61" name="Obdélník 60">
            <a:extLst>
              <a:ext uri="{FF2B5EF4-FFF2-40B4-BE49-F238E27FC236}">
                <a16:creationId xmlns:a16="http://schemas.microsoft.com/office/drawing/2014/main" id="{6CB8DD54-4061-433B-8531-DD596048243B}"/>
              </a:ext>
            </a:extLst>
          </p:cNvPr>
          <p:cNvSpPr/>
          <p:nvPr/>
        </p:nvSpPr>
        <p:spPr>
          <a:xfrm>
            <a:off x="7026632" y="5100320"/>
            <a:ext cx="443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+420 724 341 624 </a:t>
            </a:r>
          </a:p>
        </p:txBody>
      </p:sp>
      <p:sp>
        <p:nvSpPr>
          <p:cNvPr id="63" name="Obdélník 62">
            <a:extLst>
              <a:ext uri="{FF2B5EF4-FFF2-40B4-BE49-F238E27FC236}">
                <a16:creationId xmlns:a16="http://schemas.microsoft.com/office/drawing/2014/main" id="{7B198A20-B608-4B52-A0E7-DB7930D1BACE}"/>
              </a:ext>
            </a:extLst>
          </p:cNvPr>
          <p:cNvSpPr/>
          <p:nvPr/>
        </p:nvSpPr>
        <p:spPr>
          <a:xfrm>
            <a:off x="6543164" y="5564775"/>
            <a:ext cx="4438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navratil@trexima.cz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4" name="obrázek 1" descr="image001">
            <a:extLst>
              <a:ext uri="{FF2B5EF4-FFF2-40B4-BE49-F238E27FC236}">
                <a16:creationId xmlns:a16="http://schemas.microsoft.com/office/drawing/2014/main" id="{D183A64C-C798-4455-98E0-F5784491A0A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904" y="562506"/>
            <a:ext cx="2914650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cký objekt 2" descr="Chytrý telefon se souvislou výplní">
            <a:extLst>
              <a:ext uri="{FF2B5EF4-FFF2-40B4-BE49-F238E27FC236}">
                <a16:creationId xmlns:a16="http://schemas.microsoft.com/office/drawing/2014/main" id="{11116D72-0FC2-C488-20D5-7786B37C00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6768" y="5082121"/>
            <a:ext cx="479864" cy="47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923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EXIMA 2019_02" id="{B11A4FBE-EB02-495A-8255-4F11FB6EBAED}" vid="{8772CD66-3E2F-4F3A-8EBA-E1B260BDAF35}"/>
    </a:ext>
  </a:extLst>
</a:theme>
</file>

<file path=ppt/theme/theme2.xml><?xml version="1.0" encoding="utf-8"?>
<a:theme xmlns:a="http://schemas.openxmlformats.org/drawingml/2006/main" name="1_Office Theme">
  <a:themeElements>
    <a:clrScheme name="Mark04 Red light color">
      <a:dk1>
        <a:srgbClr val="222222"/>
      </a:dk1>
      <a:lt1>
        <a:srgbClr val="FFFFFF"/>
      </a:lt1>
      <a:dk2>
        <a:srgbClr val="222222"/>
      </a:dk2>
      <a:lt2>
        <a:srgbClr val="FFFFFF"/>
      </a:lt2>
      <a:accent1>
        <a:srgbClr val="E52828"/>
      </a:accent1>
      <a:accent2>
        <a:srgbClr val="EC4242"/>
      </a:accent2>
      <a:accent3>
        <a:srgbClr val="F05959"/>
      </a:accent3>
      <a:accent4>
        <a:srgbClr val="F27070"/>
      </a:accent4>
      <a:accent5>
        <a:srgbClr val="F68585"/>
      </a:accent5>
      <a:accent6>
        <a:srgbClr val="F99898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EXIMA 2019_02" id="{B11A4FBE-EB02-495A-8255-4F11FB6EBAED}" vid="{3236059D-8C60-41A5-8F02-798BD8D3970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26b3bc-2aed-4807-a6b5-afd11ee15714">
      <Terms xmlns="http://schemas.microsoft.com/office/infopath/2007/PartnerControls"/>
    </lcf76f155ced4ddcb4097134ff3c332f>
    <TaxCatchAll xmlns="a966f814-a32f-4fad-aa5c-37a9b1f418b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DB364D107F9C848AD7BAA29579D1251" ma:contentTypeVersion="18" ma:contentTypeDescription="Vytvoří nový dokument" ma:contentTypeScope="" ma:versionID="598c3e5f2c436e4c34bc60df69b7322b">
  <xsd:schema xmlns:xsd="http://www.w3.org/2001/XMLSchema" xmlns:xs="http://www.w3.org/2001/XMLSchema" xmlns:p="http://schemas.microsoft.com/office/2006/metadata/properties" xmlns:ns2="a966f814-a32f-4fad-aa5c-37a9b1f418b6" xmlns:ns3="7d26b3bc-2aed-4807-a6b5-afd11ee15714" targetNamespace="http://schemas.microsoft.com/office/2006/metadata/properties" ma:root="true" ma:fieldsID="06ebb63d16369b9624bc8ca99259c470" ns2:_="" ns3:_="">
    <xsd:import namespace="a966f814-a32f-4fad-aa5c-37a9b1f418b6"/>
    <xsd:import namespace="7d26b3bc-2aed-4807-a6b5-afd11ee1571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66f814-a32f-4fad-aa5c-37a9b1f418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0455dd-5751-43ec-9f1f-b605af94842e}" ma:internalName="TaxCatchAll" ma:showField="CatchAllData" ma:web="a966f814-a32f-4fad-aa5c-37a9b1f418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26b3bc-2aed-4807-a6b5-afd11ee15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043dcf6b-7772-41e0-8ae3-4716aadae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E19772-FC4F-44E6-BBA5-A822F1A16EAB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966f814-a32f-4fad-aa5c-37a9b1f418b6"/>
    <ds:schemaRef ds:uri="http://purl.org/dc/terms/"/>
    <ds:schemaRef ds:uri="7d26b3bc-2aed-4807-a6b5-afd11ee1571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D9F9F92-3C98-438D-8A71-23270BBAFF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D076CF-C939-4640-8712-707557D1F9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66f814-a32f-4fad-aa5c-37a9b1f418b6"/>
    <ds:schemaRef ds:uri="7d26b3bc-2aed-4807-a6b5-afd11ee157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TREXIMA 2019_02</Template>
  <TotalTime>3520</TotalTime>
  <Words>2035</Words>
  <Application>Microsoft Office PowerPoint</Application>
  <PresentationFormat>Vlastní</PresentationFormat>
  <Paragraphs>275</Paragraphs>
  <Slides>21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21</vt:i4>
      </vt:variant>
    </vt:vector>
  </HeadingPairs>
  <TitlesOfParts>
    <vt:vector size="29" baseType="lpstr">
      <vt:lpstr>Arial</vt:lpstr>
      <vt:lpstr>Bebas Neue</vt:lpstr>
      <vt:lpstr>Calibri</vt:lpstr>
      <vt:lpstr>Calibri Light</vt:lpstr>
      <vt:lpstr>Courier New</vt:lpstr>
      <vt:lpstr>Source Sans Pro</vt:lpstr>
      <vt:lpstr>Motiv Office</vt:lpstr>
      <vt:lpstr>1_Office Theme</vt:lpstr>
      <vt:lpstr>Prezentace aplikace PowerPoint</vt:lpstr>
      <vt:lpstr>Ve studii najdete</vt:lpstr>
      <vt:lpstr>Prezentace aplikace PowerPoint</vt:lpstr>
      <vt:lpstr>Účast dospělých na vzdělávání v ČR</vt:lpstr>
      <vt:lpstr>Hlavní závěry a zjištění (I)</vt:lpstr>
      <vt:lpstr>Hlavní závěry a zjištění (II)</vt:lpstr>
      <vt:lpstr>Prezentace aplikace PowerPoint</vt:lpstr>
      <vt:lpstr>Nerovnosti na straně zaměstnavatelů</vt:lpstr>
      <vt:lpstr>Bariéry pohledem zaměstnavatelů</vt:lpstr>
      <vt:lpstr>Nerovnosti na straně zaměstnanců</vt:lpstr>
      <vt:lpstr>Nerovnosti na straně pracujících</vt:lpstr>
      <vt:lpstr>Bariéry vzdělávání pohledem občanů</vt:lpstr>
      <vt:lpstr>Bariéry vzdělávání na straně občanů</vt:lpstr>
      <vt:lpstr>Prezentace aplikace PowerPoint</vt:lpstr>
      <vt:lpstr>Vliv AI a digitalizace na vzdělávání zaměstnanců</vt:lpstr>
      <vt:lpstr>Využití AI ve vzdělávání dospělých</vt:lpstr>
      <vt:lpstr>AI a zlepšení vzdělávání dospělých</vt:lpstr>
      <vt:lpstr>Bariéry AI ve vzdělávání zaměstnanců</vt:lpstr>
      <vt:lpstr>OSN: jak snížit nerovnost v oblasti AI</vt:lpstr>
      <vt:lpstr>OSN: jak snížit nerovnost v oblasti AI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Kristýna Vobecká</dc:creator>
  <cp:lastModifiedBy>Marcel Navrátil</cp:lastModifiedBy>
  <cp:revision>6</cp:revision>
  <cp:lastPrinted>2016-03-30T01:29:59Z</cp:lastPrinted>
  <dcterms:created xsi:type="dcterms:W3CDTF">2019-03-18T14:10:26Z</dcterms:created>
  <dcterms:modified xsi:type="dcterms:W3CDTF">2026-07-30T07:08:15Z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0x0101007DB364D107F9C848AD7BAA29579D1251</vt:lpwstr>
  </property>
  <property fmtid="{D5CDD505-2E9C-101B-9397-08002B2CF9AE}" pid="3" name="MediaServiceImageTags">
    <vt:lpwstr/>
  </property>
</Properties>
</file>