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4" r:id="rId3"/>
    <p:sldId id="278" r:id="rId4"/>
    <p:sldId id="257" r:id="rId5"/>
    <p:sldId id="258" r:id="rId6"/>
    <p:sldId id="279" r:id="rId7"/>
    <p:sldId id="259" r:id="rId8"/>
    <p:sldId id="262" r:id="rId9"/>
    <p:sldId id="273" r:id="rId10"/>
    <p:sldId id="264" r:id="rId11"/>
    <p:sldId id="266" r:id="rId12"/>
    <p:sldId id="280" r:id="rId13"/>
    <p:sldId id="265" r:id="rId14"/>
    <p:sldId id="276" r:id="rId15"/>
    <p:sldId id="275" r:id="rId16"/>
    <p:sldId id="281" r:id="rId17"/>
    <p:sldId id="261" r:id="rId18"/>
    <p:sldId id="268" r:id="rId19"/>
    <p:sldId id="269" r:id="rId20"/>
    <p:sldId id="282" r:id="rId21"/>
    <p:sldId id="270" r:id="rId22"/>
    <p:sldId id="272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94660"/>
  </p:normalViewPr>
  <p:slideViewPr>
    <p:cSldViewPr>
      <p:cViewPr>
        <p:scale>
          <a:sx n="100" d="100"/>
          <a:sy n="100" d="100"/>
        </p:scale>
        <p:origin x="732" y="1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68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09A0F-CA6F-42A6-B3E0-BB69BB04E5AF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945A7-829E-4CD7-8BBB-14883999467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2CE60-507A-4BD3-8A26-4A287CAE013D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49201-D33B-4A6E-BC9D-AEB402A8CE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28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49201-D33B-4A6E-BC9D-AEB402A8CE7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232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914400" y="2130427"/>
            <a:ext cx="10222160" cy="1226566"/>
          </a:xfrm>
        </p:spPr>
        <p:txBody>
          <a:bodyPr/>
          <a:lstStyle>
            <a:lvl1pPr algn="r">
              <a:defRPr b="1" cap="all" baseline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2602160" y="3429000"/>
            <a:ext cx="8534400" cy="950714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accent1">
                    <a:lumMod val="60000"/>
                    <a:lumOff val="40000"/>
                  </a:schemeClr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Podnadpis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282182A-046B-5BA6-C381-ACF28B4F4E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311205"/>
            <a:ext cx="17049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444FB65F-5A67-A18F-3D0A-EE0ADF8F2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136560" y="-1"/>
            <a:ext cx="1055441" cy="4149081"/>
          </a:xfrm>
          <a:prstGeom prst="rect">
            <a:avLst/>
          </a:prstGeom>
          <a:gradFill flip="none" rotWithShape="1">
            <a:gsLst>
              <a:gs pos="73000">
                <a:schemeClr val="accent1">
                  <a:lumMod val="75000"/>
                  <a:alpha val="73000"/>
                </a:schemeClr>
              </a:gs>
              <a:gs pos="100000">
                <a:schemeClr val="bg1">
                  <a:alpha val="13000"/>
                </a:schemeClr>
              </a:gs>
              <a:gs pos="34000">
                <a:schemeClr val="accent1">
                  <a:tint val="44500"/>
                  <a:satMod val="160000"/>
                </a:schemeClr>
              </a:gs>
              <a:gs pos="53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444FB65F-5A67-A18F-3D0A-EE0ADF8F2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1" cy="6858000"/>
          </a:xfrm>
          <a:prstGeom prst="rect">
            <a:avLst/>
          </a:prstGeom>
          <a:gradFill flip="none" rotWithShape="1">
            <a:gsLst>
              <a:gs pos="73000">
                <a:schemeClr val="accent1">
                  <a:lumMod val="75000"/>
                  <a:alpha val="73000"/>
                </a:schemeClr>
              </a:gs>
              <a:gs pos="100000">
                <a:schemeClr val="bg1">
                  <a:alpha val="13000"/>
                </a:schemeClr>
              </a:gs>
              <a:gs pos="34000">
                <a:schemeClr val="accent1">
                  <a:tint val="44500"/>
                  <a:satMod val="160000"/>
                </a:schemeClr>
              </a:gs>
              <a:gs pos="53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sz="1800"/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914400" y="2130427"/>
            <a:ext cx="10222160" cy="1226566"/>
          </a:xfrm>
        </p:spPr>
        <p:txBody>
          <a:bodyPr/>
          <a:lstStyle>
            <a:lvl1pPr algn="r">
              <a:defRPr b="1" cap="all" baseline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r>
              <a:rPr lang="cs-CZ" dirty="0" err="1"/>
              <a:t>meziNADPIS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68371CA-193A-EB2A-4C32-20BA4160C1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2941" y="6217135"/>
            <a:ext cx="1023339" cy="583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192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0" i="0" cap="all" baseline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27.08.2026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582400" y="-1"/>
            <a:ext cx="609601" cy="5445225"/>
          </a:xfrm>
          <a:prstGeom prst="rect">
            <a:avLst/>
          </a:prstGeom>
          <a:gradFill flip="none" rotWithShape="1">
            <a:gsLst>
              <a:gs pos="76000">
                <a:schemeClr val="accent1">
                  <a:lumMod val="75000"/>
                  <a:alpha val="73000"/>
                </a:schemeClr>
              </a:gs>
              <a:gs pos="100000">
                <a:schemeClr val="bg1">
                  <a:alpha val="45000"/>
                </a:schemeClr>
              </a:gs>
              <a:gs pos="41000">
                <a:schemeClr val="accent1">
                  <a:tint val="44500"/>
                  <a:satMod val="160000"/>
                </a:schemeClr>
              </a:gs>
              <a:gs pos="66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sz="180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05D87E4-4B9D-8D3B-424A-CC50C19584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552" y="6099226"/>
            <a:ext cx="1023339" cy="583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rconnect.cl/tag/automatizacion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nc-nd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Podpora zaměstnanců  v době technologických změn: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55440" y="3429000"/>
            <a:ext cx="10081120" cy="950714"/>
          </a:xfrm>
        </p:spPr>
        <p:txBody>
          <a:bodyPr>
            <a:normAutofit fontScale="92500"/>
          </a:bodyPr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Jak minimalizovat negativní dopady digitalizace a robotizace</a:t>
            </a:r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0CBCF975-F5BA-24C0-AEC0-E71E939D1667}"/>
              </a:ext>
            </a:extLst>
          </p:cNvPr>
          <p:cNvSpPr txBox="1">
            <a:spLocks/>
          </p:cNvSpPr>
          <p:nvPr/>
        </p:nvSpPr>
        <p:spPr>
          <a:xfrm>
            <a:off x="2595848" y="4149080"/>
            <a:ext cx="8534400" cy="1166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000" dirty="0"/>
              <a:t>Mezinárodní konference ASO, Praha 16.9.2026</a:t>
            </a:r>
          </a:p>
          <a:p>
            <a:pPr>
              <a:spcBef>
                <a:spcPts val="0"/>
              </a:spcBef>
            </a:pPr>
            <a:r>
              <a:rPr lang="cs-CZ" sz="3000" dirty="0"/>
              <a:t>Mgr. Zdeňka Šímová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1FF371-CCC2-C5DE-0845-ED6B1A35A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78098"/>
          </a:xfrm>
        </p:spPr>
        <p:txBody>
          <a:bodyPr/>
          <a:lstStyle/>
          <a:p>
            <a:r>
              <a:rPr lang="cs-CZ" dirty="0"/>
              <a:t>Obsah prezentace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1C139D-281F-BA7F-E272-9E7038DC3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326779"/>
            <a:ext cx="10972800" cy="525658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cs-CZ" b="1" dirty="0"/>
              <a:t>1. Kontext technologických změn</a:t>
            </a:r>
          </a:p>
          <a:p>
            <a:r>
              <a:rPr lang="cs-CZ" dirty="0"/>
              <a:t>Situace</a:t>
            </a:r>
          </a:p>
          <a:p>
            <a:r>
              <a:rPr lang="cs-CZ" dirty="0"/>
              <a:t>Důsledky pro práci</a:t>
            </a:r>
          </a:p>
          <a:p>
            <a:pPr marL="0" indent="0">
              <a:buNone/>
            </a:pPr>
            <a:r>
              <a:rPr lang="cs-CZ" b="1" dirty="0"/>
              <a:t>2. Oblasti potenciální působnosti odborů</a:t>
            </a:r>
          </a:p>
          <a:p>
            <a:r>
              <a:rPr lang="cs-CZ" dirty="0"/>
              <a:t>Včasné kroky</a:t>
            </a:r>
          </a:p>
          <a:p>
            <a:r>
              <a:rPr lang="cs-CZ" dirty="0"/>
              <a:t>Omezování digitálního dohledu</a:t>
            </a:r>
          </a:p>
          <a:p>
            <a:r>
              <a:rPr lang="cs-CZ" dirty="0"/>
              <a:t>Ochrana zaměstnaneckých dat</a:t>
            </a:r>
          </a:p>
          <a:p>
            <a:r>
              <a:rPr lang="cs-CZ" dirty="0"/>
              <a:t>Rozšíření pojetí BOZP</a:t>
            </a:r>
          </a:p>
          <a:p>
            <a:r>
              <a:rPr lang="cs-CZ" dirty="0"/>
              <a:t>Podpora vzdělávání</a:t>
            </a:r>
          </a:p>
          <a:p>
            <a:pPr marL="0" indent="0">
              <a:buNone/>
            </a:pPr>
            <a:r>
              <a:rPr lang="cs-CZ" b="1" dirty="0"/>
              <a:t>3. Cílená podpora ohrožených skupin</a:t>
            </a:r>
          </a:p>
          <a:p>
            <a:r>
              <a:rPr lang="cs-CZ" dirty="0"/>
              <a:t>Ohrožené skupiny</a:t>
            </a:r>
          </a:p>
          <a:p>
            <a:r>
              <a:rPr lang="cs-CZ" dirty="0"/>
              <a:t>Zaměstnanci s pečovatelskými povinnostmi</a:t>
            </a:r>
          </a:p>
          <a:p>
            <a:r>
              <a:rPr lang="cs-CZ" dirty="0"/>
              <a:t>Nutnost aktivního přístupu</a:t>
            </a:r>
          </a:p>
          <a:p>
            <a:pPr marL="0" indent="0">
              <a:buNone/>
            </a:pPr>
            <a:r>
              <a:rPr lang="cs-CZ" b="1" dirty="0"/>
              <a:t>4. Využití přínosů technologických změn</a:t>
            </a:r>
          </a:p>
          <a:p>
            <a:r>
              <a:rPr lang="cs-CZ" dirty="0"/>
              <a:t>Vyšší produktivita</a:t>
            </a:r>
          </a:p>
          <a:p>
            <a:r>
              <a:rPr lang="cs-CZ" dirty="0"/>
              <a:t>Využití technologií pro práci odborů</a:t>
            </a:r>
          </a:p>
          <a:p>
            <a:r>
              <a:rPr lang="cs-CZ" dirty="0"/>
              <a:t>Trvalá infrastruktura odborové podpory</a:t>
            </a:r>
          </a:p>
          <a:p>
            <a:pPr marL="0" indent="0">
              <a:buNone/>
            </a:pPr>
            <a:r>
              <a:rPr lang="cs-CZ" b="1" dirty="0"/>
              <a:t>5. Shrnutí</a:t>
            </a:r>
          </a:p>
          <a:p>
            <a:endParaRPr lang="cs-CZ" dirty="0"/>
          </a:p>
          <a:p>
            <a:endParaRPr lang="cs-CZ" dirty="0"/>
          </a:p>
          <a:p>
            <a:endParaRPr lang="en-GB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832DA68-C348-541E-3328-7A4DDEB4D9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7" b="11538"/>
          <a:stretch>
            <a:fillRect/>
          </a:stretch>
        </p:blipFill>
        <p:spPr>
          <a:xfrm>
            <a:off x="6528048" y="656102"/>
            <a:ext cx="4260755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25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127929-7A7A-11FC-5594-6480E1736E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1. Kontext technologických změn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37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D6D485-16E9-8096-1BE7-4A3E709D7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44983"/>
            <a:ext cx="10972800" cy="1143000"/>
          </a:xfrm>
        </p:spPr>
        <p:txBody>
          <a:bodyPr/>
          <a:lstStyle/>
          <a:p>
            <a:r>
              <a:rPr lang="cs-CZ" dirty="0"/>
              <a:t>situace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8ED0363-80E7-AB0C-85A7-871FE1805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268761"/>
            <a:ext cx="10972800" cy="5472607"/>
          </a:xfrm>
        </p:spPr>
        <p:txBody>
          <a:bodyPr>
            <a:normAutofit fontScale="70000" lnSpcReduction="20000"/>
          </a:bodyPr>
          <a:lstStyle/>
          <a:p>
            <a:r>
              <a:rPr lang="cs-CZ" b="1" dirty="0"/>
              <a:t>Vývoj je rychlý, změny na trhu práce se obtížně předvídají</a:t>
            </a:r>
          </a:p>
          <a:p>
            <a:r>
              <a:rPr lang="cs-CZ" b="1" dirty="0"/>
              <a:t>Zavádění technologií v českých podnicích bude pravděpodobně dále zrychlovat</a:t>
            </a:r>
            <a:endParaRPr lang="cs-CZ" dirty="0"/>
          </a:p>
          <a:p>
            <a:pPr lvl="1"/>
            <a:r>
              <a:rPr lang="cs-CZ" dirty="0"/>
              <a:t>podíl českých podniků s alespoň základní úrovní digitalizace vzrostl mezi roky 2021 a 2025 z 54 % na 72 %, pozice ČR vůči průměru EU se však nezlepšila</a:t>
            </a:r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lvl="1"/>
            <a:r>
              <a:rPr lang="cs-CZ" dirty="0"/>
              <a:t>ve využívání AI české podniky stále mírně zaostávají, zvláště ve výrobních a servisních procesech</a:t>
            </a:r>
          </a:p>
          <a:p>
            <a:pPr marL="34290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3200" b="1" dirty="0">
                <a:solidFill>
                  <a:schemeClr val="accent2">
                    <a:lumMod val="75000"/>
                  </a:schemeClr>
                </a:solidFill>
              </a:rPr>
              <a:t>Je vhodné připravovat pravidla již nyní, nikoli až po masovém zavedení systémů</a:t>
            </a:r>
            <a:endParaRPr lang="en-GB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C8A420D-7D10-9016-5D39-250FAD97E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2492896"/>
            <a:ext cx="6642145" cy="2839628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6E0FF6CD-25F9-9383-BE90-9B0BE0A79A3F}"/>
              </a:ext>
            </a:extLst>
          </p:cNvPr>
          <p:cNvSpPr txBox="1"/>
          <p:nvPr/>
        </p:nvSpPr>
        <p:spPr>
          <a:xfrm rot="16200000">
            <a:off x="6592123" y="3881972"/>
            <a:ext cx="283962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i="1" dirty="0">
                <a:effectLst/>
                <a:latin typeface="+mn-lt"/>
                <a:ea typeface="Aptos" panose="020B0004020202020204" pitchFamily="34" charset="0"/>
              </a:rPr>
              <a:t>Zdroj: </a:t>
            </a:r>
            <a:r>
              <a:rPr lang="cs-CZ" sz="900" i="1" dirty="0" err="1">
                <a:effectLst/>
                <a:latin typeface="+mn-lt"/>
                <a:ea typeface="Aptos" panose="020B0004020202020204" pitchFamily="34" charset="0"/>
              </a:rPr>
              <a:t>Eurostat</a:t>
            </a:r>
            <a:r>
              <a:rPr lang="cs-CZ" sz="900" i="1" dirty="0">
                <a:effectLst/>
                <a:latin typeface="+mn-lt"/>
                <a:ea typeface="Aptos" panose="020B0004020202020204" pitchFamily="34" charset="0"/>
              </a:rPr>
              <a:t>, vlastní zpracování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4196491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3CF98E-6504-0715-8327-F5DFB9A6E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25760"/>
            <a:ext cx="10972800" cy="1143000"/>
          </a:xfrm>
        </p:spPr>
        <p:txBody>
          <a:bodyPr>
            <a:noAutofit/>
          </a:bodyPr>
          <a:lstStyle/>
          <a:p>
            <a:r>
              <a:rPr lang="cs-CZ" dirty="0"/>
              <a:t>Důsledky pro práci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773C715-6041-DAB8-D3B5-B4D4196FF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760"/>
            <a:ext cx="10972800" cy="4680520"/>
          </a:xfrm>
        </p:spPr>
        <p:txBody>
          <a:bodyPr>
            <a:normAutofit fontScale="85000" lnSpcReduction="20000"/>
          </a:bodyPr>
          <a:lstStyle/>
          <a:p>
            <a:r>
              <a:rPr lang="cs-CZ" b="1" dirty="0"/>
              <a:t>Nepůjde v první řadě pouze o propouštění</a:t>
            </a:r>
          </a:p>
          <a:p>
            <a:r>
              <a:rPr lang="cs-CZ" b="1" dirty="0"/>
              <a:t>Již se projevují změny v těchto oblastech: </a:t>
            </a:r>
          </a:p>
          <a:p>
            <a:pPr lvl="1"/>
            <a:r>
              <a:rPr lang="cs-CZ" dirty="0"/>
              <a:t>charakter pracovních úkolů</a:t>
            </a:r>
          </a:p>
          <a:p>
            <a:pPr lvl="1"/>
            <a:r>
              <a:rPr lang="cs-CZ" dirty="0"/>
              <a:t>intenzita práce</a:t>
            </a:r>
          </a:p>
          <a:p>
            <a:pPr lvl="1"/>
            <a:r>
              <a:rPr lang="cs-CZ" dirty="0"/>
              <a:t>kontrola zaměstnanců a kvalifikačních nároků</a:t>
            </a:r>
          </a:p>
          <a:p>
            <a:pPr marL="34290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3200" b="1" dirty="0"/>
              <a:t>Méně viditelné snižování zaměstnanosti: </a:t>
            </a:r>
          </a:p>
          <a:p>
            <a:pPr lvl="1"/>
            <a:r>
              <a:rPr lang="cs-CZ" dirty="0"/>
              <a:t>omezení náboru, neobsazování uvolněných míst, slučování pracovních rolí </a:t>
            </a:r>
          </a:p>
          <a:p>
            <a:pPr marL="34290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3200" b="1" dirty="0"/>
              <a:t>Generativní AI: </a:t>
            </a:r>
          </a:p>
          <a:p>
            <a:pPr lvl="1">
              <a:buClr>
                <a:schemeClr val="accent1"/>
              </a:buClr>
            </a:pPr>
            <a:r>
              <a:rPr lang="cs-CZ" dirty="0"/>
              <a:t>zasahuje i kvalifikované administrativní, analytické, tvůrčí a odborné profese </a:t>
            </a:r>
          </a:p>
          <a:p>
            <a:pPr marL="34290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3200" b="1" dirty="0">
                <a:solidFill>
                  <a:schemeClr val="accent2">
                    <a:lumMod val="75000"/>
                  </a:schemeClr>
                </a:solidFill>
              </a:rPr>
              <a:t>Věnovat pozornost nejen počtu pracovních míst, ale také změnám charakteru práce: pracovní tempo, autonomie, odpovědnost a změny pracovních náplní</a:t>
            </a:r>
            <a:endParaRPr lang="en-GB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323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35B55-CFC2-02FC-0789-AA51B9734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E65D51-0540-3132-B053-002E69C607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2. oblasti potenciální působnosti odborů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6137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8B67AC-A19A-7D80-1344-11460029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Včasné kroky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30538C0-7275-1370-AC89-B45F55231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1417638"/>
            <a:ext cx="10972800" cy="5195704"/>
          </a:xfrm>
        </p:spPr>
        <p:txBody>
          <a:bodyPr>
            <a:normAutofit fontScale="25000" lnSpcReduction="20000"/>
          </a:bodyPr>
          <a:lstStyle/>
          <a:p>
            <a:r>
              <a:rPr lang="cs-CZ" sz="9600" b="1" dirty="0"/>
              <a:t>Odbory a zaměstnanci musí být zapojeni ještě před nákupem technologie</a:t>
            </a:r>
          </a:p>
          <a:p>
            <a:pPr lvl="1"/>
            <a:r>
              <a:rPr lang="cs-CZ" sz="8800" dirty="0"/>
              <a:t>již při prvních úvahách o automatizaci požadovat informace, která pracovní místa a úkoly se změní, koho se změny dotknou a jaké budou možnosti dalšího uplatnění</a:t>
            </a:r>
          </a:p>
          <a:p>
            <a:pPr lvl="1"/>
            <a:r>
              <a:rPr lang="cs-CZ" sz="8800" dirty="0"/>
              <a:t>zapojení zaměstnanců do pilotování a přípravy nových systémů – zaměstnanci dokáží upozornit na reálný průběh práce, rizikové neformální postupy, možné chyby, bezpečnostní rizika nebo problémy s pracovní zátěží</a:t>
            </a:r>
          </a:p>
          <a:p>
            <a:pPr lvl="1"/>
            <a:r>
              <a:rPr lang="cs-CZ" sz="8800" dirty="0"/>
              <a:t>individuální plány pro ohrožené zaměstnance, dobrovolné programy, rekvalifikace nebo převedení na jinou práci</a:t>
            </a:r>
          </a:p>
          <a:p>
            <a:pPr lvl="1"/>
            <a:r>
              <a:rPr lang="cs-CZ" sz="8800" dirty="0"/>
              <a:t>ne pouze následná kompenzace, ale včasná prevence sociálních problémů</a:t>
            </a:r>
          </a:p>
          <a:p>
            <a:pPr lvl="1"/>
            <a:r>
              <a:rPr lang="cs-CZ" sz="8800" dirty="0"/>
              <a:t>možnost odborů přizvat si nezávislé technické, právní nebo datové experty</a:t>
            </a:r>
          </a:p>
          <a:p>
            <a:pPr lvl="1"/>
            <a:r>
              <a:rPr lang="cs-CZ" sz="8800" dirty="0"/>
              <a:t>možnost vytvořit stálou poradní skupinu pro technologické změny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8800" i="1" dirty="0">
                <a:solidFill>
                  <a:schemeClr val="accent5">
                    <a:lumMod val="75000"/>
                  </a:schemeClr>
                </a:solidFill>
              </a:rPr>
              <a:t>Příklad: digitální poradní sbor vytvořený v rámci kolektivní smlouvy v německé společnosti H&amp;M; zapojuje se do přípravy nových informačních systémů, organizačních změn a nových obchodních modelů souvisejících s technologickým vývojem</a:t>
            </a:r>
          </a:p>
        </p:txBody>
      </p:sp>
    </p:spTree>
    <p:extLst>
      <p:ext uri="{BB962C8B-B14F-4D97-AF65-F5344CB8AC3E}">
        <p14:creationId xmlns:p14="http://schemas.microsoft.com/office/powerpoint/2010/main" val="4283983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98CDCB-B020-B669-F493-462326C1B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Omezování digitálního dohledu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2B0566-2445-BD8D-4B0F-16F64447A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598968" cy="4493095"/>
          </a:xfrm>
        </p:spPr>
        <p:txBody>
          <a:bodyPr>
            <a:normAutofit fontScale="92500"/>
          </a:bodyPr>
          <a:lstStyle/>
          <a:p>
            <a:pPr marL="34290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600" b="1" dirty="0"/>
              <a:t>Chránit autonomii a soukromí </a:t>
            </a:r>
          </a:p>
          <a:p>
            <a:pPr lvl="1"/>
            <a:r>
              <a:rPr lang="cs-CZ" sz="2200" dirty="0"/>
              <a:t>digitalizace nesmí pracovníka změnit pouze v pasivního vykonavatele pokynů softwaru</a:t>
            </a:r>
          </a:p>
          <a:p>
            <a:pPr marL="34290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600" b="1" dirty="0"/>
              <a:t>Omezení automatizovaného rozhodování: právo na lidské posouzení</a:t>
            </a:r>
          </a:p>
          <a:p>
            <a:pPr lvl="1"/>
            <a:r>
              <a:rPr lang="cs-CZ" sz="2200" dirty="0"/>
              <a:t>zásadní personální rozhodnutí nesmí být ponecháno pouze algoritmu: Kolektivní smlouvy by měly omezovat jednostranné algoritmické řízení, zachovat určitý prostor pro samostatné rozhodování a kombinovat kvantitativní ukazatele výkonu s kvalitativním hodnocením. </a:t>
            </a:r>
          </a:p>
          <a:p>
            <a:pPr lvl="1"/>
            <a:r>
              <a:rPr lang="cs-CZ" sz="2200" dirty="0"/>
              <a:t>právo na vysvětlení, lidský přezkum</a:t>
            </a:r>
          </a:p>
          <a:p>
            <a:pPr lvl="1"/>
            <a:r>
              <a:rPr lang="cs-CZ" sz="2200" dirty="0"/>
              <a:t>možnost se rozhodnutí bránit</a:t>
            </a:r>
          </a:p>
          <a:p>
            <a:pPr marL="34290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600" b="1" dirty="0"/>
              <a:t>V kolektivní smlouvě upravit používání technologií při náboru, plánování směn, hodnocení výkonu, přidělování úkolů, povyšování, disciplinárních opatřeních a propouštění</a:t>
            </a:r>
          </a:p>
        </p:txBody>
      </p:sp>
    </p:spTree>
    <p:extLst>
      <p:ext uri="{BB962C8B-B14F-4D97-AF65-F5344CB8AC3E}">
        <p14:creationId xmlns:p14="http://schemas.microsoft.com/office/powerpoint/2010/main" val="140586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04CF2-34A0-0041-962F-4741BAA9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30A41-4245-55E4-BA22-DD546791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Regulace zaměstnaneckých dat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893CBD5-44C1-C6C6-BB40-AE2ED1E9E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191" y="1861449"/>
            <a:ext cx="10026313" cy="4159839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3800" b="1" dirty="0"/>
              <a:t>Zavést pravidla sběru a využívání dat</a:t>
            </a:r>
          </a:p>
          <a:p>
            <a:pPr lvl="1"/>
            <a:r>
              <a:rPr lang="cs-CZ" sz="4000" dirty="0"/>
              <a:t>stanovit, jaká data se smějí sbírat, k jakému účelu, po jakou dobu a kdo k nim má přístup</a:t>
            </a:r>
          </a:p>
          <a:p>
            <a:pPr lvl="1"/>
            <a:r>
              <a:rPr lang="cs-CZ" sz="4000" dirty="0"/>
              <a:t>zakázat skryté, nepřiměřené nebo trvalé sledování; případně některé konkrétní praktiky, jako například rozpoznávání emocí na pracovišti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4000" i="1" dirty="0">
                <a:solidFill>
                  <a:schemeClr val="accent5">
                    <a:lumMod val="75000"/>
                  </a:schemeClr>
                </a:solidFill>
              </a:rPr>
              <a:t>Příklad: dohoda Air France, podle níž mohou být údaje pilotů využívány pro bezpečnost a logistiku, nikoli pro individuální hodnocení výkonu nebo sankce.</a:t>
            </a:r>
          </a:p>
          <a:p>
            <a:pPr marL="457200" lvl="1" indent="0">
              <a:buNone/>
            </a:pPr>
            <a:endParaRPr lang="cs-CZ" sz="3800" dirty="0"/>
          </a:p>
          <a:p>
            <a:pPr marL="342900" lvl="1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3800" b="1" dirty="0"/>
              <a:t>Zpřístupnit agregovaná data odborům ke kontrole rozdílných dopadů na ohrožené skupiny zaměstnanců</a:t>
            </a:r>
          </a:p>
        </p:txBody>
      </p:sp>
    </p:spTree>
    <p:extLst>
      <p:ext uri="{BB962C8B-B14F-4D97-AF65-F5344CB8AC3E}">
        <p14:creationId xmlns:p14="http://schemas.microsoft.com/office/powerpoint/2010/main" val="1809905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470A46-E2AC-8A65-BFB2-A03A5F284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Rozšíření pojetí </a:t>
            </a:r>
            <a:r>
              <a:rPr lang="cs-CZ" dirty="0" err="1"/>
              <a:t>bozp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FC4933-DE6B-F540-D92B-774C25B38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430074"/>
            <a:ext cx="10513168" cy="4525963"/>
          </a:xfrm>
        </p:spPr>
        <p:txBody>
          <a:bodyPr>
            <a:normAutofit/>
          </a:bodyPr>
          <a:lstStyle/>
          <a:p>
            <a:r>
              <a:rPr lang="cs-CZ" sz="2400" b="1" dirty="0"/>
              <a:t>Chápání BOZP je třeba rozšířit daleko za tradiční prevenci úrazů</a:t>
            </a:r>
          </a:p>
          <a:p>
            <a:pPr lvl="1"/>
            <a:r>
              <a:rPr lang="cs-CZ" sz="2200" dirty="0"/>
              <a:t>zahrnout i fyzická, ergonomická, organizační, psychosociální, datová a kybernetická rizika spojená se zaváděním technologií </a:t>
            </a:r>
          </a:p>
          <a:p>
            <a:pPr lvl="1"/>
            <a:r>
              <a:rPr lang="cs-CZ" sz="2200" dirty="0"/>
              <a:t>např. stres z monitorování, pracovní tempo, nepřetržitá digitální dostupnost, nejistota odpovědnosti za chyby AI, izolace při práci na dálku i nové formy </a:t>
            </a:r>
            <a:r>
              <a:rPr lang="cs-CZ" sz="2200" dirty="0" err="1"/>
              <a:t>cybermobbingu</a:t>
            </a:r>
            <a:r>
              <a:rPr lang="cs-CZ" sz="2200" dirty="0"/>
              <a:t> a </a:t>
            </a:r>
            <a:r>
              <a:rPr lang="cs-CZ" sz="2200" dirty="0" err="1"/>
              <a:t>cyberbossingu</a:t>
            </a:r>
            <a:endParaRPr lang="cs-CZ" sz="2200" dirty="0"/>
          </a:p>
          <a:p>
            <a:pPr lvl="1"/>
            <a:r>
              <a:rPr lang="cs-CZ" sz="2200" dirty="0"/>
              <a:t>kolektivní smlouvy mohou upravit právo na odpojení, očekávanou dostupnost mimo pracovní dobu, limity automatického normování výkonu a pravidelné měření pracovní zátěže </a:t>
            </a:r>
          </a:p>
          <a:p>
            <a:pPr lvl="1"/>
            <a:r>
              <a:rPr lang="cs-CZ" sz="2200" dirty="0"/>
              <a:t>školit vedoucí, zavést bezpečné hlášení incidentů a chránit oběti, svědky a oznamovatele</a:t>
            </a:r>
          </a:p>
        </p:txBody>
      </p:sp>
    </p:spTree>
    <p:extLst>
      <p:ext uri="{BB962C8B-B14F-4D97-AF65-F5344CB8AC3E}">
        <p14:creationId xmlns:p14="http://schemas.microsoft.com/office/powerpoint/2010/main" val="1856998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C8B832-796F-08E5-E557-E32E6134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Podpora vzdělávání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39F4ECB-3A7A-C886-3BA5-A60B23EE9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417638"/>
            <a:ext cx="10657184" cy="4525963"/>
          </a:xfrm>
        </p:spPr>
        <p:txBody>
          <a:bodyPr>
            <a:normAutofit fontScale="85000" lnSpcReduction="10000"/>
          </a:bodyPr>
          <a:lstStyle/>
          <a:p>
            <a:r>
              <a:rPr lang="cs-CZ" sz="2800" b="1" dirty="0"/>
              <a:t>Nejohroženější pracovníci se vzdělávají nejméně často, ale problémem obvykle není jejich neochota</a:t>
            </a:r>
          </a:p>
          <a:p>
            <a:pPr lvl="1"/>
            <a:r>
              <a:rPr lang="cs-CZ" dirty="0"/>
              <a:t>překážkou je nedostatek vhodných příležitostí, financí, podpory zaměstnavatele a času v pracovní době</a:t>
            </a:r>
          </a:p>
          <a:p>
            <a:pPr lvl="1"/>
            <a:r>
              <a:rPr lang="cs-CZ" dirty="0"/>
              <a:t>vyjednávat čas na vzdělávání v pracovní době, úhradu kurzů, rovný přístup, osobní rozvojové plány, pracovní rotaci, kariérové poradenství a cílenou podporu nízkokvalifikovaných, starších, agenturních a dalších znevýhodněných pracovníků</a:t>
            </a:r>
          </a:p>
          <a:p>
            <a:r>
              <a:rPr lang="cs-CZ" sz="2800" b="1" dirty="0"/>
              <a:t>Propojit absolvované vzdělávání s konkrétní novou rolí, platovým stupněm nebo možností postupu</a:t>
            </a:r>
          </a:p>
          <a:p>
            <a:pPr lvl="1"/>
            <a:r>
              <a:rPr lang="cs-CZ" dirty="0"/>
              <a:t>stanovit v dohodě, k jakým novým pozicím, platovým stupňům, příplatkům nebo možnostem kariérního postupu může absolvování vzdělávání vést</a:t>
            </a:r>
          </a:p>
        </p:txBody>
      </p:sp>
    </p:spTree>
    <p:extLst>
      <p:ext uri="{BB962C8B-B14F-4D97-AF65-F5344CB8AC3E}">
        <p14:creationId xmlns:p14="http://schemas.microsoft.com/office/powerpoint/2010/main" val="2540992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28BB8-DC57-1EF9-8173-A66D61940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39FC33-0698-9089-3EFF-05D42A6F34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Cílená podpora ohrožených skupin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226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9E93F3-9697-8305-C67E-A902BD5B3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ohrožené skupiny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5CCFB5-832F-2DAF-BE06-8A8674A49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1530687"/>
            <a:ext cx="10153128" cy="4850641"/>
          </a:xfrm>
        </p:spPr>
        <p:txBody>
          <a:bodyPr>
            <a:normAutofit fontScale="40000" lnSpcReduction="20000"/>
          </a:bodyPr>
          <a:lstStyle/>
          <a:p>
            <a:r>
              <a:rPr lang="cs-CZ" sz="6000" b="1" dirty="0"/>
              <a:t>Dopady digitalizace se liší podle vykonávané profese, kvalifikace, věku, typu pracovního vztahu, rodinné situaci a možnostech dalšího vzdělávání </a:t>
            </a:r>
          </a:p>
          <a:p>
            <a:pPr marL="0" indent="0">
              <a:buNone/>
            </a:pPr>
            <a:endParaRPr lang="cs-CZ" sz="6000" b="1" dirty="0"/>
          </a:p>
          <a:p>
            <a:r>
              <a:rPr lang="cs-CZ" sz="6000" b="1" dirty="0"/>
              <a:t>Nízkokvalifikovaní pracovníci a lidé s nízkou digitální gramotností</a:t>
            </a:r>
          </a:p>
          <a:p>
            <a:pPr lvl="1"/>
            <a:r>
              <a:rPr lang="cs-CZ" sz="5500" dirty="0"/>
              <a:t>častěji vykonávají rutinní činnosti (vyšší riziko nahrazení)</a:t>
            </a:r>
          </a:p>
          <a:p>
            <a:pPr lvl="1"/>
            <a:r>
              <a:rPr lang="cs-CZ" sz="5500" dirty="0"/>
              <a:t>horší přístup ke vzdělávání</a:t>
            </a:r>
          </a:p>
          <a:p>
            <a:r>
              <a:rPr lang="cs-CZ" sz="6000" b="1" dirty="0"/>
              <a:t>Starší pracovníci</a:t>
            </a:r>
          </a:p>
          <a:p>
            <a:pPr lvl="1"/>
            <a:r>
              <a:rPr lang="cs-CZ" sz="5500" dirty="0"/>
              <a:t>zastarávání dovedností, omezená nabídka vzdělávání</a:t>
            </a:r>
          </a:p>
          <a:p>
            <a:pPr lvl="1"/>
            <a:r>
              <a:rPr lang="cs-CZ" sz="5500" dirty="0"/>
              <a:t>stereotypy zaměstnavatelů o jejich schopnosti používat nové technologie</a:t>
            </a:r>
          </a:p>
          <a:p>
            <a:r>
              <a:rPr lang="cs-CZ" sz="6000" b="1" dirty="0"/>
              <a:t>Mladí lidé vstupující na trh práce</a:t>
            </a:r>
          </a:p>
          <a:p>
            <a:pPr lvl="1"/>
            <a:r>
              <a:rPr lang="cs-CZ" sz="5500" dirty="0"/>
              <a:t>část jednoduchých vstupních a juniorských úkolů převezmou technologie: je omezen nábor mladých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5456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BCFA-6799-72B3-62D4-4BD089937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643CD6-ED03-1A4E-F776-7DFC70FB9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244" y="260648"/>
            <a:ext cx="11319048" cy="1143000"/>
          </a:xfrm>
        </p:spPr>
        <p:txBody>
          <a:bodyPr>
            <a:normAutofit fontScale="90000"/>
          </a:bodyPr>
          <a:lstStyle/>
          <a:p>
            <a:r>
              <a:rPr lang="cs-CZ" dirty="0"/>
              <a:t>Zaměstnanci s pečovatelskými povinnostmi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BDC900-3591-6CAF-CCC2-50DAA86EE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504" y="1556792"/>
            <a:ext cx="10848528" cy="5112568"/>
          </a:xfrm>
        </p:spPr>
        <p:txBody>
          <a:bodyPr>
            <a:normAutofit fontScale="32500" lnSpcReduction="20000"/>
          </a:bodyPr>
          <a:lstStyle/>
          <a:p>
            <a:pPr lvl="1"/>
            <a:r>
              <a:rPr lang="cs-CZ" sz="8800" dirty="0"/>
              <a:t>vysoká flexibilita spojená s technologiemi = na jednu stranu výhoda</a:t>
            </a:r>
          </a:p>
          <a:p>
            <a:pPr lvl="1"/>
            <a:r>
              <a:rPr lang="cs-CZ" sz="8900" dirty="0"/>
              <a:t>na druhou stranu může vést např. k nepředvídatelnému rozvrhování směn, tlaku na dostupnost mimo stanovenou pracovní dobu nebo k hodnocení zaměstnanců podle jejich on-line přítomnosti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8800" i="1" dirty="0">
                <a:solidFill>
                  <a:schemeClr val="accent5">
                    <a:lumMod val="75000"/>
                  </a:schemeClr>
                </a:solidFill>
              </a:rPr>
              <a:t>Příklad: Německá zkušenost H&amp;M ukázala, že digitalizace skladů a </a:t>
            </a:r>
            <a:r>
              <a:rPr lang="cs-CZ" sz="8800" i="1" dirty="0" err="1">
                <a:solidFill>
                  <a:schemeClr val="accent5">
                    <a:lumMod val="75000"/>
                  </a:schemeClr>
                </a:solidFill>
              </a:rPr>
              <a:t>flexibilizace</a:t>
            </a:r>
            <a:r>
              <a:rPr lang="cs-CZ" sz="8800" i="1" dirty="0">
                <a:solidFill>
                  <a:schemeClr val="accent5">
                    <a:lumMod val="75000"/>
                  </a:schemeClr>
                </a:solidFill>
              </a:rPr>
              <a:t> směn mohou omezit možnost rodičů zachovat si předvídatelné směny; je třeba hlídat nejen délku pracovní doby, ale také její rozvržení a předvídatelnost</a:t>
            </a:r>
            <a:endParaRPr lang="en-GB" sz="8800" i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8341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B7CA8-909E-8429-5F07-27ACBA032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EDE7D6AD-09AB-C008-7FB7-ACBBEC58D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310936" cy="4525963"/>
          </a:xfrm>
        </p:spPr>
        <p:txBody>
          <a:bodyPr>
            <a:normAutofit/>
          </a:bodyPr>
          <a:lstStyle/>
          <a:p>
            <a:r>
              <a:rPr lang="cs-CZ" sz="2600" b="1" dirty="0"/>
              <a:t>Je žádoucí aktivně oslovovat pracovníky, kteří se k podpoře sami obtížně dostávají</a:t>
            </a:r>
          </a:p>
          <a:p>
            <a:pPr lvl="1">
              <a:lnSpc>
                <a:spcPct val="90000"/>
              </a:lnSpc>
            </a:pPr>
            <a:r>
              <a:rPr lang="cs-CZ" sz="2400" dirty="0"/>
              <a:t>pracovníci s nízkou kvalifikací a digitální gramotností, starší zaměstnanci, mladí lidé vstupující na trh práce, pracovníci malých podniků, agenturní zaměstnanci, lidé na zkrácené úvazky, osoby vracející se po rodičovské dovolené a pracovníci s omezeným přístupem ke vzdělávání</a:t>
            </a:r>
          </a:p>
          <a:p>
            <a:pPr lvl="1">
              <a:lnSpc>
                <a:spcPct val="90000"/>
              </a:lnSpc>
            </a:pPr>
            <a:r>
              <a:rPr lang="cs-CZ" sz="2400" dirty="0"/>
              <a:t>odbory mohou nabízet osobní konzultace, mentoring, pomoc s výběrem vzdělávání a další průběžnou podporu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cs-CZ" sz="2400" i="1" dirty="0">
                <a:solidFill>
                  <a:schemeClr val="accent5">
                    <a:lumMod val="75000"/>
                  </a:schemeClr>
                </a:solidFill>
              </a:rPr>
              <a:t>Příklad: velšští odboroví zástupci pro vzdělávání – Union Learning </a:t>
            </a:r>
            <a:r>
              <a:rPr lang="cs-CZ" sz="2400" i="1" dirty="0" err="1">
                <a:solidFill>
                  <a:schemeClr val="accent5">
                    <a:lumMod val="75000"/>
                  </a:schemeClr>
                </a:solidFill>
              </a:rPr>
              <a:t>Representatives</a:t>
            </a:r>
            <a:r>
              <a:rPr lang="cs-CZ" sz="2400" i="1" dirty="0">
                <a:solidFill>
                  <a:schemeClr val="accent5">
                    <a:lumMod val="75000"/>
                  </a:schemeClr>
                </a:solidFill>
              </a:rPr>
              <a:t> jako důvěryhodní prostředníci oslovují lidi s negativní zkušeností se školou, nízkým sebevědomím nebo obavami, že nové vzdělávání nezvládnou </a:t>
            </a:r>
            <a:endParaRPr lang="en-GB" sz="24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49CC326D-E05D-8692-0D7F-16803C156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cs-CZ" dirty="0"/>
              <a:t>Nutnost aktivního přístupu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1545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ABD33-A1EB-DDD4-DF72-A899B0DD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34F0A6-B65E-419E-C593-3B71F2AAA7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4. Využití přínosů nových technologií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6832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077BB-3218-0A0A-E4B0-785978DAD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8DC4B1-4C7F-91FD-A174-2CDD9D2C5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vyšší produktivita 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FC181E-B6D5-9ACC-9DA2-09710011F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404248"/>
            <a:ext cx="10972800" cy="4525963"/>
          </a:xfrm>
        </p:spPr>
        <p:txBody>
          <a:bodyPr>
            <a:normAutofit fontScale="77500" lnSpcReduction="20000"/>
          </a:bodyPr>
          <a:lstStyle/>
          <a:p>
            <a:r>
              <a:rPr lang="cs-CZ" b="1" dirty="0"/>
              <a:t>Přínosy získané vyšší produktivitou by neměly zůstat pouze zaměstnavateli</a:t>
            </a:r>
          </a:p>
          <a:p>
            <a:pPr lvl="1"/>
            <a:r>
              <a:rPr lang="cs-CZ" dirty="0"/>
              <a:t>záruky, že zaměstnanci nebudou propouštěni pouze proto, že AI zvýšila produktivitu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i="1" dirty="0">
                <a:solidFill>
                  <a:schemeClr val="accent5">
                    <a:lumMod val="75000"/>
                  </a:schemeClr>
                </a:solidFill>
              </a:rPr>
              <a:t>Příklad: francouzská pojišťovna MAIF například smluvně přijala závazek nepropouštět zaměstnance z důvodu vyšší efektivity dosažené pomocí AI</a:t>
            </a:r>
            <a:endParaRPr lang="en-GB" i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cs-CZ" dirty="0"/>
              <a:t>vyjednávat, aby se zvýšená produktivita promítla do mezd, bonusů, kratší pracovní doby, nižší pracovní zátěže, příplatků za nové kompetence nebo většího prostoru pro vzdělávání</a:t>
            </a:r>
          </a:p>
          <a:p>
            <a:r>
              <a:rPr lang="cs-CZ" sz="3100" b="1" dirty="0"/>
              <a:t>Zvážit společně spravovaný transformační fond</a:t>
            </a:r>
          </a:p>
          <a:p>
            <a:pPr lvl="1"/>
            <a:r>
              <a:rPr lang="cs-CZ" sz="2900" dirty="0"/>
              <a:t>možnost hradit kariérové poradenství, mapování kompetencí, studium nebo rekvalifikace pracovníků, jejichž místa se mění či zanikají; také psychosociální pomoc, podporu mobility nebo pomoc s přístupem ke vzdělávání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900" i="1" dirty="0">
                <a:solidFill>
                  <a:schemeClr val="accent5">
                    <a:lumMod val="75000"/>
                  </a:schemeClr>
                </a:solidFill>
              </a:rPr>
              <a:t>Příklad: švédský fond TSL založený kolektivní smlouvou, který pomáhá nejen propuštěným pracovníkům, ale i zaměstnancům, jejichž budoucí uplatnění je ohroženo: preventivní vzdělávání, poradenství, finanční příspěvky a pomoc při změně profese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1277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F2A25B-88A5-F3D0-2314-55C704A4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Využívání technologií pro práci odborů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E2DCDA-C420-E612-350F-3FA4224AD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310936" cy="4525963"/>
          </a:xfrm>
        </p:spPr>
        <p:txBody>
          <a:bodyPr>
            <a:normAutofit fontScale="85000" lnSpcReduction="20000"/>
          </a:bodyPr>
          <a:lstStyle/>
          <a:p>
            <a:r>
              <a:rPr lang="cs-CZ" b="1"/>
              <a:t>Generativní AI může významně posílit samotnou odborovou organizaci</a:t>
            </a:r>
            <a:endParaRPr lang="cs-CZ"/>
          </a:p>
          <a:p>
            <a:pPr lvl="1"/>
            <a:r>
              <a:rPr lang="cs-CZ"/>
              <a:t>vyhledávat v kolektivních smlouvách, poskytovat členům vícejazyčné informace, strukturovat podněty a stížnosti, seskupovat opakující se problémy, porovnávat návrhy smluv, připravovat argumenty a protiargumenty, simulovat vyjednávání nebo kontrolovat plnění uzavřených dohod</a:t>
            </a:r>
          </a:p>
          <a:p>
            <a:pPr lvl="1"/>
            <a:r>
              <a:rPr lang="cs-CZ"/>
              <a:t>vhodné je postupné zavádění: nejprve běžný pracovní nástroj, následně interní znalostní asistent, teprve po otestování chatbot pro členy a až nakonec agentní asistent</a:t>
            </a:r>
          </a:p>
          <a:p>
            <a:pPr lvl="1"/>
            <a:r>
              <a:rPr lang="cs-CZ"/>
              <a:t>podmínkou jsou bezpečné prostředí, schválené zdroje, možnost ověřit každou podstatnou informaci v konkrétním původním dokumentu, anonymizace a lidská kontrola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8138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26DCC4-7237-49F7-D230-A5D369098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trvalá infrastruktura odborové podpory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20B9A3-D331-5C25-B0C1-56FCBFEFB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/>
              <a:t>Je žádoucí směřovat k vybudování trvalé infrastruktury odborové podpory v oblasti zavádění technologií</a:t>
            </a:r>
          </a:p>
          <a:p>
            <a:pPr lvl="1"/>
            <a:r>
              <a:rPr lang="cs-CZ" dirty="0"/>
              <a:t>technologické změny nelze řešit jednorázovou konzultací</a:t>
            </a:r>
          </a:p>
          <a:p>
            <a:pPr lvl="1"/>
            <a:r>
              <a:rPr lang="cs-CZ" dirty="0"/>
              <a:t>zřídit stálé struktury pro digitalizaci a technologické změny; pravidelně projednávat plánované investice, zaměstnanost, vzdělávání, pracovní tempo, BOZP, monitoring a výsledky auditů </a:t>
            </a:r>
          </a:p>
          <a:p>
            <a:pPr lvl="1"/>
            <a:r>
              <a:rPr lang="cs-CZ" dirty="0"/>
              <a:t>budovat odborné zázemí odborů (právo přizvat si nezávislé experty); vyhnout se pouze formálním konzultacím bez odborného zázemí</a:t>
            </a:r>
          </a:p>
          <a:p>
            <a:pPr lvl="1"/>
            <a:r>
              <a:rPr lang="cs-CZ" dirty="0"/>
              <a:t>možnost zavést bezpečný odborový informační systém nebo chatbot, který členům srozumitelně vysvětlí jejich práva, nabídne vícejazyčné informace, pomůže strukturovat podnět či stížnost, případně předá pracovníka odborovému funkcionáři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2965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37879-7147-5F0D-8749-89CCA7DB8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50961B-75D7-98E0-50C5-67CA2D7224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5. shrnutí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8774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31CCE3-465E-B2D7-8DF0-E1B588034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670976" cy="1858218"/>
          </a:xfrm>
        </p:spPr>
        <p:txBody>
          <a:bodyPr>
            <a:normAutofit fontScale="90000"/>
          </a:bodyPr>
          <a:lstStyle/>
          <a:p>
            <a:r>
              <a:rPr lang="cs-CZ" dirty="0"/>
              <a:t>Shrnutí: </a:t>
            </a:r>
            <a:br>
              <a:rPr lang="cs-CZ" dirty="0"/>
            </a:br>
            <a:r>
              <a:rPr lang="cs-CZ" dirty="0"/>
              <a:t>doporučení pro odborové organizace v době technologických změn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AB351E-0537-79BD-AB9E-80AECF4B3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424" y="2332037"/>
            <a:ext cx="9577064" cy="3473227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cs-CZ" sz="2800" dirty="0"/>
              <a:t>včas identifikovat potenciální ohrožení</a:t>
            </a:r>
          </a:p>
          <a:p>
            <a:pPr marL="514350" indent="-514350">
              <a:buAutoNum type="arabicPeriod"/>
            </a:pPr>
            <a:r>
              <a:rPr lang="cs-CZ" sz="2800" dirty="0"/>
              <a:t>zakotvit potřebné záruky v kolektivní smlouvě a průběžně kontrolovat skutečné dopady technologií na práci i osobní situaci zaměstnanců</a:t>
            </a:r>
          </a:p>
          <a:p>
            <a:pPr marL="514350" indent="-514350">
              <a:buAutoNum type="arabicPeriod"/>
            </a:pPr>
            <a:r>
              <a:rPr lang="cs-CZ" sz="2800" dirty="0"/>
              <a:t>nabídnout konkrétnímu pracovníkovi podporu</a:t>
            </a:r>
          </a:p>
          <a:p>
            <a:pPr marL="514350" indent="-514350">
              <a:buAutoNum type="arabicPeriod"/>
            </a:pPr>
            <a:r>
              <a:rPr lang="cs-CZ" sz="2800" dirty="0"/>
              <a:t>využívat technologie pro vlastní práci a budovat trvalou infrastrukturu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8233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4DDEEEA-1C07-C16B-81A2-DE264EEBC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58311" y="541053"/>
            <a:ext cx="7204625" cy="4746797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AA151D05-CDEB-AE6A-73D2-F1F6AD0A14EB}"/>
              </a:ext>
            </a:extLst>
          </p:cNvPr>
          <p:cNvSpPr txBox="1"/>
          <p:nvPr/>
        </p:nvSpPr>
        <p:spPr>
          <a:xfrm>
            <a:off x="2458311" y="5052042"/>
            <a:ext cx="66446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 tooltip="https://www.hrconnect.cl/tag/automatizacion/"/>
              </a:rPr>
              <a:t>Tato </a:t>
            </a:r>
            <a:r>
              <a:rPr lang="en-GB" sz="900" dirty="0" err="1">
                <a:hlinkClick r:id="rId3" tooltip="https://www.hrconnect.cl/tag/automatizacion/"/>
              </a:rPr>
              <a:t>fotka</a:t>
            </a:r>
            <a:r>
              <a:rPr lang="en-GB" sz="900" dirty="0"/>
              <a:t> od </a:t>
            </a:r>
            <a:r>
              <a:rPr lang="en-GB" sz="900" dirty="0" err="1"/>
              <a:t>autora</a:t>
            </a:r>
            <a:r>
              <a:rPr lang="en-GB" sz="900" dirty="0"/>
              <a:t> </a:t>
            </a:r>
            <a:r>
              <a:rPr lang="en-GB" sz="900" dirty="0" err="1"/>
              <a:t>Neznámý</a:t>
            </a:r>
            <a:r>
              <a:rPr lang="en-GB" sz="900" dirty="0"/>
              <a:t> </a:t>
            </a:r>
            <a:r>
              <a:rPr lang="en-GB" sz="900" dirty="0" err="1"/>
              <a:t>autor</a:t>
            </a:r>
            <a:r>
              <a:rPr lang="en-GB" sz="900" dirty="0"/>
              <a:t> s </a:t>
            </a:r>
            <a:r>
              <a:rPr lang="en-GB" sz="900" dirty="0" err="1"/>
              <a:t>licencí</a:t>
            </a:r>
            <a:r>
              <a:rPr lang="en-GB" sz="900" dirty="0"/>
              <a:t> </a:t>
            </a:r>
            <a:r>
              <a:rPr lang="en-GB" sz="900" dirty="0">
                <a:hlinkClick r:id="rId4" tooltip="https://creativecommons.org/licenses/by-nc-nd/3.0/"/>
              </a:rPr>
              <a:t>CC BY-NC-ND</a:t>
            </a:r>
            <a:endParaRPr lang="en-GB" sz="90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AC203D3-0718-71A3-0728-60096686E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5318682"/>
            <a:ext cx="10363200" cy="1362075"/>
          </a:xfrm>
        </p:spPr>
        <p:txBody>
          <a:bodyPr/>
          <a:lstStyle/>
          <a:p>
            <a:r>
              <a:rPr lang="cs-CZ" dirty="0"/>
              <a:t>Děkuji za pozornost</a:t>
            </a:r>
            <a:endParaRPr lang="en-GB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D6E3E3F-A2F3-2E40-1112-A163A6143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1584" y="6023303"/>
            <a:ext cx="10363200" cy="348059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simova@nvf.cz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897836"/>
      </p:ext>
    </p:extLst>
  </p:cSld>
  <p:clrMapOvr>
    <a:masterClrMapping/>
  </p:clrMapOvr>
</p:sld>
</file>

<file path=ppt/theme/theme1.xml><?xml version="1.0" encoding="utf-8"?>
<a:theme xmlns:a="http://schemas.openxmlformats.org/drawingml/2006/main" name="šablo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6" id="{FE4F0E03-6496-48B2-B10E-04461599A642}" vid="{960BE881-1A61-42F0-B1FA-EEB04914A681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 prezentace CZ_NVF-2026</Template>
  <TotalTime>341</TotalTime>
  <Words>1475</Words>
  <Application>Microsoft Office PowerPoint</Application>
  <PresentationFormat>Širokoúhlá obrazovka</PresentationFormat>
  <Paragraphs>141</Paragraphs>
  <Slides>22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7" baseType="lpstr">
      <vt:lpstr>Aptos</vt:lpstr>
      <vt:lpstr>Arial</vt:lpstr>
      <vt:lpstr>Calibri</vt:lpstr>
      <vt:lpstr>Wingdings</vt:lpstr>
      <vt:lpstr>šablona</vt:lpstr>
      <vt:lpstr>Podpora zaměstnanců  v době technologických změn:</vt:lpstr>
      <vt:lpstr>Obsah prezentace</vt:lpstr>
      <vt:lpstr>1. Kontext technologických změn</vt:lpstr>
      <vt:lpstr>situace</vt:lpstr>
      <vt:lpstr>Důsledky pro práci</vt:lpstr>
      <vt:lpstr>2. oblasti potenciální působnosti odborů</vt:lpstr>
      <vt:lpstr>Včasné kroky</vt:lpstr>
      <vt:lpstr>Omezování digitálního dohledu</vt:lpstr>
      <vt:lpstr>Regulace zaměstnaneckých dat</vt:lpstr>
      <vt:lpstr>Rozšíření pojetí bozp</vt:lpstr>
      <vt:lpstr>Podpora vzdělávání</vt:lpstr>
      <vt:lpstr>3. Cílená podpora ohrožených skupin</vt:lpstr>
      <vt:lpstr>ohrožené skupiny</vt:lpstr>
      <vt:lpstr>Zaměstnanci s pečovatelskými povinnostmi</vt:lpstr>
      <vt:lpstr>Nutnost aktivního přístupu</vt:lpstr>
      <vt:lpstr>4. Využití přínosů nových technologií</vt:lpstr>
      <vt:lpstr>vyšší produktivita </vt:lpstr>
      <vt:lpstr>Využívání technologií pro práci odborů</vt:lpstr>
      <vt:lpstr>trvalá infrastruktura odborové podpory</vt:lpstr>
      <vt:lpstr>5. shrnutí</vt:lpstr>
      <vt:lpstr>Shrnutí:  doporučení pro odborové organizace v době technologických změn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zdenka simova</dc:creator>
  <cp:lastModifiedBy>Zdeňka Šímová</cp:lastModifiedBy>
  <cp:revision>21</cp:revision>
  <dcterms:created xsi:type="dcterms:W3CDTF">2026-08-26T10:53:33Z</dcterms:created>
  <dcterms:modified xsi:type="dcterms:W3CDTF">2026-08-27T13:55:31Z</dcterms:modified>
</cp:coreProperties>
</file>