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72" r:id="rId4"/>
    <p:sldId id="266" r:id="rId5"/>
  </p:sldIdLst>
  <p:sldSz cx="12192000" cy="6858000"/>
  <p:notesSz cx="7315200" cy="96012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641DBFE8-0F09-4C89-B4FD-41FDDD1CE9CE}">
          <p14:sldIdLst>
            <p14:sldId id="256"/>
            <p14:sldId id="267"/>
            <p14:sldId id="272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5429F3E-BFA1-4E92-93A0-4E9BFB9AA9D1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CF6133B-8E83-458C-920E-474D41F200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7551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133B-8E83-458C-920E-474D41F200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984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2303A6-7296-4AAE-8B0B-68379D5A8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FD69083-91A0-4289-A01C-5B1636F2D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735024-F6AD-479C-A51D-67E0B47A9A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CDD326-D45A-4B1A-B4AA-56E7FD1C4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B41B8A-8B63-4735-8496-59E0DD98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54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F7D30-C2CD-4D5A-9672-CFAD55976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709A3C-0742-486C-BFCE-20CD09300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024D57-4C32-4D9D-820D-129EE77A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51BF37-F105-4EA9-8A1C-2E77F2B3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EBA802-00EF-4C2A-8190-0229D6E31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012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0284EE0-BAEE-4AD4-8D22-975B412FEF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8FE127D-5A7B-4AC6-9C2B-92509CD144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7F6B3-8842-4986-8722-BDA06B25C1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62F7B2-AB77-4313-B5EA-BD7881B2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219134-7F30-46B1-A563-F192B429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626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52F33-F49B-48E3-96E3-2C332B784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3848F74-6AA3-4118-B72D-B09F15A7F1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cs-CZ"/>
              <a:t>Nové trendy podporující roli a význam kolektivního vyjednávání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92132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D84B2-6722-4451-A8F4-0B8AA590A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8515E4-2CA0-4BFD-BE18-ABE206CB2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5">
                  <a:lumMod val="75000"/>
                </a:schemeClr>
              </a:buClr>
              <a:buFont typeface="Calibri" panose="020F0502020204030204" pitchFamily="34" charset="0"/>
              <a:buChar char="—"/>
              <a:defRPr/>
            </a:lvl1pPr>
            <a:lvl2pPr>
              <a:buClr>
                <a:schemeClr val="accent1"/>
              </a:buClr>
              <a:buFont typeface="Calibri" panose="020F0502020204030204" pitchFamily="34" charset="0"/>
              <a:buChar char="­"/>
              <a:defRPr/>
            </a:lvl2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A71CD-38EF-4C77-AC2D-E15D941C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cs-CZ" dirty="0"/>
              <a:t>17. prosince 2020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659910-532E-427B-95D8-A67CEA50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30316" y="6356350"/>
            <a:ext cx="7423484" cy="365125"/>
          </a:xfrm>
        </p:spPr>
        <p:txBody>
          <a:bodyPr/>
          <a:lstStyle>
            <a:lvl1pPr>
              <a:defRPr sz="1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algn="l"/>
            <a:r>
              <a:rPr lang="cs-CZ" dirty="0"/>
              <a:t>Nové trendy podporující význam a roli kolektivního vyjednávání</a:t>
            </a:r>
          </a:p>
        </p:txBody>
      </p:sp>
    </p:spTree>
    <p:extLst>
      <p:ext uri="{BB962C8B-B14F-4D97-AF65-F5344CB8AC3E}">
        <p14:creationId xmlns:p14="http://schemas.microsoft.com/office/powerpoint/2010/main" val="122118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68541F-C10A-49C6-A070-C15D6219C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AC19ABC-FABC-43F8-8868-D26D31CA3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511A3B-07C3-4164-A524-2787FC04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1D4D11-62B4-456C-8D2C-14467EB6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73708C-B0B1-4C1D-9962-D54D3B3CD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186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CC0409-045F-48AE-AE0C-8B7E612AE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FD703C-4C8F-481E-8829-794E6F772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AF2CF5-AF1C-4DA6-9A8A-0FCCBA119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81E98EB-4655-48F3-BD5B-06ED66015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E31B04E-6FE0-4E15-963E-B156D193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EC9C22-F44E-4D90-A81B-BDCB1FF5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14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136F64-FEBC-4ED4-9C9C-247444D70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E5E0DEB-B340-4DF7-956B-7910705EF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2916979-AD52-436B-A034-A7B45D754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FAC9A6-291E-4210-B1B5-D67E1FB24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D156D52-4B5F-4C1A-92CF-E23BDCDD93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63CB644-4105-416A-9AC5-DFFC6715F0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76CB8B-69BB-44DD-8D77-F69529E3F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8E39D3D-34AF-4D45-8E56-8C42D54E8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10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D3515C-8085-4BC7-929F-CA658F8B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6CCB127-534D-4B71-856D-0AB4F355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B256E3D-F0FE-4D86-87E8-144CE39F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DF2266-B97A-4C92-9316-2645BEE61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47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CBB81BA-8013-42EA-AEBB-399FD454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03DD449-7EE6-42E8-B148-47559A94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5F5D5C-5E35-4D3A-B74D-FC184EC5C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40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0F1685-FC78-47CF-AA58-168E28050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032B74-A397-4A91-A314-6E9D4600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4E3F9F-825C-4A66-BD27-4467B3466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1667A2-E9C7-488A-99B2-BD2CE645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CC4650-AD31-4825-96EF-548EF6393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8BC1C76-F5F8-462D-B9BF-1DB44DA4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28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995163-EE74-452E-845C-C7766D2C3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4755ADD-087D-43AA-A666-F2530C8DD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9BC6EF0-0130-49DE-A061-C6B7C3528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2452D6-3712-423A-BB25-124FF3436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5D3B20-14F5-4EDA-9E7A-8DF029CBF3FB}" type="datetimeFigureOut">
              <a:rPr lang="cs-CZ" smtClean="0"/>
              <a:t>16.09.2024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C0EF2E-237C-463F-B694-D94CF40D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210BB16-6D6D-46E2-8BE1-E33436CEC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5B70BF-9C0F-4156-B7DA-23D0ED48F4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91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63EEB6-FE3D-45A2-BA04-1DEA5B05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EBF4FA-8D98-45A7-817B-013CB3FA4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720C05-E45B-4943-BCB1-5902ECD677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11900"/>
            <a:ext cx="10515600" cy="40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algn="l"/>
            <a:r>
              <a:rPr lang="cs-CZ" dirty="0"/>
              <a:t>Nové trendy podporující roli a význam kolektivního vyjednávání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1443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96E12E-727D-498E-AD59-6A7FC7B0B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829" y="1122363"/>
            <a:ext cx="10080171" cy="2387600"/>
          </a:xfrm>
        </p:spPr>
        <p:txBody>
          <a:bodyPr>
            <a:normAutofit/>
          </a:bodyPr>
          <a:lstStyle/>
          <a:p>
            <a:r>
              <a:rPr lang="cs-CZ" sz="3200" dirty="0"/>
              <a:t>Rizika dopadů ekonomické krize na sociální smír a možnosti řešení v rámci kolektivního vyjednávání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701C70-35D7-480C-A25C-173660D92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6968" y="3817973"/>
            <a:ext cx="7251032" cy="94381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dirty="0">
                <a:latin typeface="+mj-lt"/>
                <a:ea typeface="+mj-ea"/>
                <a:cs typeface="+mj-cs"/>
              </a:rPr>
              <a:t>Konference ASO:  </a:t>
            </a:r>
          </a:p>
          <a:p>
            <a:pPr algn="r"/>
            <a:r>
              <a:rPr lang="cs-CZ" dirty="0">
                <a:latin typeface="+mj-lt"/>
                <a:ea typeface="+mj-ea"/>
                <a:cs typeface="+mj-cs"/>
              </a:rPr>
              <a:t>Rizika dopadů ekonomické krize na sociální smír z pohledu zaměstnanců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65A87C2-DB6F-42F9-A61C-64319C8CAB2C}"/>
              </a:ext>
            </a:extLst>
          </p:cNvPr>
          <p:cNvSpPr txBox="1"/>
          <p:nvPr/>
        </p:nvSpPr>
        <p:spPr>
          <a:xfrm>
            <a:off x="7697002" y="5171975"/>
            <a:ext cx="316029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700" dirty="0">
                <a:latin typeface="+mj-lt"/>
                <a:ea typeface="+mj-ea"/>
                <a:cs typeface="+mj-cs"/>
              </a:rPr>
              <a:t>Praha, 12. září 2024</a:t>
            </a:r>
          </a:p>
          <a:p>
            <a:pPr algn="r"/>
            <a:r>
              <a:rPr lang="cs-CZ" sz="1700" dirty="0">
                <a:latin typeface="+mj-lt"/>
                <a:ea typeface="+mj-ea"/>
                <a:cs typeface="+mj-cs"/>
              </a:rPr>
              <a:t>Jan Horecký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F151F7E-2752-4167-9025-792649D93C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565291" y="6238871"/>
            <a:ext cx="2788508" cy="34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3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BCB708D-EE1E-41A5-BE2B-6307FCCCFBC7}"/>
              </a:ext>
            </a:extLst>
          </p:cNvPr>
          <p:cNvSpPr txBox="1"/>
          <p:nvPr/>
        </p:nvSpPr>
        <p:spPr>
          <a:xfrm>
            <a:off x="838199" y="1044201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Zaměření studie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2070B5F-1E41-4286-9F21-5EE6FCA92BAE}"/>
              </a:ext>
            </a:extLst>
          </p:cNvPr>
          <p:cNvSpPr txBox="1"/>
          <p:nvPr/>
        </p:nvSpPr>
        <p:spPr>
          <a:xfrm>
            <a:off x="838200" y="6267178"/>
            <a:ext cx="10662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5"/>
                </a:solidFill>
              </a:rPr>
              <a:t>Rizika dopadů ekonomické krize na sociální smír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D07E2143-78CB-43AD-B49F-833BCFC91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565291" y="6238871"/>
            <a:ext cx="2788508" cy="340817"/>
          </a:xfrm>
          <a:prstGeom prst="rect">
            <a:avLst/>
          </a:prstGeom>
        </p:spPr>
      </p:pic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8F78916F-76B7-6E42-BD5C-B86CFD0282BE}"/>
              </a:ext>
            </a:extLst>
          </p:cNvPr>
          <p:cNvSpPr/>
          <p:nvPr/>
        </p:nvSpPr>
        <p:spPr>
          <a:xfrm>
            <a:off x="4386876" y="3538449"/>
            <a:ext cx="2759242" cy="625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Rizika, dopady, výzvy … </a:t>
            </a:r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CEC2F2A2-20FB-2A1E-3162-75D02C56BA85}"/>
              </a:ext>
            </a:extLst>
          </p:cNvPr>
          <p:cNvGrpSpPr/>
          <p:nvPr/>
        </p:nvGrpSpPr>
        <p:grpSpPr>
          <a:xfrm>
            <a:off x="332622" y="1452968"/>
            <a:ext cx="3265846" cy="1954381"/>
            <a:chOff x="1069533" y="3153146"/>
            <a:chExt cx="3265846" cy="1954381"/>
          </a:xfrm>
        </p:grpSpPr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EF5752-A3B4-5769-471D-775539CF38EC}"/>
                </a:ext>
              </a:extLst>
            </p:cNvPr>
            <p:cNvSpPr/>
            <p:nvPr/>
          </p:nvSpPr>
          <p:spPr>
            <a:xfrm>
              <a:off x="1576137" y="3949889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Povaha a význam sociálního smíru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3F99F05-B8BC-4140-9A8E-A8CE15848752}"/>
                </a:ext>
              </a:extLst>
            </p:cNvPr>
            <p:cNvSpPr txBox="1"/>
            <p:nvPr/>
          </p:nvSpPr>
          <p:spPr>
            <a:xfrm>
              <a:off x="1069533" y="3153146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C7899B16-7948-D7B9-8AB9-8CB746A5F948}"/>
              </a:ext>
            </a:extLst>
          </p:cNvPr>
          <p:cNvGrpSpPr/>
          <p:nvPr/>
        </p:nvGrpSpPr>
        <p:grpSpPr>
          <a:xfrm>
            <a:off x="7625632" y="1480499"/>
            <a:ext cx="3265846" cy="1954381"/>
            <a:chOff x="1069533" y="3153146"/>
            <a:chExt cx="3265846" cy="1954381"/>
          </a:xfrm>
        </p:grpSpPr>
        <p:sp>
          <p:nvSpPr>
            <p:cNvPr id="17" name="Obdélník: se zakulacenými rohy 16">
              <a:extLst>
                <a:ext uri="{FF2B5EF4-FFF2-40B4-BE49-F238E27FC236}">
                  <a16:creationId xmlns:a16="http://schemas.microsoft.com/office/drawing/2014/main" id="{91CFE81D-3F95-B710-2D13-8B18E76DE989}"/>
                </a:ext>
              </a:extLst>
            </p:cNvPr>
            <p:cNvSpPr/>
            <p:nvPr/>
          </p:nvSpPr>
          <p:spPr>
            <a:xfrm>
              <a:off x="1576137" y="3949889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Dopady na sociální dialog</a:t>
              </a:r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2AB96093-5802-A912-0A27-BD18D6D75E87}"/>
                </a:ext>
              </a:extLst>
            </p:cNvPr>
            <p:cNvSpPr txBox="1"/>
            <p:nvPr/>
          </p:nvSpPr>
          <p:spPr>
            <a:xfrm>
              <a:off x="1069533" y="3153146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472C97CA-81E7-446E-5609-F2A95BAC63BB}"/>
              </a:ext>
            </a:extLst>
          </p:cNvPr>
          <p:cNvGrpSpPr/>
          <p:nvPr/>
        </p:nvGrpSpPr>
        <p:grpSpPr>
          <a:xfrm>
            <a:off x="4261826" y="4589796"/>
            <a:ext cx="3262341" cy="1954381"/>
            <a:chOff x="1069533" y="3153146"/>
            <a:chExt cx="3262341" cy="1954381"/>
          </a:xfrm>
        </p:grpSpPr>
        <p:sp>
          <p:nvSpPr>
            <p:cNvPr id="20" name="Obdélník: se zakulacenými rohy 19">
              <a:extLst>
                <a:ext uri="{FF2B5EF4-FFF2-40B4-BE49-F238E27FC236}">
                  <a16:creationId xmlns:a16="http://schemas.microsoft.com/office/drawing/2014/main" id="{84B02216-11D7-CEA4-ED1A-C65D235F3E43}"/>
                </a:ext>
              </a:extLst>
            </p:cNvPr>
            <p:cNvSpPr/>
            <p:nvPr/>
          </p:nvSpPr>
          <p:spPr>
            <a:xfrm>
              <a:off x="1572632" y="4031896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Okruh osobní působnosti</a:t>
              </a:r>
            </a:p>
          </p:txBody>
        </p:sp>
        <p:sp>
          <p:nvSpPr>
            <p:cNvPr id="21" name="TextovéPole 20">
              <a:extLst>
                <a:ext uri="{FF2B5EF4-FFF2-40B4-BE49-F238E27FC236}">
                  <a16:creationId xmlns:a16="http://schemas.microsoft.com/office/drawing/2014/main" id="{4A3466E7-3F5B-881C-4938-67233A68495C}"/>
                </a:ext>
              </a:extLst>
            </p:cNvPr>
            <p:cNvSpPr txBox="1"/>
            <p:nvPr/>
          </p:nvSpPr>
          <p:spPr>
            <a:xfrm>
              <a:off x="1069533" y="3153146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FD2F6B56-2ACA-5B36-2BFB-56140DF50C3C}"/>
              </a:ext>
            </a:extLst>
          </p:cNvPr>
          <p:cNvGrpSpPr/>
          <p:nvPr/>
        </p:nvGrpSpPr>
        <p:grpSpPr>
          <a:xfrm>
            <a:off x="3977694" y="802948"/>
            <a:ext cx="3247556" cy="1954381"/>
            <a:chOff x="1178193" y="3106674"/>
            <a:chExt cx="3247556" cy="1954381"/>
          </a:xfrm>
        </p:grpSpPr>
        <p:sp>
          <p:nvSpPr>
            <p:cNvPr id="23" name="Obdélník: se zakulacenými rohy 22">
              <a:extLst>
                <a:ext uri="{FF2B5EF4-FFF2-40B4-BE49-F238E27FC236}">
                  <a16:creationId xmlns:a16="http://schemas.microsoft.com/office/drawing/2014/main" id="{09760E46-4C3C-CB0D-9E81-A94768E09DC3}"/>
                </a:ext>
              </a:extLst>
            </p:cNvPr>
            <p:cNvSpPr/>
            <p:nvPr/>
          </p:nvSpPr>
          <p:spPr>
            <a:xfrm>
              <a:off x="1666507" y="4011645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Význam kolektivního vyjednávání</a:t>
              </a:r>
            </a:p>
          </p:txBody>
        </p:sp>
        <p:sp>
          <p:nvSpPr>
            <p:cNvPr id="24" name="TextovéPole 23">
              <a:extLst>
                <a:ext uri="{FF2B5EF4-FFF2-40B4-BE49-F238E27FC236}">
                  <a16:creationId xmlns:a16="http://schemas.microsoft.com/office/drawing/2014/main" id="{3E741190-6B31-0278-C2AB-1E6EF34A55A7}"/>
                </a:ext>
              </a:extLst>
            </p:cNvPr>
            <p:cNvSpPr txBox="1"/>
            <p:nvPr/>
          </p:nvSpPr>
          <p:spPr>
            <a:xfrm>
              <a:off x="1178193" y="3106674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grpSp>
        <p:nvGrpSpPr>
          <p:cNvPr id="28" name="Skupina 27">
            <a:extLst>
              <a:ext uri="{FF2B5EF4-FFF2-40B4-BE49-F238E27FC236}">
                <a16:creationId xmlns:a16="http://schemas.microsoft.com/office/drawing/2014/main" id="{BC48ABC0-A016-D837-EAE4-9EC6C1C78276}"/>
              </a:ext>
            </a:extLst>
          </p:cNvPr>
          <p:cNvGrpSpPr/>
          <p:nvPr/>
        </p:nvGrpSpPr>
        <p:grpSpPr>
          <a:xfrm>
            <a:off x="7962802" y="4345755"/>
            <a:ext cx="3265846" cy="1954381"/>
            <a:chOff x="1069533" y="3153146"/>
            <a:chExt cx="3265846" cy="1954381"/>
          </a:xfrm>
        </p:grpSpPr>
        <p:sp>
          <p:nvSpPr>
            <p:cNvPr id="29" name="Obdélník: se zakulacenými rohy 28">
              <a:extLst>
                <a:ext uri="{FF2B5EF4-FFF2-40B4-BE49-F238E27FC236}">
                  <a16:creationId xmlns:a16="http://schemas.microsoft.com/office/drawing/2014/main" id="{B2D84A89-34E8-D7DC-3F1B-9E05D7D32C9A}"/>
                </a:ext>
              </a:extLst>
            </p:cNvPr>
            <p:cNvSpPr/>
            <p:nvPr/>
          </p:nvSpPr>
          <p:spPr>
            <a:xfrm>
              <a:off x="1576137" y="3949889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Výzvy, příležitosti a bariéry</a:t>
              </a:r>
            </a:p>
          </p:txBody>
        </p:sp>
        <p:sp>
          <p:nvSpPr>
            <p:cNvPr id="30" name="TextovéPole 29">
              <a:extLst>
                <a:ext uri="{FF2B5EF4-FFF2-40B4-BE49-F238E27FC236}">
                  <a16:creationId xmlns:a16="http://schemas.microsoft.com/office/drawing/2014/main" id="{6DE27D8D-0DD2-1BCA-7041-6A70CBB03A57}"/>
                </a:ext>
              </a:extLst>
            </p:cNvPr>
            <p:cNvSpPr txBox="1"/>
            <p:nvPr/>
          </p:nvSpPr>
          <p:spPr>
            <a:xfrm>
              <a:off x="1069533" y="3153146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31" name="Obdélník: se zakulacenými rohy 30">
            <a:extLst>
              <a:ext uri="{FF2B5EF4-FFF2-40B4-BE49-F238E27FC236}">
                <a16:creationId xmlns:a16="http://schemas.microsoft.com/office/drawing/2014/main" id="{94050303-32B8-D8F5-2DA7-F284122BC824}"/>
              </a:ext>
            </a:extLst>
          </p:cNvPr>
          <p:cNvSpPr/>
          <p:nvPr/>
        </p:nvSpPr>
        <p:spPr>
          <a:xfrm>
            <a:off x="5000138" y="4078849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Participativní práva</a:t>
            </a:r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32D38F43-2789-4143-A5AF-DC77C20333FC}"/>
              </a:ext>
            </a:extLst>
          </p:cNvPr>
          <p:cNvSpPr/>
          <p:nvPr/>
        </p:nvSpPr>
        <p:spPr>
          <a:xfrm>
            <a:off x="5056937" y="2291175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Sociální smír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90E0B5BC-4639-3E02-27EB-82C7D2551851}"/>
              </a:ext>
            </a:extLst>
          </p:cNvPr>
          <p:cNvSpPr/>
          <p:nvPr/>
        </p:nvSpPr>
        <p:spPr>
          <a:xfrm>
            <a:off x="1357530" y="2826089"/>
            <a:ext cx="2486992" cy="599016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Sociální – ekonomický model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B5BF1BF8-D12F-4FCE-A45C-37E00A16A53A}"/>
              </a:ext>
            </a:extLst>
          </p:cNvPr>
          <p:cNvSpPr/>
          <p:nvPr/>
        </p:nvSpPr>
        <p:spPr>
          <a:xfrm>
            <a:off x="8697530" y="2857996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Osobní rámec</a:t>
            </a:r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F78AE389-F084-FA93-7047-0E7EF811E00C}"/>
              </a:ext>
            </a:extLst>
          </p:cNvPr>
          <p:cNvSpPr/>
          <p:nvPr/>
        </p:nvSpPr>
        <p:spPr>
          <a:xfrm>
            <a:off x="5368084" y="6002937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EZO, OSVČ, platformy</a:t>
            </a: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074DEE81-D678-43AB-29A8-D7C7D5E5F38E}"/>
              </a:ext>
            </a:extLst>
          </p:cNvPr>
          <p:cNvSpPr/>
          <p:nvPr/>
        </p:nvSpPr>
        <p:spPr>
          <a:xfrm>
            <a:off x="8900098" y="5637541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Pluralita</a:t>
            </a:r>
          </a:p>
        </p:txBody>
      </p:sp>
      <p:sp>
        <p:nvSpPr>
          <p:cNvPr id="34" name="Nadpis 1">
            <a:extLst>
              <a:ext uri="{FF2B5EF4-FFF2-40B4-BE49-F238E27FC236}">
                <a16:creationId xmlns:a16="http://schemas.microsoft.com/office/drawing/2014/main" id="{6AF569BB-FE71-CD32-DF39-2F4BBF0C77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83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/>
              <a:t>Rizika dopadů ekonomické krize na sociální smír ...</a:t>
            </a:r>
          </a:p>
        </p:txBody>
      </p:sp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B5BF1BF8-D12F-4FCE-A45C-37E00A16A53A}"/>
              </a:ext>
            </a:extLst>
          </p:cNvPr>
          <p:cNvSpPr/>
          <p:nvPr/>
        </p:nvSpPr>
        <p:spPr>
          <a:xfrm>
            <a:off x="8677370" y="3154319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Ekonomický rámec</a:t>
            </a:r>
          </a:p>
        </p:txBody>
      </p:sp>
      <p:sp>
        <p:nvSpPr>
          <p:cNvPr id="32" name="Obdélník: se zakulacenými rohy 31">
            <a:extLst>
              <a:ext uri="{FF2B5EF4-FFF2-40B4-BE49-F238E27FC236}">
                <a16:creationId xmlns:a16="http://schemas.microsoft.com/office/drawing/2014/main" id="{5AABE266-8B7F-9375-3998-0AFCFC319953}"/>
              </a:ext>
            </a:extLst>
          </p:cNvPr>
          <p:cNvSpPr/>
          <p:nvPr/>
        </p:nvSpPr>
        <p:spPr>
          <a:xfrm>
            <a:off x="8704619" y="3498464"/>
            <a:ext cx="2524029" cy="355862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Právní rámec</a:t>
            </a:r>
          </a:p>
        </p:txBody>
      </p:sp>
      <p:sp>
        <p:nvSpPr>
          <p:cNvPr id="33" name="Obdélník: se zakulacenými rohy 32">
            <a:extLst>
              <a:ext uri="{FF2B5EF4-FFF2-40B4-BE49-F238E27FC236}">
                <a16:creationId xmlns:a16="http://schemas.microsoft.com/office/drawing/2014/main" id="{B0A27EC9-704E-65C1-F4BE-891C3E8111DE}"/>
              </a:ext>
            </a:extLst>
          </p:cNvPr>
          <p:cNvSpPr/>
          <p:nvPr/>
        </p:nvSpPr>
        <p:spPr>
          <a:xfrm>
            <a:off x="5056937" y="2665669"/>
            <a:ext cx="2524029" cy="687401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Důstojné pracovní podmínky</a:t>
            </a:r>
          </a:p>
        </p:txBody>
      </p: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98492B61-68C1-F84F-D4D5-F0768C38EB71}"/>
              </a:ext>
            </a:extLst>
          </p:cNvPr>
          <p:cNvCxnSpPr/>
          <p:nvPr/>
        </p:nvCxnSpPr>
        <p:spPr>
          <a:xfrm flipH="1">
            <a:off x="6870501" y="3054507"/>
            <a:ext cx="1834118" cy="2219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pojnice: pravoúhlá 37">
            <a:extLst>
              <a:ext uri="{FF2B5EF4-FFF2-40B4-BE49-F238E27FC236}">
                <a16:creationId xmlns:a16="http://schemas.microsoft.com/office/drawing/2014/main" id="{6A4542D0-DCC4-FEEC-7E25-E5FF95895851}"/>
              </a:ext>
            </a:extLst>
          </p:cNvPr>
          <p:cNvCxnSpPr/>
          <p:nvPr/>
        </p:nvCxnSpPr>
        <p:spPr>
          <a:xfrm rot="10800000" flipV="1">
            <a:off x="2805146" y="3353069"/>
            <a:ext cx="5847718" cy="1644097"/>
          </a:xfrm>
          <a:prstGeom prst="bentConnector3">
            <a:avLst>
              <a:gd name="adj1" fmla="val 1301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6A0CD11E-A6D8-9C7B-EBE1-F28E26F6C8EC}"/>
              </a:ext>
            </a:extLst>
          </p:cNvPr>
          <p:cNvCxnSpPr>
            <a:stCxn id="32" idx="2"/>
          </p:cNvCxnSpPr>
          <p:nvPr/>
        </p:nvCxnSpPr>
        <p:spPr>
          <a:xfrm>
            <a:off x="9966634" y="3854326"/>
            <a:ext cx="17696" cy="1240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Skupina 41">
            <a:extLst>
              <a:ext uri="{FF2B5EF4-FFF2-40B4-BE49-F238E27FC236}">
                <a16:creationId xmlns:a16="http://schemas.microsoft.com/office/drawing/2014/main" id="{63EB4A95-2AE9-7E52-9F41-822F9A131971}"/>
              </a:ext>
            </a:extLst>
          </p:cNvPr>
          <p:cNvGrpSpPr/>
          <p:nvPr/>
        </p:nvGrpSpPr>
        <p:grpSpPr>
          <a:xfrm>
            <a:off x="332622" y="4273362"/>
            <a:ext cx="3262341" cy="1954381"/>
            <a:chOff x="1069533" y="3153146"/>
            <a:chExt cx="3262341" cy="1954381"/>
          </a:xfrm>
        </p:grpSpPr>
        <p:sp>
          <p:nvSpPr>
            <p:cNvPr id="43" name="Obdélník: se zakulacenými rohy 42">
              <a:extLst>
                <a:ext uri="{FF2B5EF4-FFF2-40B4-BE49-F238E27FC236}">
                  <a16:creationId xmlns:a16="http://schemas.microsoft.com/office/drawing/2014/main" id="{3D38F5F1-90C7-492A-4FFE-E83B18805FD5}"/>
                </a:ext>
              </a:extLst>
            </p:cNvPr>
            <p:cNvSpPr/>
            <p:nvPr/>
          </p:nvSpPr>
          <p:spPr>
            <a:xfrm>
              <a:off x="1572632" y="4031896"/>
              <a:ext cx="2759242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Finance a prostředky</a:t>
              </a:r>
            </a:p>
          </p:txBody>
        </p:sp>
        <p:sp>
          <p:nvSpPr>
            <p:cNvPr id="44" name="TextovéPole 43">
              <a:extLst>
                <a:ext uri="{FF2B5EF4-FFF2-40B4-BE49-F238E27FC236}">
                  <a16:creationId xmlns:a16="http://schemas.microsoft.com/office/drawing/2014/main" id="{FD716EF7-04F6-AED1-F1B0-83E3083BE10E}"/>
                </a:ext>
              </a:extLst>
            </p:cNvPr>
            <p:cNvSpPr txBox="1"/>
            <p:nvPr/>
          </p:nvSpPr>
          <p:spPr>
            <a:xfrm>
              <a:off x="1069533" y="3153146"/>
              <a:ext cx="1274466" cy="19543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12100" dirty="0">
                  <a:solidFill>
                    <a:srgbClr val="002060"/>
                  </a:solidFill>
                </a:rPr>
                <a:t>?</a:t>
              </a:r>
            </a:p>
          </p:txBody>
        </p:sp>
      </p:grpSp>
      <p:sp>
        <p:nvSpPr>
          <p:cNvPr id="45" name="Obdélník: se zakulacenými rohy 44">
            <a:extLst>
              <a:ext uri="{FF2B5EF4-FFF2-40B4-BE49-F238E27FC236}">
                <a16:creationId xmlns:a16="http://schemas.microsoft.com/office/drawing/2014/main" id="{AD6D369C-02D4-8117-85BA-75586D10E49A}"/>
              </a:ext>
            </a:extLst>
          </p:cNvPr>
          <p:cNvSpPr/>
          <p:nvPr/>
        </p:nvSpPr>
        <p:spPr>
          <a:xfrm>
            <a:off x="1438880" y="5686503"/>
            <a:ext cx="2524029" cy="552368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Daňový a hospodářsky režim</a:t>
            </a:r>
          </a:p>
        </p:txBody>
      </p:sp>
    </p:spTree>
    <p:extLst>
      <p:ext uri="{BB962C8B-B14F-4D97-AF65-F5344CB8AC3E}">
        <p14:creationId xmlns:p14="http://schemas.microsoft.com/office/powerpoint/2010/main" val="14320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" grpId="0" animBg="1"/>
      <p:bldP spid="6" grpId="0" animBg="1"/>
      <p:bldP spid="9" grpId="0" animBg="1"/>
      <p:bldP spid="10" grpId="0" animBg="1"/>
      <p:bldP spid="11" grpId="0" animBg="1"/>
      <p:bldP spid="2" grpId="0" animBg="1"/>
      <p:bldP spid="32" grpId="0" animBg="1"/>
      <p:bldP spid="33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C1691-E7E6-4C12-8F0A-BB1FC8FB9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547"/>
            <a:ext cx="10515600" cy="834858"/>
          </a:xfrm>
        </p:spPr>
        <p:txBody>
          <a:bodyPr>
            <a:normAutofit/>
          </a:bodyPr>
          <a:lstStyle/>
          <a:p>
            <a:r>
              <a:rPr lang="cs-CZ" sz="4000" b="0" dirty="0"/>
              <a:t>Rizika dopadů ekonomické krize na sociální smír ...</a:t>
            </a: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383F07FC-EBDF-40F8-B994-1241B090F12D}"/>
              </a:ext>
            </a:extLst>
          </p:cNvPr>
          <p:cNvSpPr/>
          <p:nvPr/>
        </p:nvSpPr>
        <p:spPr>
          <a:xfrm>
            <a:off x="4716379" y="1329093"/>
            <a:ext cx="2759242" cy="625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Pracovní podmínky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1217A922-B91F-4080-AD81-80E359E713A6}"/>
              </a:ext>
            </a:extLst>
          </p:cNvPr>
          <p:cNvSpPr/>
          <p:nvPr/>
        </p:nvSpPr>
        <p:spPr>
          <a:xfrm>
            <a:off x="6684159" y="2418587"/>
            <a:ext cx="2759242" cy="6256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Globalizace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33E91977-5678-441C-A458-542BCA0C59DC}"/>
              </a:ext>
            </a:extLst>
          </p:cNvPr>
          <p:cNvSpPr/>
          <p:nvPr/>
        </p:nvSpPr>
        <p:spPr>
          <a:xfrm>
            <a:off x="2748601" y="2418587"/>
            <a:ext cx="2759242" cy="6256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Reflexe aktuálních podmínek trhu práce</a:t>
            </a:r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C45D2937-ABA2-4132-A86C-F18E00EA91E4}"/>
              </a:ext>
            </a:extLst>
          </p:cNvPr>
          <p:cNvSpPr/>
          <p:nvPr/>
        </p:nvSpPr>
        <p:spPr>
          <a:xfrm>
            <a:off x="4430598" y="4371988"/>
            <a:ext cx="3374796" cy="6256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Důstojná práce</a:t>
            </a: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523D8B56-23A7-4A80-8979-E381AAAF0C53}"/>
              </a:ext>
            </a:extLst>
          </p:cNvPr>
          <p:cNvSpPr/>
          <p:nvPr/>
        </p:nvSpPr>
        <p:spPr>
          <a:xfrm>
            <a:off x="4748463" y="5310451"/>
            <a:ext cx="2759242" cy="62564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Sociální smír</a:t>
            </a: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E9397C77-5B16-4B16-91F7-C854AD459971}"/>
              </a:ext>
            </a:extLst>
          </p:cNvPr>
          <p:cNvCxnSpPr>
            <a:stCxn id="5" idx="2"/>
          </p:cNvCxnSpPr>
          <p:nvPr/>
        </p:nvCxnSpPr>
        <p:spPr>
          <a:xfrm flipH="1">
            <a:off x="4989250" y="1954735"/>
            <a:ext cx="1106750" cy="46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>
            <a:extLst>
              <a:ext uri="{FF2B5EF4-FFF2-40B4-BE49-F238E27FC236}">
                <a16:creationId xmlns:a16="http://schemas.microsoft.com/office/drawing/2014/main" id="{2B525340-2BDF-488D-9678-3A917EC18A87}"/>
              </a:ext>
            </a:extLst>
          </p:cNvPr>
          <p:cNvCxnSpPr>
            <a:cxnSpLocks/>
          </p:cNvCxnSpPr>
          <p:nvPr/>
        </p:nvCxnSpPr>
        <p:spPr>
          <a:xfrm>
            <a:off x="6112665" y="1954735"/>
            <a:ext cx="1032484" cy="463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Bublinový popisek: se šipkou dolů 21">
            <a:extLst>
              <a:ext uri="{FF2B5EF4-FFF2-40B4-BE49-F238E27FC236}">
                <a16:creationId xmlns:a16="http://schemas.microsoft.com/office/drawing/2014/main" id="{93F94DAE-0BA2-4028-A3F9-ADD32FE8F1DE}"/>
              </a:ext>
            </a:extLst>
          </p:cNvPr>
          <p:cNvSpPr/>
          <p:nvPr/>
        </p:nvSpPr>
        <p:spPr>
          <a:xfrm>
            <a:off x="4852814" y="3275536"/>
            <a:ext cx="2486371" cy="947672"/>
          </a:xfrm>
          <a:prstGeom prst="downArrowCallout">
            <a:avLst>
              <a:gd name="adj1" fmla="val 74262"/>
              <a:gd name="adj2" fmla="val 51409"/>
              <a:gd name="adj3" fmla="val 25000"/>
              <a:gd name="adj4" fmla="val 6497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Autofit/>
          </a:bodyPr>
          <a:lstStyle/>
          <a:p>
            <a:pPr algn="ctr"/>
            <a:r>
              <a:rPr lang="cs-CZ" dirty="0"/>
              <a:t>Sociální dialog</a:t>
            </a:r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E0A2E281-3F9F-4585-A4C9-0E5B7B0E17BC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>
            <a:off x="6117996" y="4997630"/>
            <a:ext cx="10088" cy="312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>
            <a:extLst>
              <a:ext uri="{FF2B5EF4-FFF2-40B4-BE49-F238E27FC236}">
                <a16:creationId xmlns:a16="http://schemas.microsoft.com/office/drawing/2014/main" id="{B2F2C8B9-1BE6-4EEB-B095-3F3678896037}"/>
              </a:ext>
            </a:extLst>
          </p:cNvPr>
          <p:cNvCxnSpPr/>
          <p:nvPr/>
        </p:nvCxnSpPr>
        <p:spPr>
          <a:xfrm flipH="1">
            <a:off x="7475621" y="3151188"/>
            <a:ext cx="640857" cy="412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125081A9-AA75-4E9A-9167-86979F37D81F}"/>
              </a:ext>
            </a:extLst>
          </p:cNvPr>
          <p:cNvCxnSpPr>
            <a:cxnSpLocks/>
          </p:cNvCxnSpPr>
          <p:nvPr/>
        </p:nvCxnSpPr>
        <p:spPr>
          <a:xfrm>
            <a:off x="3940404" y="3192655"/>
            <a:ext cx="808059" cy="412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4CF84CE-270C-4189-9C06-4B09E40A17B4}"/>
              </a:ext>
            </a:extLst>
          </p:cNvPr>
          <p:cNvSpPr txBox="1"/>
          <p:nvPr/>
        </p:nvSpPr>
        <p:spPr>
          <a:xfrm>
            <a:off x="781624" y="6302689"/>
            <a:ext cx="10662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5"/>
                </a:solidFill>
              </a:rPr>
              <a:t>Rizika dopadů ekonomické krize na sociální smír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A4377CD-CA34-4C92-A5D9-C0A33ED78FEB}"/>
              </a:ext>
            </a:extLst>
          </p:cNvPr>
          <p:cNvSpPr txBox="1"/>
          <p:nvPr/>
        </p:nvSpPr>
        <p:spPr>
          <a:xfrm>
            <a:off x="838199" y="91246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Dopad a možnosti řešení v rámci kolektivního vyjednávání …</a:t>
            </a: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F5E1B116-A12C-414F-AA31-D85A0071CF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565291" y="6238871"/>
            <a:ext cx="2788508" cy="340817"/>
          </a:xfrm>
          <a:prstGeom prst="rect">
            <a:avLst/>
          </a:prstGeom>
        </p:spPr>
      </p:pic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D7FCD952-7CAD-2EDE-03B5-3A85A95FB0BC}"/>
              </a:ext>
            </a:extLst>
          </p:cNvPr>
          <p:cNvSpPr/>
          <p:nvPr/>
        </p:nvSpPr>
        <p:spPr>
          <a:xfrm>
            <a:off x="1478053" y="3753324"/>
            <a:ext cx="2312692" cy="6256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Participativní práva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21D2767D-F91A-8BC6-6FB6-B692CBC23806}"/>
              </a:ext>
            </a:extLst>
          </p:cNvPr>
          <p:cNvSpPr/>
          <p:nvPr/>
        </p:nvSpPr>
        <p:spPr>
          <a:xfrm>
            <a:off x="8401255" y="3753324"/>
            <a:ext cx="2312692" cy="6256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Kolektivní vyjednávání</a:t>
            </a:r>
          </a:p>
        </p:txBody>
      </p:sp>
      <p:grpSp>
        <p:nvGrpSpPr>
          <p:cNvPr id="34" name="Skupina 33">
            <a:extLst>
              <a:ext uri="{FF2B5EF4-FFF2-40B4-BE49-F238E27FC236}">
                <a16:creationId xmlns:a16="http://schemas.microsoft.com/office/drawing/2014/main" id="{5FA92A84-814D-2127-D886-3A37C01BA951}"/>
              </a:ext>
            </a:extLst>
          </p:cNvPr>
          <p:cNvGrpSpPr/>
          <p:nvPr/>
        </p:nvGrpSpPr>
        <p:grpSpPr>
          <a:xfrm>
            <a:off x="8726632" y="4274111"/>
            <a:ext cx="2019399" cy="1387681"/>
            <a:chOff x="9039517" y="4259903"/>
            <a:chExt cx="2019399" cy="1387681"/>
          </a:xfrm>
        </p:grpSpPr>
        <p:sp>
          <p:nvSpPr>
            <p:cNvPr id="14" name="Obdélník: se zakulacenými rohy 13">
              <a:extLst>
                <a:ext uri="{FF2B5EF4-FFF2-40B4-BE49-F238E27FC236}">
                  <a16:creationId xmlns:a16="http://schemas.microsoft.com/office/drawing/2014/main" id="{31EF1FB8-DA46-17B6-CF49-616B874B3E09}"/>
                </a:ext>
              </a:extLst>
            </p:cNvPr>
            <p:cNvSpPr/>
            <p:nvPr/>
          </p:nvSpPr>
          <p:spPr>
            <a:xfrm>
              <a:off x="9039517" y="4695991"/>
              <a:ext cx="1036659" cy="625642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bg1"/>
                  </a:solidFill>
                </a:rPr>
                <a:t>Garance</a:t>
              </a:r>
            </a:p>
          </p:txBody>
        </p:sp>
        <p:grpSp>
          <p:nvGrpSpPr>
            <p:cNvPr id="3" name="Zástupný obsah 20" descr="Smlouva se souvislou výplní">
              <a:extLst>
                <a:ext uri="{FF2B5EF4-FFF2-40B4-BE49-F238E27FC236}">
                  <a16:creationId xmlns:a16="http://schemas.microsoft.com/office/drawing/2014/main" id="{903C3690-8734-2572-39D4-C5D34FFF40B9}"/>
                </a:ext>
              </a:extLst>
            </p:cNvPr>
            <p:cNvGrpSpPr/>
            <p:nvPr/>
          </p:nvGrpSpPr>
          <p:grpSpPr>
            <a:xfrm>
              <a:off x="9983463" y="4259903"/>
              <a:ext cx="1075453" cy="1387681"/>
              <a:chOff x="9983463" y="4259903"/>
              <a:chExt cx="1075453" cy="1387681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4" name="Volný tvar: obrazec 3">
                <a:extLst>
                  <a:ext uri="{FF2B5EF4-FFF2-40B4-BE49-F238E27FC236}">
                    <a16:creationId xmlns:a16="http://schemas.microsoft.com/office/drawing/2014/main" id="{1F5C2088-FABB-5632-2D6C-A8D6D94EBCE1}"/>
                  </a:ext>
                </a:extLst>
              </p:cNvPr>
              <p:cNvSpPr/>
              <p:nvPr/>
            </p:nvSpPr>
            <p:spPr>
              <a:xfrm>
                <a:off x="9983463" y="4259903"/>
                <a:ext cx="1075453" cy="1387681"/>
              </a:xfrm>
              <a:custGeom>
                <a:avLst/>
                <a:gdLst>
                  <a:gd name="connsiteX0" fmla="*/ 971377 w 1075453"/>
                  <a:gd name="connsiteY0" fmla="*/ 1283606 h 1387681"/>
                  <a:gd name="connsiteX1" fmla="*/ 104076 w 1075453"/>
                  <a:gd name="connsiteY1" fmla="*/ 1283606 h 1387681"/>
                  <a:gd name="connsiteX2" fmla="*/ 104076 w 1075453"/>
                  <a:gd name="connsiteY2" fmla="*/ 104076 h 1387681"/>
                  <a:gd name="connsiteX3" fmla="*/ 971377 w 1075453"/>
                  <a:gd name="connsiteY3" fmla="*/ 104076 h 1387681"/>
                  <a:gd name="connsiteX4" fmla="*/ 971377 w 1075453"/>
                  <a:gd name="connsiteY4" fmla="*/ 1283606 h 1387681"/>
                  <a:gd name="connsiteX5" fmla="*/ 1075453 w 1075453"/>
                  <a:gd name="connsiteY5" fmla="*/ 0 h 1387681"/>
                  <a:gd name="connsiteX6" fmla="*/ 0 w 1075453"/>
                  <a:gd name="connsiteY6" fmla="*/ 0 h 1387681"/>
                  <a:gd name="connsiteX7" fmla="*/ 0 w 1075453"/>
                  <a:gd name="connsiteY7" fmla="*/ 1387682 h 1387681"/>
                  <a:gd name="connsiteX8" fmla="*/ 1075453 w 1075453"/>
                  <a:gd name="connsiteY8" fmla="*/ 1387682 h 1387681"/>
                  <a:gd name="connsiteX9" fmla="*/ 1075453 w 1075453"/>
                  <a:gd name="connsiteY9" fmla="*/ 0 h 1387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75453" h="1387681">
                    <a:moveTo>
                      <a:pt x="971377" y="1283606"/>
                    </a:moveTo>
                    <a:lnTo>
                      <a:pt x="104076" y="1283606"/>
                    </a:lnTo>
                    <a:lnTo>
                      <a:pt x="104076" y="104076"/>
                    </a:lnTo>
                    <a:lnTo>
                      <a:pt x="971377" y="104076"/>
                    </a:lnTo>
                    <a:lnTo>
                      <a:pt x="971377" y="1283606"/>
                    </a:lnTo>
                    <a:close/>
                    <a:moveTo>
                      <a:pt x="1075453" y="0"/>
                    </a:moveTo>
                    <a:lnTo>
                      <a:pt x="0" y="0"/>
                    </a:lnTo>
                    <a:lnTo>
                      <a:pt x="0" y="1387682"/>
                    </a:lnTo>
                    <a:lnTo>
                      <a:pt x="1075453" y="1387682"/>
                    </a:lnTo>
                    <a:lnTo>
                      <a:pt x="1075453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7" name="Volný tvar: obrazec 6">
                <a:extLst>
                  <a:ext uri="{FF2B5EF4-FFF2-40B4-BE49-F238E27FC236}">
                    <a16:creationId xmlns:a16="http://schemas.microsoft.com/office/drawing/2014/main" id="{B5AC6BB5-7DE3-5915-8D5D-1F889C037931}"/>
                  </a:ext>
                </a:extLst>
              </p:cNvPr>
              <p:cNvSpPr/>
              <p:nvPr/>
            </p:nvSpPr>
            <p:spPr>
              <a:xfrm>
                <a:off x="10191615" y="5265972"/>
                <a:ext cx="312228" cy="69384"/>
              </a:xfrm>
              <a:custGeom>
                <a:avLst/>
                <a:gdLst>
                  <a:gd name="connsiteX0" fmla="*/ 0 w 312228"/>
                  <a:gd name="connsiteY0" fmla="*/ 0 h 69384"/>
                  <a:gd name="connsiteX1" fmla="*/ 312228 w 312228"/>
                  <a:gd name="connsiteY1" fmla="*/ 0 h 69384"/>
                  <a:gd name="connsiteX2" fmla="*/ 312228 w 312228"/>
                  <a:gd name="connsiteY2" fmla="*/ 69384 h 69384"/>
                  <a:gd name="connsiteX3" fmla="*/ 0 w 312228"/>
                  <a:gd name="connsiteY3" fmla="*/ 69384 h 6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2228" h="69384">
                    <a:moveTo>
                      <a:pt x="0" y="0"/>
                    </a:moveTo>
                    <a:lnTo>
                      <a:pt x="312228" y="0"/>
                    </a:lnTo>
                    <a:lnTo>
                      <a:pt x="312228" y="69384"/>
                    </a:lnTo>
                    <a:lnTo>
                      <a:pt x="0" y="6938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13" name="Volný tvar: obrazec 12">
                <a:extLst>
                  <a:ext uri="{FF2B5EF4-FFF2-40B4-BE49-F238E27FC236}">
                    <a16:creationId xmlns:a16="http://schemas.microsoft.com/office/drawing/2014/main" id="{4035C1AB-55C3-57A2-D7C9-F9DA011E7E78}"/>
                  </a:ext>
                </a:extLst>
              </p:cNvPr>
              <p:cNvSpPr/>
              <p:nvPr/>
            </p:nvSpPr>
            <p:spPr>
              <a:xfrm>
                <a:off x="10191615" y="4502747"/>
                <a:ext cx="659148" cy="69384"/>
              </a:xfrm>
              <a:custGeom>
                <a:avLst/>
                <a:gdLst>
                  <a:gd name="connsiteX0" fmla="*/ 0 w 659148"/>
                  <a:gd name="connsiteY0" fmla="*/ 0 h 69384"/>
                  <a:gd name="connsiteX1" fmla="*/ 659149 w 659148"/>
                  <a:gd name="connsiteY1" fmla="*/ 0 h 69384"/>
                  <a:gd name="connsiteX2" fmla="*/ 659149 w 659148"/>
                  <a:gd name="connsiteY2" fmla="*/ 69384 h 69384"/>
                  <a:gd name="connsiteX3" fmla="*/ 0 w 659148"/>
                  <a:gd name="connsiteY3" fmla="*/ 69384 h 6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9148" h="69384">
                    <a:moveTo>
                      <a:pt x="0" y="0"/>
                    </a:moveTo>
                    <a:lnTo>
                      <a:pt x="659149" y="0"/>
                    </a:lnTo>
                    <a:lnTo>
                      <a:pt x="659149" y="69384"/>
                    </a:lnTo>
                    <a:lnTo>
                      <a:pt x="0" y="6938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19" name="Volný tvar: obrazec 18">
                <a:extLst>
                  <a:ext uri="{FF2B5EF4-FFF2-40B4-BE49-F238E27FC236}">
                    <a16:creationId xmlns:a16="http://schemas.microsoft.com/office/drawing/2014/main" id="{EBB6D488-6A24-6930-6D51-8B9C14FE7AED}"/>
                  </a:ext>
                </a:extLst>
              </p:cNvPr>
              <p:cNvSpPr/>
              <p:nvPr/>
            </p:nvSpPr>
            <p:spPr>
              <a:xfrm>
                <a:off x="10191615" y="4641515"/>
                <a:ext cx="659148" cy="69384"/>
              </a:xfrm>
              <a:custGeom>
                <a:avLst/>
                <a:gdLst>
                  <a:gd name="connsiteX0" fmla="*/ 0 w 659148"/>
                  <a:gd name="connsiteY0" fmla="*/ 0 h 69384"/>
                  <a:gd name="connsiteX1" fmla="*/ 659149 w 659148"/>
                  <a:gd name="connsiteY1" fmla="*/ 0 h 69384"/>
                  <a:gd name="connsiteX2" fmla="*/ 659149 w 659148"/>
                  <a:gd name="connsiteY2" fmla="*/ 69384 h 69384"/>
                  <a:gd name="connsiteX3" fmla="*/ 0 w 659148"/>
                  <a:gd name="connsiteY3" fmla="*/ 69384 h 6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9148" h="69384">
                    <a:moveTo>
                      <a:pt x="0" y="0"/>
                    </a:moveTo>
                    <a:lnTo>
                      <a:pt x="659149" y="0"/>
                    </a:lnTo>
                    <a:lnTo>
                      <a:pt x="659149" y="69384"/>
                    </a:lnTo>
                    <a:lnTo>
                      <a:pt x="0" y="6938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23" name="Volný tvar: obrazec 22">
                <a:extLst>
                  <a:ext uri="{FF2B5EF4-FFF2-40B4-BE49-F238E27FC236}">
                    <a16:creationId xmlns:a16="http://schemas.microsoft.com/office/drawing/2014/main" id="{B9BE7455-700E-A7D4-C13A-99FAAF5E7524}"/>
                  </a:ext>
                </a:extLst>
              </p:cNvPr>
              <p:cNvSpPr/>
              <p:nvPr/>
            </p:nvSpPr>
            <p:spPr>
              <a:xfrm>
                <a:off x="10191615" y="4780283"/>
                <a:ext cx="659148" cy="69384"/>
              </a:xfrm>
              <a:custGeom>
                <a:avLst/>
                <a:gdLst>
                  <a:gd name="connsiteX0" fmla="*/ 0 w 659148"/>
                  <a:gd name="connsiteY0" fmla="*/ 0 h 69384"/>
                  <a:gd name="connsiteX1" fmla="*/ 659149 w 659148"/>
                  <a:gd name="connsiteY1" fmla="*/ 0 h 69384"/>
                  <a:gd name="connsiteX2" fmla="*/ 659149 w 659148"/>
                  <a:gd name="connsiteY2" fmla="*/ 69384 h 69384"/>
                  <a:gd name="connsiteX3" fmla="*/ 0 w 659148"/>
                  <a:gd name="connsiteY3" fmla="*/ 69384 h 6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59148" h="69384">
                    <a:moveTo>
                      <a:pt x="0" y="0"/>
                    </a:moveTo>
                    <a:lnTo>
                      <a:pt x="659149" y="0"/>
                    </a:lnTo>
                    <a:lnTo>
                      <a:pt x="659149" y="69384"/>
                    </a:lnTo>
                    <a:lnTo>
                      <a:pt x="0" y="6938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26" name="Volný tvar: obrazec 25">
                <a:extLst>
                  <a:ext uri="{FF2B5EF4-FFF2-40B4-BE49-F238E27FC236}">
                    <a16:creationId xmlns:a16="http://schemas.microsoft.com/office/drawing/2014/main" id="{0D0FAC14-2D95-152A-9AB8-32BF0D403F22}"/>
                  </a:ext>
                </a:extLst>
              </p:cNvPr>
              <p:cNvSpPr/>
              <p:nvPr/>
            </p:nvSpPr>
            <p:spPr>
              <a:xfrm>
                <a:off x="10521190" y="4919051"/>
                <a:ext cx="329574" cy="69384"/>
              </a:xfrm>
              <a:custGeom>
                <a:avLst/>
                <a:gdLst>
                  <a:gd name="connsiteX0" fmla="*/ 0 w 329574"/>
                  <a:gd name="connsiteY0" fmla="*/ 0 h 69384"/>
                  <a:gd name="connsiteX1" fmla="*/ 329574 w 329574"/>
                  <a:gd name="connsiteY1" fmla="*/ 0 h 69384"/>
                  <a:gd name="connsiteX2" fmla="*/ 329574 w 329574"/>
                  <a:gd name="connsiteY2" fmla="*/ 69384 h 69384"/>
                  <a:gd name="connsiteX3" fmla="*/ 0 w 329574"/>
                  <a:gd name="connsiteY3" fmla="*/ 69384 h 6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9574" h="69384">
                    <a:moveTo>
                      <a:pt x="0" y="0"/>
                    </a:moveTo>
                    <a:lnTo>
                      <a:pt x="329574" y="0"/>
                    </a:lnTo>
                    <a:lnTo>
                      <a:pt x="329574" y="69384"/>
                    </a:lnTo>
                    <a:lnTo>
                      <a:pt x="0" y="6938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  <p:sp>
            <p:nvSpPr>
              <p:cNvPr id="32" name="Volný tvar: obrazec 31">
                <a:extLst>
                  <a:ext uri="{FF2B5EF4-FFF2-40B4-BE49-F238E27FC236}">
                    <a16:creationId xmlns:a16="http://schemas.microsoft.com/office/drawing/2014/main" id="{8F5993B9-14A2-9D92-8608-C8527188438E}"/>
                  </a:ext>
                </a:extLst>
              </p:cNvPr>
              <p:cNvSpPr/>
              <p:nvPr/>
            </p:nvSpPr>
            <p:spPr>
              <a:xfrm>
                <a:off x="10607920" y="5179242"/>
                <a:ext cx="242844" cy="242844"/>
              </a:xfrm>
              <a:custGeom>
                <a:avLst/>
                <a:gdLst>
                  <a:gd name="connsiteX0" fmla="*/ 189072 w 242844"/>
                  <a:gd name="connsiteY0" fmla="*/ 242844 h 242844"/>
                  <a:gd name="connsiteX1" fmla="*/ 121422 w 242844"/>
                  <a:gd name="connsiteY1" fmla="*/ 175195 h 242844"/>
                  <a:gd name="connsiteX2" fmla="*/ 53773 w 242844"/>
                  <a:gd name="connsiteY2" fmla="*/ 242844 h 242844"/>
                  <a:gd name="connsiteX3" fmla="*/ 0 w 242844"/>
                  <a:gd name="connsiteY3" fmla="*/ 189072 h 242844"/>
                  <a:gd name="connsiteX4" fmla="*/ 67650 w 242844"/>
                  <a:gd name="connsiteY4" fmla="*/ 121422 h 242844"/>
                  <a:gd name="connsiteX5" fmla="*/ 0 w 242844"/>
                  <a:gd name="connsiteY5" fmla="*/ 53773 h 242844"/>
                  <a:gd name="connsiteX6" fmla="*/ 53773 w 242844"/>
                  <a:gd name="connsiteY6" fmla="*/ 0 h 242844"/>
                  <a:gd name="connsiteX7" fmla="*/ 121422 w 242844"/>
                  <a:gd name="connsiteY7" fmla="*/ 67650 h 242844"/>
                  <a:gd name="connsiteX8" fmla="*/ 189072 w 242844"/>
                  <a:gd name="connsiteY8" fmla="*/ 0 h 242844"/>
                  <a:gd name="connsiteX9" fmla="*/ 242844 w 242844"/>
                  <a:gd name="connsiteY9" fmla="*/ 53773 h 242844"/>
                  <a:gd name="connsiteX10" fmla="*/ 175195 w 242844"/>
                  <a:gd name="connsiteY10" fmla="*/ 121422 h 242844"/>
                  <a:gd name="connsiteX11" fmla="*/ 242844 w 242844"/>
                  <a:gd name="connsiteY11" fmla="*/ 189072 h 242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2844" h="242844">
                    <a:moveTo>
                      <a:pt x="189072" y="242844"/>
                    </a:moveTo>
                    <a:lnTo>
                      <a:pt x="121422" y="175195"/>
                    </a:lnTo>
                    <a:lnTo>
                      <a:pt x="53773" y="242844"/>
                    </a:lnTo>
                    <a:lnTo>
                      <a:pt x="0" y="189072"/>
                    </a:lnTo>
                    <a:lnTo>
                      <a:pt x="67650" y="121422"/>
                    </a:lnTo>
                    <a:lnTo>
                      <a:pt x="0" y="53773"/>
                    </a:lnTo>
                    <a:lnTo>
                      <a:pt x="53773" y="0"/>
                    </a:lnTo>
                    <a:lnTo>
                      <a:pt x="121422" y="67650"/>
                    </a:lnTo>
                    <a:lnTo>
                      <a:pt x="189072" y="0"/>
                    </a:lnTo>
                    <a:lnTo>
                      <a:pt x="242844" y="53773"/>
                    </a:lnTo>
                    <a:lnTo>
                      <a:pt x="175195" y="121422"/>
                    </a:lnTo>
                    <a:lnTo>
                      <a:pt x="242844" y="189072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17264" cap="flat">
                <a:solidFill>
                  <a:schemeClr val="accent1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cs-CZ"/>
              </a:p>
            </p:txBody>
          </p:sp>
        </p:grpSp>
      </p:grp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E58C93CD-A099-0C54-13FD-C02CC1B7ADA2}"/>
              </a:ext>
            </a:extLst>
          </p:cNvPr>
          <p:cNvCxnSpPr>
            <a:endCxn id="6" idx="3"/>
          </p:cNvCxnSpPr>
          <p:nvPr/>
        </p:nvCxnSpPr>
        <p:spPr>
          <a:xfrm flipH="1">
            <a:off x="3790745" y="3749372"/>
            <a:ext cx="925634" cy="316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>
            <a:extLst>
              <a:ext uri="{FF2B5EF4-FFF2-40B4-BE49-F238E27FC236}">
                <a16:creationId xmlns:a16="http://schemas.microsoft.com/office/drawing/2014/main" id="{A53E684D-092C-1BB3-58DD-101B8458131D}"/>
              </a:ext>
            </a:extLst>
          </p:cNvPr>
          <p:cNvCxnSpPr>
            <a:cxnSpLocks/>
          </p:cNvCxnSpPr>
          <p:nvPr/>
        </p:nvCxnSpPr>
        <p:spPr>
          <a:xfrm>
            <a:off x="7475621" y="3668617"/>
            <a:ext cx="893550" cy="397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Řečová bublina: oválný bublinový popisek 27">
            <a:extLst>
              <a:ext uri="{FF2B5EF4-FFF2-40B4-BE49-F238E27FC236}">
                <a16:creationId xmlns:a16="http://schemas.microsoft.com/office/drawing/2014/main" id="{A6B069A1-38DD-2874-7CD4-281D6C6CBA2A}"/>
              </a:ext>
            </a:extLst>
          </p:cNvPr>
          <p:cNvSpPr/>
          <p:nvPr/>
        </p:nvSpPr>
        <p:spPr>
          <a:xfrm>
            <a:off x="245517" y="1486671"/>
            <a:ext cx="2085667" cy="931916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Role sociálních partnerů?</a:t>
            </a:r>
          </a:p>
        </p:txBody>
      </p: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95778AD9-D5D2-F38F-286A-254B90A8EFC9}"/>
              </a:ext>
            </a:extLst>
          </p:cNvPr>
          <p:cNvCxnSpPr/>
          <p:nvPr/>
        </p:nvCxnSpPr>
        <p:spPr>
          <a:xfrm flipH="1">
            <a:off x="7953182" y="5150412"/>
            <a:ext cx="640857" cy="412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>
            <a:extLst>
              <a:ext uri="{FF2B5EF4-FFF2-40B4-BE49-F238E27FC236}">
                <a16:creationId xmlns:a16="http://schemas.microsoft.com/office/drawing/2014/main" id="{85C841FC-425D-3B06-E7A8-2AB4374F91AA}"/>
              </a:ext>
            </a:extLst>
          </p:cNvPr>
          <p:cNvCxnSpPr>
            <a:cxnSpLocks/>
          </p:cNvCxnSpPr>
          <p:nvPr/>
        </p:nvCxnSpPr>
        <p:spPr>
          <a:xfrm>
            <a:off x="2634399" y="4463624"/>
            <a:ext cx="1619163" cy="232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BDBE7EA2-A3E6-003D-1EEF-650386EF7251}"/>
              </a:ext>
            </a:extLst>
          </p:cNvPr>
          <p:cNvCxnSpPr/>
          <p:nvPr/>
        </p:nvCxnSpPr>
        <p:spPr>
          <a:xfrm>
            <a:off x="7639665" y="1632155"/>
            <a:ext cx="5506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bdélník: se zakulacenými rohy 35">
            <a:extLst>
              <a:ext uri="{FF2B5EF4-FFF2-40B4-BE49-F238E27FC236}">
                <a16:creationId xmlns:a16="http://schemas.microsoft.com/office/drawing/2014/main" id="{EBEBCFB6-D65A-0833-FAFF-B418C7F44823}"/>
              </a:ext>
            </a:extLst>
          </p:cNvPr>
          <p:cNvSpPr/>
          <p:nvPr/>
        </p:nvSpPr>
        <p:spPr>
          <a:xfrm>
            <a:off x="8287055" y="1166125"/>
            <a:ext cx="2312692" cy="369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Slaďování</a:t>
            </a:r>
          </a:p>
        </p:txBody>
      </p:sp>
      <p:sp>
        <p:nvSpPr>
          <p:cNvPr id="37" name="Obdélník: se zakulacenými rohy 36">
            <a:extLst>
              <a:ext uri="{FF2B5EF4-FFF2-40B4-BE49-F238E27FC236}">
                <a16:creationId xmlns:a16="http://schemas.microsoft.com/office/drawing/2014/main" id="{8A13FB8C-7905-43EF-596B-1F83BDB6C4B8}"/>
              </a:ext>
            </a:extLst>
          </p:cNvPr>
          <p:cNvSpPr/>
          <p:nvPr/>
        </p:nvSpPr>
        <p:spPr>
          <a:xfrm>
            <a:off x="8287055" y="1705338"/>
            <a:ext cx="2312692" cy="3693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Ekonomika</a:t>
            </a:r>
          </a:p>
        </p:txBody>
      </p:sp>
    </p:spTree>
    <p:extLst>
      <p:ext uri="{BB962C8B-B14F-4D97-AF65-F5344CB8AC3E}">
        <p14:creationId xmlns:p14="http://schemas.microsoft.com/office/powerpoint/2010/main" val="397465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22" grpId="0" animBg="1"/>
      <p:bldP spid="6" grpId="0" animBg="1"/>
      <p:bldP spid="12" grpId="0" animBg="1"/>
      <p:bldP spid="28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3D0C3D-CE95-4326-A2D9-73E24077A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5899"/>
            <a:ext cx="10515600" cy="5301064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endParaRPr lang="cs-CZ" sz="4400" b="1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cs-CZ" sz="4400" b="1" i="1" dirty="0">
                <a:solidFill>
                  <a:srgbClr val="0070C0"/>
                </a:solidFill>
              </a:rPr>
              <a:t>Sociální dialog je cesta i řešení!</a:t>
            </a:r>
          </a:p>
          <a:p>
            <a:pPr marL="0" indent="0" algn="ctr">
              <a:buNone/>
            </a:pPr>
            <a:endParaRPr lang="cs-CZ" sz="2400" u="sng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cs-CZ" sz="2400" dirty="0">
                <a:solidFill>
                  <a:srgbClr val="0070C0"/>
                </a:solidFill>
              </a:rPr>
              <a:t>Jan.horecky@pravniinstitut.cz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rgbClr val="0070C0"/>
                </a:solidFill>
              </a:rPr>
              <a:t>© 2024</a:t>
            </a:r>
          </a:p>
          <a:p>
            <a:pPr marL="0" indent="0" algn="ctr">
              <a:buNone/>
            </a:pPr>
            <a:endParaRPr lang="cs-CZ" sz="4400" b="1" i="1" dirty="0">
              <a:solidFill>
                <a:srgbClr val="0070C0"/>
              </a:solidFill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AFFD30F-1A44-4412-A263-848BE4ED57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565291" y="6238871"/>
            <a:ext cx="2788508" cy="34081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FE47ED6-19CD-414F-31DB-9E4766D5896D}"/>
              </a:ext>
            </a:extLst>
          </p:cNvPr>
          <p:cNvSpPr txBox="1"/>
          <p:nvPr/>
        </p:nvSpPr>
        <p:spPr>
          <a:xfrm>
            <a:off x="838200" y="6267178"/>
            <a:ext cx="10662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accent5"/>
                </a:solidFill>
              </a:rPr>
              <a:t>Rizika dopadů ekonomické krize na sociální smír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1417311-D88E-1536-9135-BD139D23234B}"/>
              </a:ext>
            </a:extLst>
          </p:cNvPr>
          <p:cNvSpPr txBox="1"/>
          <p:nvPr/>
        </p:nvSpPr>
        <p:spPr>
          <a:xfrm>
            <a:off x="3047238" y="2551837"/>
            <a:ext cx="609447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1800" i="1" spc="-1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i="1" spc="-1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sz="1800" i="1" spc="-1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i="1" spc="-1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sz="1800" i="1" spc="-1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i="1" spc="-1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cs-CZ" sz="1800" i="1" spc="-1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cs-CZ" sz="12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Studie byla zpracována v rámci projektu ASO </a:t>
            </a:r>
            <a:r>
              <a:rPr lang="cs-CZ" sz="12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„Rizika dopadů ekonomické krize na sociální smír z pohledu zaměstnanců kritická místa a možnosti řešení v rámci kolektivního vyjednávání</a:t>
            </a:r>
            <a:r>
              <a:rPr lang="cs-CZ" sz="12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 (</a:t>
            </a:r>
            <a:r>
              <a:rPr lang="cs-CZ" sz="12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příspěvek na činnost dle § 320a písm. a) zákona č. 262/2006 Sb., zákoníku práce, ve znění pozdějších předpisů, </a:t>
            </a:r>
            <a:r>
              <a:rPr lang="cs-CZ" sz="1200" i="1" spc="-1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 podporu sociálního dialogu.</a:t>
            </a:r>
            <a:endParaRPr lang="cs-CZ" sz="1200" dirty="0">
              <a:solidFill>
                <a:srgbClr val="898989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7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245</Words>
  <Application>Microsoft Office PowerPoint</Application>
  <PresentationFormat>Širokoúhlá obrazovka</PresentationFormat>
  <Paragraphs>61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Motiv Office</vt:lpstr>
      <vt:lpstr>Rizika dopadů ekonomické krize na sociální smír a možnosti řešení v rámci kolektivního vyjednávání</vt:lpstr>
      <vt:lpstr>Prezentace aplikace PowerPoint</vt:lpstr>
      <vt:lpstr>Rizika dopadů ekonomické krize na sociální smír ...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Nové trendy podporující roli a význam kolektivního vyjednávání</dc:title>
  <dc:creator>Horecký Jan</dc:creator>
  <cp:lastModifiedBy>Obývák</cp:lastModifiedBy>
  <cp:revision>33</cp:revision>
  <cp:lastPrinted>2024-09-11T14:24:16Z</cp:lastPrinted>
  <dcterms:created xsi:type="dcterms:W3CDTF">2020-12-15T22:01:55Z</dcterms:created>
  <dcterms:modified xsi:type="dcterms:W3CDTF">2024-09-16T12:58:42Z</dcterms:modified>
</cp:coreProperties>
</file>