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85" r:id="rId4"/>
    <p:sldId id="299" r:id="rId5"/>
    <p:sldId id="300" r:id="rId6"/>
    <p:sldId id="301" r:id="rId7"/>
    <p:sldId id="302" r:id="rId8"/>
    <p:sldId id="307" r:id="rId9"/>
    <p:sldId id="305" r:id="rId10"/>
    <p:sldId id="306" r:id="rId11"/>
    <p:sldId id="303" r:id="rId12"/>
    <p:sldId id="304" r:id="rId13"/>
    <p:sldId id="283" r:id="rId14"/>
  </p:sldIdLst>
  <p:sldSz cx="12192000" cy="6858000"/>
  <p:notesSz cx="6797675" cy="9928225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08C"/>
    <a:srgbClr val="006600"/>
    <a:srgbClr val="3219E7"/>
    <a:srgbClr val="ECCDCE"/>
    <a:srgbClr val="F6E8E8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Stredný štýl 4 - zvýrazneni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redný štýl 3 - zvýrazneni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redný štýl 3 - zvýrazneni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redný štýl 3 - zvýrazneni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etlý štýl 3 - zvýrazneni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redný štýl 1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hlerova\Desktop\Analyzy%20EKO\mzdy%20SR\K&#243;pia%20-%20Koniec%20nizkym%20mzdam%202019_Jan%20Kosc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skova\AppData\Local\Temp\EARN_MW_CUR160614118595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26.100\haskova$\Stanovisk&#225;\minimalna_mzda\sektor_ucty_EU.xls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'14 Mzdové pásma'!$B$4</c:f>
              <c:strCache>
                <c:ptCount val="1"/>
                <c:pt idx="0">
                  <c:v>Počet ľudí s takouto mzdou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60-4797-9D96-40952B1FFBC6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60-4797-9D96-40952B1FFBC6}"/>
              </c:ext>
            </c:extLst>
          </c:dPt>
          <c:cat>
            <c:strRef>
              <c:f>'14 Mzdové pásma'!$A$5:$A$16</c:f>
              <c:strCache>
                <c:ptCount val="12"/>
                <c:pt idx="0">
                  <c:v>Do 600</c:v>
                </c:pt>
                <c:pt idx="1">
                  <c:v>od 600 do 800</c:v>
                </c:pt>
                <c:pt idx="2">
                  <c:v>od 800 do 1000</c:v>
                </c:pt>
                <c:pt idx="3">
                  <c:v>od 1000 do 1200</c:v>
                </c:pt>
                <c:pt idx="4">
                  <c:v>od 1200 do 1400</c:v>
                </c:pt>
                <c:pt idx="5">
                  <c:v>od 1400 do 1600</c:v>
                </c:pt>
                <c:pt idx="6">
                  <c:v>od 1600 do 1800</c:v>
                </c:pt>
                <c:pt idx="7">
                  <c:v>od 1800 do 2000</c:v>
                </c:pt>
                <c:pt idx="8">
                  <c:v>od 2000 do 2300</c:v>
                </c:pt>
                <c:pt idx="9">
                  <c:v>od 2300 do 2600</c:v>
                </c:pt>
                <c:pt idx="10">
                  <c:v>od 2600 do 3000</c:v>
                </c:pt>
                <c:pt idx="11">
                  <c:v>nad 3000</c:v>
                </c:pt>
              </c:strCache>
            </c:strRef>
          </c:cat>
          <c:val>
            <c:numRef>
              <c:f>'14 Mzdové pásma'!$B$5:$B$16</c:f>
              <c:numCache>
                <c:formatCode>General</c:formatCode>
                <c:ptCount val="12"/>
                <c:pt idx="0">
                  <c:v>13.29</c:v>
                </c:pt>
                <c:pt idx="1">
                  <c:v>19.63</c:v>
                </c:pt>
                <c:pt idx="2">
                  <c:v>19.41</c:v>
                </c:pt>
                <c:pt idx="3">
                  <c:v>14.83</c:v>
                </c:pt>
                <c:pt idx="4">
                  <c:v>10.210000000000001</c:v>
                </c:pt>
                <c:pt idx="5">
                  <c:v>6.56</c:v>
                </c:pt>
                <c:pt idx="6">
                  <c:v>4.37</c:v>
                </c:pt>
                <c:pt idx="7">
                  <c:v>2.96</c:v>
                </c:pt>
                <c:pt idx="8">
                  <c:v>2.84</c:v>
                </c:pt>
                <c:pt idx="9">
                  <c:v>1.71</c:v>
                </c:pt>
                <c:pt idx="10">
                  <c:v>1.4</c:v>
                </c:pt>
                <c:pt idx="11">
                  <c:v>2.79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8-4444-BA86-7685056FC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997464"/>
        <c:axId val="161997848"/>
      </c:barChart>
      <c:catAx>
        <c:axId val="161997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997848"/>
        <c:crosses val="autoZero"/>
        <c:auto val="1"/>
        <c:lblAlgn val="ctr"/>
        <c:lblOffset val="100"/>
        <c:noMultiLvlLbl val="0"/>
      </c:catAx>
      <c:valAx>
        <c:axId val="16199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997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6C-4797-B1DE-30A3BD974B3C}"/>
              </c:ext>
            </c:extLst>
          </c:dPt>
          <c:cat>
            <c:strRef>
              <c:f>'[EARN_MW_CUR1606141185959.xlsx]Sheet 1'!$A$20:$A$46</c:f>
              <c:strCache>
                <c:ptCount val="27"/>
                <c:pt idx="0">
                  <c:v>Albania</c:v>
                </c:pt>
                <c:pt idx="1">
                  <c:v>Latvia</c:v>
                </c:pt>
                <c:pt idx="2">
                  <c:v>Montenegro</c:v>
                </c:pt>
                <c:pt idx="3">
                  <c:v>Bulgaria</c:v>
                </c:pt>
                <c:pt idx="4">
                  <c:v>Serbia</c:v>
                </c:pt>
                <c:pt idx="5">
                  <c:v>Estonia</c:v>
                </c:pt>
                <c:pt idx="6">
                  <c:v>Slovakia</c:v>
                </c:pt>
                <c:pt idx="7">
                  <c:v>Hungary</c:v>
                </c:pt>
                <c:pt idx="8">
                  <c:v>Czechia</c:v>
                </c:pt>
                <c:pt idx="9">
                  <c:v>Croatia</c:v>
                </c:pt>
                <c:pt idx="10">
                  <c:v>Portugal</c:v>
                </c:pt>
                <c:pt idx="11">
                  <c:v>Romania</c:v>
                </c:pt>
                <c:pt idx="12">
                  <c:v>Lithuania</c:v>
                </c:pt>
                <c:pt idx="13">
                  <c:v>Greece</c:v>
                </c:pt>
                <c:pt idx="14">
                  <c:v>Malta</c:v>
                </c:pt>
                <c:pt idx="15">
                  <c:v>United States</c:v>
                </c:pt>
                <c:pt idx="16">
                  <c:v>Turkey</c:v>
                </c:pt>
                <c:pt idx="17">
                  <c:v>Poland</c:v>
                </c:pt>
                <c:pt idx="18">
                  <c:v>Slovenia</c:v>
                </c:pt>
                <c:pt idx="19">
                  <c:v>Spain</c:v>
                </c:pt>
                <c:pt idx="20">
                  <c:v>Ireland</c:v>
                </c:pt>
                <c:pt idx="21">
                  <c:v>France</c:v>
                </c:pt>
                <c:pt idx="22">
                  <c:v>United Kingdom</c:v>
                </c:pt>
                <c:pt idx="23">
                  <c:v>Belgium</c:v>
                </c:pt>
                <c:pt idx="24">
                  <c:v>Netherlands</c:v>
                </c:pt>
                <c:pt idx="25">
                  <c:v>Germany (until 1990 former territory of the FRG)</c:v>
                </c:pt>
                <c:pt idx="26">
                  <c:v>Luxembourg</c:v>
                </c:pt>
              </c:strCache>
            </c:strRef>
          </c:cat>
          <c:val>
            <c:numRef>
              <c:f>'[EARN_MW_CUR1606141185959.xlsx]Sheet 1'!$B$20:$B$46</c:f>
              <c:numCache>
                <c:formatCode>#\ ##0.##########</c:formatCode>
                <c:ptCount val="27"/>
                <c:pt idx="0">
                  <c:v>371.56</c:v>
                </c:pt>
                <c:pt idx="1">
                  <c:v>547.27</c:v>
                </c:pt>
                <c:pt idx="2">
                  <c:v>579.99</c:v>
                </c:pt>
                <c:pt idx="3">
                  <c:v>590.19000000000005</c:v>
                </c:pt>
                <c:pt idx="4">
                  <c:v>606.95000000000005</c:v>
                </c:pt>
                <c:pt idx="5">
                  <c:v>685.9</c:v>
                </c:pt>
                <c:pt idx="6">
                  <c:v>714.84</c:v>
                </c:pt>
                <c:pt idx="7">
                  <c:v>757.55</c:v>
                </c:pt>
                <c:pt idx="8">
                  <c:v>762.44</c:v>
                </c:pt>
                <c:pt idx="9">
                  <c:v>769.25</c:v>
                </c:pt>
                <c:pt idx="10">
                  <c:v>842.88</c:v>
                </c:pt>
                <c:pt idx="11">
                  <c:v>856.12</c:v>
                </c:pt>
                <c:pt idx="12">
                  <c:v>872.97</c:v>
                </c:pt>
                <c:pt idx="13">
                  <c:v>876.05</c:v>
                </c:pt>
                <c:pt idx="14">
                  <c:v>890.35</c:v>
                </c:pt>
                <c:pt idx="15">
                  <c:v>915.79</c:v>
                </c:pt>
                <c:pt idx="16">
                  <c:v>982.37</c:v>
                </c:pt>
                <c:pt idx="17">
                  <c:v>1007.98</c:v>
                </c:pt>
                <c:pt idx="18">
                  <c:v>1068.05</c:v>
                </c:pt>
                <c:pt idx="19">
                  <c:v>1146.9000000000001</c:v>
                </c:pt>
                <c:pt idx="20">
                  <c:v>1277.0999999999999</c:v>
                </c:pt>
                <c:pt idx="21">
                  <c:v>1348.88</c:v>
                </c:pt>
                <c:pt idx="22">
                  <c:v>1357.51</c:v>
                </c:pt>
                <c:pt idx="23">
                  <c:v>1416.84</c:v>
                </c:pt>
                <c:pt idx="24">
                  <c:v>1442.63</c:v>
                </c:pt>
                <c:pt idx="25">
                  <c:v>1483.72</c:v>
                </c:pt>
                <c:pt idx="26">
                  <c:v>1634.12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6C-4797-B1DE-30A3BD974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759744"/>
        <c:axId val="161760136"/>
      </c:barChart>
      <c:catAx>
        <c:axId val="16175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760136"/>
        <c:crosses val="autoZero"/>
        <c:auto val="1"/>
        <c:lblAlgn val="ctr"/>
        <c:lblOffset val="100"/>
        <c:noMultiLvlLbl val="0"/>
      </c:catAx>
      <c:valAx>
        <c:axId val="161760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75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[sektor_ucty_EU.xls]S_1!$Y$12</c:f>
              <c:strCache>
                <c:ptCount val="1"/>
                <c:pt idx="0">
                  <c:v>mzdové náklady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DE7-4EBE-A400-D3A46E486B0E}"/>
              </c:ext>
            </c:extLst>
          </c:dPt>
          <c:dLbls>
            <c:dLbl>
              <c:idx val="8"/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E7-4EBE-A400-D3A46E486B0E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[sektor_ucty_EU.xls]S_1!$X$13:$X$41</c:f>
              <c:strCache>
                <c:ptCount val="29"/>
                <c:pt idx="0">
                  <c:v>Írsko</c:v>
                </c:pt>
                <c:pt idx="1">
                  <c:v>Grécko</c:v>
                </c:pt>
                <c:pt idx="2">
                  <c:v>Luxembursko</c:v>
                </c:pt>
                <c:pt idx="3">
                  <c:v>Rumunsko</c:v>
                </c:pt>
                <c:pt idx="4">
                  <c:v>Poľsko</c:v>
                </c:pt>
                <c:pt idx="5">
                  <c:v>Taliansko</c:v>
                </c:pt>
                <c:pt idx="6">
                  <c:v>Malta</c:v>
                </c:pt>
                <c:pt idx="7">
                  <c:v>Česko</c:v>
                </c:pt>
                <c:pt idx="8">
                  <c:v>Slovensko</c:v>
                </c:pt>
                <c:pt idx="9">
                  <c:v>Cyprus</c:v>
                </c:pt>
                <c:pt idx="10">
                  <c:v>Litva</c:v>
                </c:pt>
                <c:pt idx="11">
                  <c:v>Portugalsko</c:v>
                </c:pt>
                <c:pt idx="12">
                  <c:v>Bulharsko</c:v>
                </c:pt>
                <c:pt idx="13">
                  <c:v>Maďarsko</c:v>
                </c:pt>
                <c:pt idx="14">
                  <c:v>Nórsko</c:v>
                </c:pt>
                <c:pt idx="15">
                  <c:v>Holandsko</c:v>
                </c:pt>
                <c:pt idx="16">
                  <c:v>Fínsko</c:v>
                </c:pt>
                <c:pt idx="17">
                  <c:v>Rakúsko</c:v>
                </c:pt>
                <c:pt idx="18">
                  <c:v>Španielsko</c:v>
                </c:pt>
                <c:pt idx="19">
                  <c:v>Švédsko</c:v>
                </c:pt>
                <c:pt idx="20">
                  <c:v>EU (28)</c:v>
                </c:pt>
                <c:pt idx="21">
                  <c:v>Lotyšsko</c:v>
                </c:pt>
                <c:pt idx="22">
                  <c:v>Spojené kráľovstvo</c:v>
                </c:pt>
                <c:pt idx="23">
                  <c:v>Estónsko</c:v>
                </c:pt>
                <c:pt idx="24">
                  <c:v>Slovinsko</c:v>
                </c:pt>
                <c:pt idx="25">
                  <c:v>Belgicko</c:v>
                </c:pt>
                <c:pt idx="26">
                  <c:v>Nemecko</c:v>
                </c:pt>
                <c:pt idx="27">
                  <c:v>Dánsko</c:v>
                </c:pt>
                <c:pt idx="28">
                  <c:v>Francúzsko</c:v>
                </c:pt>
              </c:strCache>
            </c:strRef>
          </c:cat>
          <c:val>
            <c:numRef>
              <c:f>[sektor_ucty_EU.xls]S_1!$Y$13:$Y$41</c:f>
              <c:numCache>
                <c:formatCode>0.00</c:formatCode>
                <c:ptCount val="29"/>
                <c:pt idx="0">
                  <c:v>29.329502567066747</c:v>
                </c:pt>
                <c:pt idx="1">
                  <c:v>32.962856096505341</c:v>
                </c:pt>
                <c:pt idx="2">
                  <c:v>33.159731640716835</c:v>
                </c:pt>
                <c:pt idx="3">
                  <c:v>37.543796029160021</c:v>
                </c:pt>
                <c:pt idx="4">
                  <c:v>38.173287068649969</c:v>
                </c:pt>
                <c:pt idx="5">
                  <c:v>39.928345956851047</c:v>
                </c:pt>
                <c:pt idx="6">
                  <c:v>40.816876122082583</c:v>
                </c:pt>
                <c:pt idx="7">
                  <c:v>42.140182138721691</c:v>
                </c:pt>
                <c:pt idx="8">
                  <c:v>42.624129356165511</c:v>
                </c:pt>
                <c:pt idx="9">
                  <c:v>43.600224822441369</c:v>
                </c:pt>
                <c:pt idx="10">
                  <c:v>43.677561565262735</c:v>
                </c:pt>
                <c:pt idx="11">
                  <c:v>44.314100291347444</c:v>
                </c:pt>
                <c:pt idx="12">
                  <c:v>44.459284207266322</c:v>
                </c:pt>
                <c:pt idx="13">
                  <c:v>45.168077388149939</c:v>
                </c:pt>
                <c:pt idx="14">
                  <c:v>46.538540787553593</c:v>
                </c:pt>
                <c:pt idx="15">
                  <c:v>46.910377614483721</c:v>
                </c:pt>
                <c:pt idx="16">
                  <c:v>46.943616731369751</c:v>
                </c:pt>
                <c:pt idx="17">
                  <c:v>47.086907507184392</c:v>
                </c:pt>
                <c:pt idx="18">
                  <c:v>47.127329658523955</c:v>
                </c:pt>
                <c:pt idx="19">
                  <c:v>47.275114628464891</c:v>
                </c:pt>
                <c:pt idx="20">
                  <c:v>47.524593961283536</c:v>
                </c:pt>
                <c:pt idx="21">
                  <c:v>48.429697036954835</c:v>
                </c:pt>
                <c:pt idx="22">
                  <c:v>49.11810751485686</c:v>
                </c:pt>
                <c:pt idx="23">
                  <c:v>49.159432564048274</c:v>
                </c:pt>
                <c:pt idx="24">
                  <c:v>49.827906976744188</c:v>
                </c:pt>
                <c:pt idx="25">
                  <c:v>50.856162823537986</c:v>
                </c:pt>
                <c:pt idx="26">
                  <c:v>50.919648251325768</c:v>
                </c:pt>
                <c:pt idx="27">
                  <c:v>50.925869005416558</c:v>
                </c:pt>
                <c:pt idx="28">
                  <c:v>53.069134116302052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7-4EBE-A400-D3A46E486B0E}"/>
            </c:ext>
          </c:extLst>
        </c:ser>
        <c:ser>
          <c:idx val="1"/>
          <c:order val="1"/>
          <c:tx>
            <c:strRef>
              <c:f>[sektor_ucty_EU.xls]S_1!$Z$12</c:f>
              <c:strCache>
                <c:ptCount val="1"/>
                <c:pt idx="0">
                  <c:v>zisky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DE7-4EBE-A400-D3A46E486B0E}"/>
              </c:ext>
            </c:extLst>
          </c:dPt>
          <c:dLbls>
            <c:dLbl>
              <c:idx val="8"/>
              <c:layout>
                <c:manualLayout>
                  <c:x val="-1.0777170626117519E-3"/>
                  <c:y val="-4.942454778484625E-2"/>
                </c:manualLayout>
              </c:layout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E7-4EBE-A400-D3A46E486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[sektor_ucty_EU.xls]S_1!$X$13:$X$41</c:f>
              <c:strCache>
                <c:ptCount val="29"/>
                <c:pt idx="0">
                  <c:v>Írsko</c:v>
                </c:pt>
                <c:pt idx="1">
                  <c:v>Grécko</c:v>
                </c:pt>
                <c:pt idx="2">
                  <c:v>Luxembursko</c:v>
                </c:pt>
                <c:pt idx="3">
                  <c:v>Rumunsko</c:v>
                </c:pt>
                <c:pt idx="4">
                  <c:v>Poľsko</c:v>
                </c:pt>
                <c:pt idx="5">
                  <c:v>Taliansko</c:v>
                </c:pt>
                <c:pt idx="6">
                  <c:v>Malta</c:v>
                </c:pt>
                <c:pt idx="7">
                  <c:v>Česko</c:v>
                </c:pt>
                <c:pt idx="8">
                  <c:v>Slovensko</c:v>
                </c:pt>
                <c:pt idx="9">
                  <c:v>Cyprus</c:v>
                </c:pt>
                <c:pt idx="10">
                  <c:v>Litva</c:v>
                </c:pt>
                <c:pt idx="11">
                  <c:v>Portugalsko</c:v>
                </c:pt>
                <c:pt idx="12">
                  <c:v>Bulharsko</c:v>
                </c:pt>
                <c:pt idx="13">
                  <c:v>Maďarsko</c:v>
                </c:pt>
                <c:pt idx="14">
                  <c:v>Nórsko</c:v>
                </c:pt>
                <c:pt idx="15">
                  <c:v>Holandsko</c:v>
                </c:pt>
                <c:pt idx="16">
                  <c:v>Fínsko</c:v>
                </c:pt>
                <c:pt idx="17">
                  <c:v>Rakúsko</c:v>
                </c:pt>
                <c:pt idx="18">
                  <c:v>Španielsko</c:v>
                </c:pt>
                <c:pt idx="19">
                  <c:v>Švédsko</c:v>
                </c:pt>
                <c:pt idx="20">
                  <c:v>EU (28)</c:v>
                </c:pt>
                <c:pt idx="21">
                  <c:v>Lotyšsko</c:v>
                </c:pt>
                <c:pt idx="22">
                  <c:v>Spojené kráľovstvo</c:v>
                </c:pt>
                <c:pt idx="23">
                  <c:v>Estónsko</c:v>
                </c:pt>
                <c:pt idx="24">
                  <c:v>Slovinsko</c:v>
                </c:pt>
                <c:pt idx="25">
                  <c:v>Belgicko</c:v>
                </c:pt>
                <c:pt idx="26">
                  <c:v>Nemecko</c:v>
                </c:pt>
                <c:pt idx="27">
                  <c:v>Dánsko</c:v>
                </c:pt>
                <c:pt idx="28">
                  <c:v>Francúzsko</c:v>
                </c:pt>
              </c:strCache>
            </c:strRef>
          </c:cat>
          <c:val>
            <c:numRef>
              <c:f>[sektor_ucty_EU.xls]S_1!$Z$13:$Z$41</c:f>
              <c:numCache>
                <c:formatCode>0.00</c:formatCode>
                <c:ptCount val="29"/>
                <c:pt idx="0">
                  <c:v>63.222603787698482</c:v>
                </c:pt>
                <c:pt idx="1">
                  <c:v>52.174033670332598</c:v>
                </c:pt>
                <c:pt idx="2">
                  <c:v>38.846995424872063</c:v>
                </c:pt>
                <c:pt idx="3">
                  <c:v>54.416932864753598</c:v>
                </c:pt>
                <c:pt idx="4">
                  <c:v>48.682162909623329</c:v>
                </c:pt>
                <c:pt idx="5">
                  <c:v>47.503326173726272</c:v>
                </c:pt>
                <c:pt idx="6">
                  <c:v>47.387791741472171</c:v>
                </c:pt>
                <c:pt idx="7">
                  <c:v>48.793044095096022</c:v>
                </c:pt>
                <c:pt idx="8">
                  <c:v>49.483211747651765</c:v>
                </c:pt>
                <c:pt idx="9">
                  <c:v>41.295794798426243</c:v>
                </c:pt>
                <c:pt idx="10">
                  <c:v>45.810717925623948</c:v>
                </c:pt>
                <c:pt idx="11">
                  <c:v>41.826085616068816</c:v>
                </c:pt>
                <c:pt idx="12">
                  <c:v>45.005129396279735</c:v>
                </c:pt>
                <c:pt idx="13">
                  <c:v>41.409915356711004</c:v>
                </c:pt>
                <c:pt idx="14">
                  <c:v>42.062508644121856</c:v>
                </c:pt>
                <c:pt idx="15">
                  <c:v>41.436785663891634</c:v>
                </c:pt>
                <c:pt idx="16">
                  <c:v>40.443078407633919</c:v>
                </c:pt>
                <c:pt idx="17">
                  <c:v>39.94603932424797</c:v>
                </c:pt>
                <c:pt idx="18">
                  <c:v>42.785121394747058</c:v>
                </c:pt>
                <c:pt idx="19">
                  <c:v>31.958352885228447</c:v>
                </c:pt>
                <c:pt idx="20">
                  <c:v>40.609584347511699</c:v>
                </c:pt>
                <c:pt idx="21">
                  <c:v>41.856249768801099</c:v>
                </c:pt>
                <c:pt idx="22">
                  <c:v>38.796880219305713</c:v>
                </c:pt>
                <c:pt idx="23">
                  <c:v>38.814312936692779</c:v>
                </c:pt>
                <c:pt idx="24">
                  <c:v>37.597674418604647</c:v>
                </c:pt>
                <c:pt idx="25">
                  <c:v>40.57742590854842</c:v>
                </c:pt>
                <c:pt idx="26">
                  <c:v>39.403937339427706</c:v>
                </c:pt>
                <c:pt idx="27">
                  <c:v>34.496219339767627</c:v>
                </c:pt>
                <c:pt idx="28">
                  <c:v>34.317244147916071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E7-4EBE-A400-D3A46E486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1760920"/>
        <c:axId val="161761312"/>
      </c:barChart>
      <c:catAx>
        <c:axId val="161760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761312"/>
        <c:crosses val="autoZero"/>
        <c:auto val="1"/>
        <c:lblAlgn val="ctr"/>
        <c:lblOffset val="100"/>
        <c:noMultiLvlLbl val="0"/>
      </c:catAx>
      <c:valAx>
        <c:axId val="16176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/>
                  <a:t>% z HDP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76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0.0765</cdr:x>
      <cdr:y>0.33971</cdr:y>
    </cdr:from>
    <cdr:to>
      <cdr:x>1</cdr:x>
      <cdr:y>0.33971</cdr:y>
    </cdr:to>
    <cdr:cxnSp macro="">
      <cdr:nvCxnSpPr>
        <cdr:cNvPr id="3" name="Rovná spojnica 2">
          <a:extLst xmlns:a="http://schemas.openxmlformats.org/drawingml/2006/main">
            <a:ext uri="{FF2B5EF4-FFF2-40B4-BE49-F238E27FC236}">
              <a16:creationId xmlns:a16="http://schemas.microsoft.com/office/drawing/2014/main" id="{D16876E2-6219-4715-B8CF-2121F2690797}"/>
            </a:ext>
          </a:extLst>
        </cdr:cNvPr>
        <cdr:cNvCxnSpPr/>
      </cdr:nvCxnSpPr>
      <cdr:spPr>
        <a:xfrm xmlns:a="http://schemas.openxmlformats.org/drawingml/2006/main">
          <a:off x="901521" y="1571222"/>
          <a:ext cx="10882648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F8D92-2070-4609-BE13-71DE922BE64D}" type="datetimeFigureOut">
              <a:rPr lang="sk-SK" smtClean="0"/>
              <a:t>24. 11. 2020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44315-8CDB-4227-B6E1-79255A072D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81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59D485-66D1-49CE-AC6F-F8F965094BED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9D7314-AE61-43D0-B46C-4714DFC694A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7644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" y="2349501"/>
            <a:ext cx="11658600" cy="160019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1371600" y="5271182"/>
            <a:ext cx="9144000" cy="4964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Upravte štýl predlohy podnadpisov</a:t>
            </a:r>
          </a:p>
        </p:txBody>
      </p:sp>
    </p:spTree>
    <p:extLst>
      <p:ext uri="{BB962C8B-B14F-4D97-AF65-F5344CB8AC3E}">
        <p14:creationId xmlns:p14="http://schemas.microsoft.com/office/powerpoint/2010/main" val="24512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5116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41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019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7069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67347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4079811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104900" cy="517207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17207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3306985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4DEA1-2B17-41B7-975D-007457360D01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C2127-9851-44E0-8FA1-B94CCF5011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509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D308-97FC-4A42-BE04-264E37C7F362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15729-788E-49D7-810A-1AC10BD4F8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9152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66AF-25EC-4516-9773-1F083754A70B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0265-C1A5-42BD-9199-7929FDE60A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385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A6B4-2940-45B1-91B2-306E67ADD934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9EB0E-64A4-4601-AF00-67C7FA44D41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572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B77B6-F38E-4911-BD0B-8720346A6314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1671-7EA7-4312-AA0A-AB6E3DA109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1605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4F3E-718A-4031-9273-C71160793471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9102-904E-452D-830F-BC338F7F230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9351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2ED4-13B9-4A36-98CB-55C3D2D56F15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8F9B3-21F8-4DD5-8C9F-56A76E2DCC2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243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1071897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4BC3-4F49-487E-B432-56ACF3CEEFEB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CB3A4-0153-4712-9466-DA4F3669409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4623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012A-A13D-4778-99B8-6CE30DDFF497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FC0C-206E-4768-89C0-8E6D35AC0C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3359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434CC-A5E2-47BB-B7C2-3D092C1D6480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B4EE-EA1D-4657-B1C5-D5483500E3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761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2362-0C28-4333-BB08-DC163C1658D5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4A87-60B7-4C85-BC53-0187DAA4235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90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11018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219325"/>
            <a:ext cx="10515600" cy="3622675"/>
          </a:xfrm>
        </p:spPr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71311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o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6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o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ok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0" y="141288"/>
            <a:ext cx="279082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lokTextu 9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5159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33686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3785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91754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2091995"/>
            <a:ext cx="5181600" cy="3521405"/>
          </a:xfrm>
        </p:spPr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2091995"/>
            <a:ext cx="5181600" cy="3521405"/>
          </a:xfrm>
        </p:spPr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21007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1217075"/>
            <a:ext cx="10515600" cy="598488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2031461"/>
            <a:ext cx="5157787" cy="4736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19425"/>
          </a:xfrm>
        </p:spPr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2031461"/>
            <a:ext cx="5183188" cy="473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19425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399817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9874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29210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</p:spTree>
    <p:extLst>
      <p:ext uri="{BB962C8B-B14F-4D97-AF65-F5344CB8AC3E}">
        <p14:creationId xmlns:p14="http://schemas.microsoft.com/office/powerpoint/2010/main" val="269034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63538"/>
            <a:ext cx="1676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6"/>
          <p:cNvSpPr txBox="1">
            <a:spLocks noChangeArrowheads="1"/>
          </p:cNvSpPr>
          <p:nvPr userDrawn="1"/>
        </p:nvSpPr>
        <p:spPr bwMode="auto">
          <a:xfrm>
            <a:off x="314325" y="6389688"/>
            <a:ext cx="11418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ctr">
              <a:defRPr/>
            </a:pP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www.kozsr.sk | 02/502 39 103 |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kozsr@kozsr.sk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 </a:t>
            </a:r>
            <a:r>
              <a:rPr lang="en-US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|</a:t>
            </a:r>
            <a:r>
              <a:rPr lang="sk-SK" altLang="sk-SK" sz="1200">
                <a:solidFill>
                  <a:srgbClr val="F8F8F8"/>
                </a:solidFill>
                <a:latin typeface="Century Gothic" panose="020B0502020202020204" pitchFamily="34" charset="0"/>
              </a:rPr>
              <a:t>Bankové spojenie : UniCreditBank | SK 96 1111 0000 0066 0097 7007 | IČO  00177 997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562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92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950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pic>
        <p:nvPicPr>
          <p:cNvPr id="1028" name="Obrázok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2038"/>
            <a:ext cx="12192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48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štýly predlohy textu</a:t>
            </a:r>
          </a:p>
        </p:txBody>
      </p:sp>
      <p:sp>
        <p:nvSpPr>
          <p:cNvPr id="205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983392-2EB8-4E36-980A-771EDD31C071}" type="datetimeFigureOut">
              <a:rPr lang="sk-SK"/>
              <a:pPr>
                <a:defRPr/>
              </a:pPr>
              <a:t>24. 11. 2020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DD624E-CD7F-4CE1-A529-A19DC70ABC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0" y="933965"/>
            <a:ext cx="12192000" cy="4629708"/>
          </a:xfrm>
        </p:spPr>
        <p:txBody>
          <a:bodyPr/>
          <a:lstStyle/>
          <a:p>
            <a:pPr algn="ctr"/>
            <a:r>
              <a:rPr lang="pl-PL" sz="3600" b="1" dirty="0">
                <a:solidFill>
                  <a:srgbClr val="FFC000"/>
                </a:solidFill>
                <a:latin typeface="+mn-lt"/>
              </a:rPr>
              <a:t>Spravodlivé minimálne mzdy a kolektívne vyjednávanie</a:t>
            </a:r>
            <a:br>
              <a:rPr lang="pl-PL" sz="9000" b="1" dirty="0">
                <a:solidFill>
                  <a:srgbClr val="FFC000"/>
                </a:solidFill>
                <a:latin typeface="+mn-lt"/>
              </a:rPr>
            </a:br>
            <a:r>
              <a:rPr lang="pl-PL" sz="6600" b="1" dirty="0">
                <a:solidFill>
                  <a:srgbClr val="FFC000"/>
                </a:solidFill>
                <a:latin typeface="+mn-lt"/>
              </a:rPr>
              <a:t>Slovensko</a:t>
            </a:r>
            <a:br>
              <a:rPr lang="en-GB" altLang="sk-SK" sz="9000" dirty="0">
                <a:solidFill>
                  <a:srgbClr val="FFC000"/>
                </a:solidFill>
                <a:latin typeface="+mn-lt"/>
              </a:rPr>
            </a:br>
            <a:br>
              <a:rPr lang="en-GB" altLang="sk-SK" sz="3600" dirty="0">
                <a:solidFill>
                  <a:srgbClr val="FFC000"/>
                </a:solidFill>
                <a:latin typeface="+mn-lt"/>
              </a:rPr>
            </a:br>
            <a:r>
              <a:rPr lang="sk-SK" sz="4000" b="1" i="0" u="none" dirty="0">
                <a:solidFill>
                  <a:schemeClr val="bg1"/>
                </a:solidFill>
                <a:latin typeface="+mn-lt"/>
              </a:rPr>
              <a:t>Konfederácia odborových zväzov SR</a:t>
            </a:r>
            <a:br>
              <a:rPr lang="en-US" sz="2800" b="0" i="0" u="none" dirty="0">
                <a:solidFill>
                  <a:schemeClr val="bg1"/>
                </a:solidFill>
                <a:latin typeface="+mn-lt"/>
              </a:rPr>
            </a:br>
            <a:br>
              <a:rPr lang="en-US" sz="2800" b="0" i="0" u="none" dirty="0">
                <a:solidFill>
                  <a:schemeClr val="bg1"/>
                </a:solidFill>
                <a:latin typeface="+mn-lt"/>
              </a:rPr>
            </a:br>
            <a:endParaRPr lang="en-GB" sz="2800" b="0" i="0" u="none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7350" y="0"/>
            <a:ext cx="2914650" cy="1532586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7350" y="296046"/>
            <a:ext cx="2567606" cy="940494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1"/>
          <p:cNvSpPr txBox="1">
            <a:spLocks/>
          </p:cNvSpPr>
          <p:nvPr/>
        </p:nvSpPr>
        <p:spPr bwMode="auto">
          <a:xfrm>
            <a:off x="2406770" y="467692"/>
            <a:ext cx="7675299" cy="65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b="1" dirty="0"/>
              <a:t>Minimálna mzda na Slovensku</a:t>
            </a:r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>
            <a:off x="741872" y="1466488"/>
            <a:ext cx="10705381" cy="4103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sk-SK" dirty="0"/>
              <a:t>Kritéria podľa </a:t>
            </a:r>
            <a:r>
              <a:rPr lang="sk-SK" i="1" dirty="0"/>
              <a:t>článku 5 ods. 2 </a:t>
            </a:r>
            <a:r>
              <a:rPr lang="sk-SK" dirty="0"/>
              <a:t>smernice na dosiahnutie dôstojných pracovných a životných podmienok, sociálnej súdržnosti a vzostupnej konvergencie:</a:t>
            </a:r>
          </a:p>
          <a:p>
            <a:pPr algn="just"/>
            <a:r>
              <a:rPr lang="sk-SK" i="1" dirty="0"/>
              <a:t>a) kúpna sila zákonných minimálnych miezd s prihliadnutím na životné náklady a príspevky na dane a sociálne dávky;</a:t>
            </a:r>
            <a:endParaRPr lang="sk-SK" dirty="0"/>
          </a:p>
          <a:p>
            <a:pPr algn="just"/>
            <a:r>
              <a:rPr lang="sk-SK" i="1" dirty="0"/>
              <a:t>b) všeobecná úroveň hrubých miezd a ich distribúcia;</a:t>
            </a:r>
            <a:endParaRPr lang="sk-SK" dirty="0"/>
          </a:p>
          <a:p>
            <a:pPr algn="just"/>
            <a:r>
              <a:rPr lang="sk-SK" i="1" dirty="0"/>
              <a:t>c) miera rastu hrubých miezd;</a:t>
            </a:r>
            <a:endParaRPr lang="sk-SK" dirty="0"/>
          </a:p>
          <a:p>
            <a:pPr algn="just"/>
            <a:r>
              <a:rPr lang="sk-SK" i="1" dirty="0"/>
              <a:t>d) vývoj v oblasti produktivity práce.</a:t>
            </a:r>
          </a:p>
          <a:p>
            <a:pPr algn="just"/>
            <a:endParaRPr lang="sk-SK" i="1" dirty="0"/>
          </a:p>
          <a:p>
            <a:pPr algn="just">
              <a:spcAft>
                <a:spcPts val="1200"/>
              </a:spcAft>
            </a:pPr>
            <a:r>
              <a:rPr lang="sk-SK" b="1" dirty="0"/>
              <a:t>Výzvy v kontexte smernice EÚ o primeraných minimálnych mzdách v EÚ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dirty="0"/>
              <a:t>kritéria môžu zabezpečiť aspoň určité mantinely, ktorých sa vlády v právnych úpravách budú musieť držať, keďže u nás vidíme snahy o znižovanie mzdových štandardov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dirty="0"/>
              <a:t>kritéria sú len všeobecne vymedzené bez kontextu a reálií, ako sa majú zohľadniť pri stanovení minimálnej mzdy</a:t>
            </a:r>
          </a:p>
        </p:txBody>
      </p:sp>
    </p:spTree>
    <p:extLst>
      <p:ext uri="{BB962C8B-B14F-4D97-AF65-F5344CB8AC3E}">
        <p14:creationId xmlns:p14="http://schemas.microsoft.com/office/powerpoint/2010/main" val="81700640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1"/>
          <p:cNvSpPr txBox="1">
            <a:spLocks/>
          </p:cNvSpPr>
          <p:nvPr/>
        </p:nvSpPr>
        <p:spPr bwMode="auto">
          <a:xfrm>
            <a:off x="2406770" y="467692"/>
            <a:ext cx="7675299" cy="65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b="1" dirty="0"/>
              <a:t>Minimálna mzda na Slovensku</a:t>
            </a:r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>
            <a:off x="698740" y="1621763"/>
            <a:ext cx="10705381" cy="405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sk-SK" b="1" dirty="0"/>
              <a:t>Výzvy v kontexte smernice EÚ o primeraných minimálnych mzdách v EÚ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dirty="0"/>
              <a:t>nedostupnosť dát v odporúčanej štruktúre a chýbajúca metodika (najmä </a:t>
            </a:r>
            <a:r>
              <a:rPr lang="sk-SK" i="1" dirty="0"/>
              <a:t>kúpna sila zákonných minimálnych miezd s prihliadnutím na životné náklady a príspevky na dane a sociálne dávky a distribúcia miezd)</a:t>
            </a:r>
            <a:endParaRPr lang="sk-SK" dirty="0"/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dirty="0"/>
              <a:t>nie je určená žiadna minimálna hranica primeranosti minimálnej mzdy (percentuálne vyjadrenie)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dirty="0"/>
              <a:t>v kontexte zohľadnenia ekonomických ukazovateľov je problém v časovej disproporcii dostupnosti údajov. </a:t>
            </a:r>
            <a:r>
              <a:rPr lang="sk-SK" i="1" dirty="0"/>
              <a:t>Minimálna mzda sa určuje dopredu na budúce obdobie, zatiaľ čo spomínané ukazovatele sa zisťujú za predchádzajúce obdobie, teda dozadu. Jednotný postup prognózovania týchto údajov nie je aplikovateľný a používanie minulých údajov zasa skreslí ich porovnateľnosť s budúcou minimálnou mzdou. To je najmä otázka porovnateľnosti minimálnej mzdy k mediánu priemernej mzdy alebo priemernej mzde (napr. </a:t>
            </a:r>
            <a:r>
              <a:rPr lang="sk-SK" i="1" dirty="0" err="1"/>
              <a:t>Kaitzov</a:t>
            </a:r>
            <a:r>
              <a:rPr lang="sk-SK" i="1" dirty="0"/>
              <a:t> index) na rovnakom období.</a:t>
            </a:r>
          </a:p>
        </p:txBody>
      </p:sp>
    </p:spTree>
    <p:extLst>
      <p:ext uri="{BB962C8B-B14F-4D97-AF65-F5344CB8AC3E}">
        <p14:creationId xmlns:p14="http://schemas.microsoft.com/office/powerpoint/2010/main" val="239570418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0" y="2614054"/>
            <a:ext cx="12192000" cy="1727291"/>
          </a:xfrm>
        </p:spPr>
        <p:txBody>
          <a:bodyPr/>
          <a:lstStyle/>
          <a:p>
            <a:pPr algn="ctr"/>
            <a:r>
              <a:rPr lang="en" altLang="sk-SK" b="1" dirty="0">
                <a:solidFill>
                  <a:schemeClr val="bg1"/>
                </a:solidFill>
                <a:latin typeface="+mn-lt"/>
              </a:rPr>
              <a:t>#</a:t>
            </a:r>
            <a:r>
              <a:rPr lang="sk-SK" altLang="sk-SK" b="1" dirty="0">
                <a:solidFill>
                  <a:schemeClr val="bg1"/>
                </a:solidFill>
                <a:latin typeface="+mn-lt"/>
              </a:rPr>
              <a:t>rešpekt pre všetkých pracujúcich</a:t>
            </a:r>
            <a:endParaRPr lang="en" altLang="sk-SK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7350" y="0"/>
            <a:ext cx="2914650" cy="1532586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7350" y="236145"/>
            <a:ext cx="2567606" cy="940494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1"/>
          <p:cNvSpPr txBox="1">
            <a:spLocks/>
          </p:cNvSpPr>
          <p:nvPr/>
        </p:nvSpPr>
        <p:spPr bwMode="auto">
          <a:xfrm>
            <a:off x="2406770" y="467692"/>
            <a:ext cx="7675299" cy="65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b="1" dirty="0"/>
              <a:t>Kolektívne vyjednávanie na Slovensku</a:t>
            </a:r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>
            <a:off x="664234" y="1440608"/>
            <a:ext cx="113006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Kolektívne vyjednávanie sa riadi Zákonom o kolektívnom vyjednávaní</a:t>
            </a:r>
          </a:p>
          <a:p>
            <a:endParaRPr lang="sk-SK" dirty="0"/>
          </a:p>
          <a:p>
            <a:r>
              <a:rPr lang="sk-SK" b="1" dirty="0"/>
              <a:t>Kolektívne zmluvy vyššieho stupňa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sa ukladajú na stránke Ministerstva práce, sociálnych vecí a rodiny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sú registrované a verejne dostupné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extenzie sa uplatňujú len na podnikateľské subjekty priamo menované v zmluvách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uložené zmluvy spadajú do 17 odvetví a spolu je uložených 29 zmlúv</a:t>
            </a:r>
          </a:p>
          <a:p>
            <a:endParaRPr lang="sk-SK" dirty="0"/>
          </a:p>
          <a:p>
            <a:r>
              <a:rPr lang="sk-SK" b="1" dirty="0"/>
              <a:t>Podnikové kolektívne zmluvy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nie sú registrované ani verejné dostupné, pokiaľ ich zmluvné strany nezverejnia</a:t>
            </a:r>
          </a:p>
          <a:p>
            <a:endParaRPr lang="sk-SK" b="1" dirty="0"/>
          </a:p>
          <a:p>
            <a:r>
              <a:rPr lang="sk-SK" b="1" dirty="0"/>
              <a:t>Pokrytie podnikovými kolektívnymi zmluvami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posledné dostupné údaje za rok 2019 ilustrujú, že celkové pokrytie podnikovými kolektívnymi zmluvami bolo 26,4 %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v rámci súkromného sektora je pokrytie 15,4 % a v rámci verejného sektora 65,3 %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v rámci priemyselných odvetví je pokrytie 22 % a v rámci služieb 32,2 %</a:t>
            </a:r>
          </a:p>
        </p:txBody>
      </p:sp>
    </p:spTree>
    <p:extLst>
      <p:ext uri="{BB962C8B-B14F-4D97-AF65-F5344CB8AC3E}">
        <p14:creationId xmlns:p14="http://schemas.microsoft.com/office/powerpoint/2010/main" val="37112477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/>
          </p:cNvSpPr>
          <p:nvPr/>
        </p:nvSpPr>
        <p:spPr bwMode="auto">
          <a:xfrm>
            <a:off x="2406770" y="467692"/>
            <a:ext cx="7675299" cy="65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b="1" dirty="0"/>
              <a:t>Kolektívne vyjednávanie na Slovensku</a:t>
            </a:r>
            <a:endParaRPr lang="sk-SK" sz="2800" dirty="0"/>
          </a:p>
        </p:txBody>
      </p:sp>
      <p:sp>
        <p:nvSpPr>
          <p:cNvPr id="3" name="BlokTextu 2"/>
          <p:cNvSpPr txBox="1"/>
          <p:nvPr/>
        </p:nvSpPr>
        <p:spPr>
          <a:xfrm>
            <a:off x="465826" y="1518246"/>
            <a:ext cx="1096417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sk-SK" b="1" dirty="0"/>
              <a:t>Výzvy v kontexte smernice EÚ o primeraných minimálnych mzdách v EÚ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sk-SK" dirty="0"/>
              <a:t>Smernica určuje, že členské štáty, v ktorých je pokrytie kolektívnym vyjednávaním menšie ako 70% pracovníkov musia vypracovať akčný plán na podporu kolektívneho vyjednávania. Akčný plán sa zverejní a oznámi sa Európskej komisii.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sk-SK" dirty="0"/>
              <a:t>Vzhľadom na pokrytie KZ na Slovensku, to KOZ SR považuje za jeden zo zásadných míľnikov, ktorý pozitívne pomôže k budovaniu férových pracovných podmienok na Slovensku.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sk-SK" dirty="0"/>
              <a:t>Zo zistených dát na podnikovej úrovni je vidieť, že vyššie kolektívne zmluvy a ich extenzia, významne zvyšujú pokrytie kolektívnymi zmluvami. Vyššie kolektívne zmluvy pre štátnu a verejnú správu uzatvorené KOZ SR so zástupcami štátu zabezpečujú 65,3% pokrytie na podnikovej úrovni, keďže tieto vyššie kolektívne zmluvy sa aplikujú na väčšinu subjektov. 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sk-SK" dirty="0"/>
              <a:t>Na dosiahnutie míľnika – 70% pokrytie kolektívnymi zmluvami – je nevyhnutné aktívne podporovať vznik odborových organizácii, ale aj ich partnerov. Na úrovni vyššieho stupňa sa často stáva, že odborový zväz nemá partnera zo strany zamestnávateľov, s ktorým by bolo možné rokovať. </a:t>
            </a:r>
          </a:p>
        </p:txBody>
      </p:sp>
    </p:spTree>
    <p:extLst>
      <p:ext uri="{BB962C8B-B14F-4D97-AF65-F5344CB8AC3E}">
        <p14:creationId xmlns:p14="http://schemas.microsoft.com/office/powerpoint/2010/main" val="13105425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/>
          </p:cNvSpPr>
          <p:nvPr/>
        </p:nvSpPr>
        <p:spPr bwMode="auto">
          <a:xfrm>
            <a:off x="2406770" y="467692"/>
            <a:ext cx="7675299" cy="65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b="1" dirty="0"/>
              <a:t>Kolektívne vyjednávanie na Slovensku</a:t>
            </a:r>
            <a:endParaRPr lang="sk-SK" sz="2800" dirty="0"/>
          </a:p>
        </p:txBody>
      </p:sp>
      <p:sp>
        <p:nvSpPr>
          <p:cNvPr id="3" name="BlokTextu 2"/>
          <p:cNvSpPr txBox="1"/>
          <p:nvPr/>
        </p:nvSpPr>
        <p:spPr>
          <a:xfrm>
            <a:off x="474453" y="1690775"/>
            <a:ext cx="1104181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sk-SK" b="1" dirty="0"/>
              <a:t>Výzvy v kontexte smernice EÚ o primeraných minimálnych mzdách v EÚ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sk-SK" dirty="0"/>
              <a:t>Ďalej podpora vyšších kolektívnych zmlúv a ich extenzie významne pomôže zvýšeniu pokrytia kolektívnymi zmluvami. 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sk-SK" dirty="0"/>
              <a:t>Ďalšími aspektami je celková podpora a zjednodušenie zakladania odborových organizácií na podnikovej úrovni, keďže častokrát samotní zamestnávatelia kladú prekážky. Súčasné kroky vládnych predstaviteľov a zmeny v zákonoch ako Zákonník práce a Zákon o trojstranných konzultáciách na celoštátnej úrovni (zákon o tripartite), ešte prehlbujú neistotu a oslabujú kolektívne vyjednávanie, ktoré je na Slovensku na výrazne nižšej úrovni pokrytia ako uvádzaných 70 %.</a:t>
            </a:r>
          </a:p>
          <a:p>
            <a:pPr marL="285750" indent="-285750" algn="just">
              <a:spcAft>
                <a:spcPts val="800"/>
              </a:spcAft>
              <a:buFontTx/>
              <a:buChar char="-"/>
            </a:pPr>
            <a:r>
              <a:rPr lang="sk-SK" dirty="0"/>
              <a:t>Vyžadovanie od členských štátov, aby prijali kroky pre podporu kolektívneho vyjednávania a aby zaviedli národné akčné plány na zvýšenie pokrytia v prípade, že je kolektívnou dohodou pokrytých menej ako 70 % zamestnancov je v kontexte SR namieste. </a:t>
            </a:r>
          </a:p>
          <a:p>
            <a:pPr marL="285750" indent="-285750" algn="just">
              <a:buFontTx/>
              <a:buChar char="-"/>
            </a:pPr>
            <a:endParaRPr lang="sk-SK" dirty="0"/>
          </a:p>
          <a:p>
            <a:pPr marL="285750" indent="-285750" algn="just"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47847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1"/>
          <p:cNvSpPr txBox="1">
            <a:spLocks/>
          </p:cNvSpPr>
          <p:nvPr/>
        </p:nvSpPr>
        <p:spPr bwMode="auto">
          <a:xfrm>
            <a:off x="2406770" y="467692"/>
            <a:ext cx="7675299" cy="65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b="1" dirty="0"/>
              <a:t>Minimálna mzda na Slovensku</a:t>
            </a:r>
            <a:endParaRPr lang="sk-SK" sz="2800" dirty="0"/>
          </a:p>
        </p:txBody>
      </p:sp>
      <p:sp>
        <p:nvSpPr>
          <p:cNvPr id="4" name="BlokTextu 3"/>
          <p:cNvSpPr txBox="1"/>
          <p:nvPr/>
        </p:nvSpPr>
        <p:spPr>
          <a:xfrm>
            <a:off x="767752" y="1509620"/>
            <a:ext cx="10705381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Stanovenie minimálnej mzdy sa riadi Zákonom o minimálnej mzde</a:t>
            </a:r>
          </a:p>
          <a:p>
            <a:endParaRPr lang="sk-SK" dirty="0"/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dirty="0"/>
              <a:t>stanovenie minimálnej mzdy je na základe dohody sociálnych partnerov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dirty="0"/>
              <a:t>sociálni partneri majú autonómiu v dohode a neurčujú sa žiadne kritéria, ktorých by sa museli pridŕžať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dirty="0"/>
              <a:t>pokiaľ nedôjde k dohode medzi sociálnymi partnermi, urči sa ako 57 % priemernej mzdy v národnom hospodárstve určenej v roku, ktorý predchádza roku, v ktorom sa minimálna mzda ustanovuje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dirty="0"/>
              <a:t>pôvodná právna úprava bola stanovená na 60 %; v roku 2020 došlo k zmene zákona a pôvodná hranica sa nikdy neuplatnila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653492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1"/>
          <p:cNvSpPr txBox="1">
            <a:spLocks/>
          </p:cNvSpPr>
          <p:nvPr/>
        </p:nvSpPr>
        <p:spPr bwMode="auto">
          <a:xfrm>
            <a:off x="2406770" y="467692"/>
            <a:ext cx="7675299" cy="65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b="1" dirty="0"/>
              <a:t>Minimálna mzda na Slovensku</a:t>
            </a: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41116"/>
              </p:ext>
            </p:extLst>
          </p:nvPr>
        </p:nvGraphicFramePr>
        <p:xfrm>
          <a:off x="965865" y="1779324"/>
          <a:ext cx="10127706" cy="26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6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endParaRPr lang="sk-SK" sz="18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2019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  <a:latin typeface="+mn-lt"/>
                        </a:rPr>
                        <a:t>2020</a:t>
                      </a:r>
                      <a:endParaRPr lang="sk-SK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2021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Minimálna mzda (€)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520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580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623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Index rastu minimálnej mzdy (%)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8,3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11,5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7,4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Čistá minimálna mzda (€)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430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477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507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Priemerná mzda (€)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1 092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1 120*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1 166*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Index rastu priemernej mzdy (%)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7,8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2,6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4,1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Podiel minimálnej na priemernej mzde – v hrubom (%)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47,62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51,79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53,43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10032062" y="4402284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* odhad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5495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1"/>
          <p:cNvSpPr txBox="1">
            <a:spLocks/>
          </p:cNvSpPr>
          <p:nvPr/>
        </p:nvSpPr>
        <p:spPr bwMode="auto">
          <a:xfrm>
            <a:off x="1975450" y="139888"/>
            <a:ext cx="9851366" cy="130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b="1" dirty="0"/>
              <a:t>Slovensko potrebuje konvergenciu a ambicióznu smernicu</a:t>
            </a:r>
          </a:p>
          <a:p>
            <a:r>
              <a:rPr lang="sk-SK" sz="2000" dirty="0"/>
              <a:t>podiel zamestnancov pracujúcich na plný pracovný čas v mzdových pásmach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586081"/>
              </p:ext>
            </p:extLst>
          </p:nvPr>
        </p:nvGraphicFramePr>
        <p:xfrm>
          <a:off x="986619" y="1386179"/>
          <a:ext cx="10515600" cy="4662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1223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1"/>
          <p:cNvSpPr txBox="1">
            <a:spLocks/>
          </p:cNvSpPr>
          <p:nvPr/>
        </p:nvSpPr>
        <p:spPr bwMode="auto">
          <a:xfrm>
            <a:off x="2406770" y="467692"/>
            <a:ext cx="7675299" cy="65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800" b="1" dirty="0"/>
              <a:t>Minimálna mzda v parite kúpnej sily</a:t>
            </a:r>
            <a:endParaRPr lang="sk-SK" sz="28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956060"/>
              </p:ext>
            </p:extLst>
          </p:nvPr>
        </p:nvGraphicFramePr>
        <p:xfrm>
          <a:off x="569343" y="1354346"/>
          <a:ext cx="11015932" cy="4468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ástupný symbol obsahu 4"/>
          <p:cNvSpPr txBox="1">
            <a:spLocks/>
          </p:cNvSpPr>
          <p:nvPr/>
        </p:nvSpPr>
        <p:spPr>
          <a:xfrm>
            <a:off x="10155843" y="5676064"/>
            <a:ext cx="1936570" cy="38319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1600" dirty="0"/>
              <a:t>Zdroj: </a:t>
            </a:r>
            <a:r>
              <a:rPr lang="sk-SK" sz="1600" dirty="0" err="1"/>
              <a:t>Eurostat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46894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1"/>
          <p:cNvSpPr txBox="1">
            <a:spLocks/>
          </p:cNvSpPr>
          <p:nvPr/>
        </p:nvSpPr>
        <p:spPr bwMode="auto">
          <a:xfrm>
            <a:off x="2242869" y="424561"/>
            <a:ext cx="9385539" cy="65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sk-SK" sz="2800" b="1" dirty="0"/>
              <a:t>Podiel mzdových nákladov a ziskov ako % z HDP 2018</a:t>
            </a: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735030990"/>
              </p:ext>
            </p:extLst>
          </p:nvPr>
        </p:nvGraphicFramePr>
        <p:xfrm>
          <a:off x="203915" y="1340670"/>
          <a:ext cx="11784169" cy="4625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ástupný symbol obsahu 4"/>
          <p:cNvSpPr txBox="1">
            <a:spLocks/>
          </p:cNvSpPr>
          <p:nvPr/>
        </p:nvSpPr>
        <p:spPr>
          <a:xfrm>
            <a:off x="10155843" y="5676064"/>
            <a:ext cx="1936570" cy="38319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1600" dirty="0"/>
              <a:t>Zdroj: </a:t>
            </a:r>
            <a:r>
              <a:rPr lang="sk-SK" sz="1600" dirty="0" err="1"/>
              <a:t>Eurostat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6123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ív Office">
  <a:themeElements>
    <a:clrScheme name="KCO farby">
      <a:dk1>
        <a:sysClr val="windowText" lastClr="000000"/>
      </a:dk1>
      <a:lt1>
        <a:sysClr val="window" lastClr="FFFFFF"/>
      </a:lt1>
      <a:dk2>
        <a:srgbClr val="CB333B"/>
      </a:dk2>
      <a:lt2>
        <a:srgbClr val="FFFFFF"/>
      </a:lt2>
      <a:accent1>
        <a:srgbClr val="CB333B"/>
      </a:accent1>
      <a:accent2>
        <a:srgbClr val="F64747"/>
      </a:accent2>
      <a:accent3>
        <a:srgbClr val="A9A9A9"/>
      </a:accent3>
      <a:accent4>
        <a:srgbClr val="FF0000"/>
      </a:accent4>
      <a:accent5>
        <a:srgbClr val="C00000"/>
      </a:accent5>
      <a:accent6>
        <a:srgbClr val="ED7D31"/>
      </a:accent6>
      <a:hlink>
        <a:srgbClr val="000000"/>
      </a:hlink>
      <a:folHlink>
        <a:srgbClr val="F64747"/>
      </a:folHlink>
    </a:clrScheme>
    <a:fontScheme name="KCO font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082A784646E540B3110313F6B98980" ma:contentTypeVersion="4" ma:contentTypeDescription="Vytvoří nový dokument" ma:contentTypeScope="" ma:versionID="d621e950bff333e1ee84ac2dae8bd8a3">
  <xsd:schema xmlns:xsd="http://www.w3.org/2001/XMLSchema" xmlns:xs="http://www.w3.org/2001/XMLSchema" xmlns:p="http://schemas.microsoft.com/office/2006/metadata/properties" xmlns:ns2="6555975c-da35-4f10-a629-e9e0102616d7" xmlns:ns3="19d18db8-1cad-4aec-ad11-ca8b85595218" targetNamespace="http://schemas.microsoft.com/office/2006/metadata/properties" ma:root="true" ma:fieldsID="71301a7dfcd4514d05714f006bcbe6d4" ns2:_="" ns3:_="">
    <xsd:import namespace="6555975c-da35-4f10-a629-e9e0102616d7"/>
    <xsd:import namespace="19d18db8-1cad-4aec-ad11-ca8b855952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5975c-da35-4f10-a629-e9e0102616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d18db8-1cad-4aec-ad11-ca8b855952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CFC566-F330-4D1B-AC42-DEDAD17CB4C8}"/>
</file>

<file path=customXml/itemProps2.xml><?xml version="1.0" encoding="utf-8"?>
<ds:datastoreItem xmlns:ds="http://schemas.openxmlformats.org/officeDocument/2006/customXml" ds:itemID="{7F04786E-088F-42E0-9C0B-CE8FAA90EE98}"/>
</file>

<file path=customXml/itemProps3.xml><?xml version="1.0" encoding="utf-8"?>
<ds:datastoreItem xmlns:ds="http://schemas.openxmlformats.org/officeDocument/2006/customXml" ds:itemID="{5BA86EB2-0955-4E4D-9C4D-E8191F21CF76}"/>
</file>

<file path=docProps/app.xml><?xml version="1.0" encoding="utf-8"?>
<Properties xmlns="http://schemas.openxmlformats.org/officeDocument/2006/extended-properties" xmlns:vt="http://schemas.openxmlformats.org/officeDocument/2006/docPropsVTypes">
  <TotalTime>3952</TotalTime>
  <Words>925</Words>
  <Application>Microsoft Office PowerPoint</Application>
  <PresentationFormat>Širokoúhlá obrazovka</PresentationFormat>
  <Paragraphs>87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Century Gothic</vt:lpstr>
      <vt:lpstr>Motív Office</vt:lpstr>
      <vt:lpstr>Vlastný návrh</vt:lpstr>
      <vt:lpstr>Spravodlivé minimálne mzdy a kolektívne vyjednávanie Slovensko  Konfederácia odborových zväzov SR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#rešpekt pre všetkých pracujúcich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Hajnoš Bc. Miroslav</dc:creator>
  <cp:lastModifiedBy>Lucie Studničná</cp:lastModifiedBy>
  <cp:revision>301</cp:revision>
  <cp:lastPrinted>2019-09-10T07:00:09Z</cp:lastPrinted>
  <dcterms:created xsi:type="dcterms:W3CDTF">2018-02-15T13:28:27Z</dcterms:created>
  <dcterms:modified xsi:type="dcterms:W3CDTF">2020-11-24T14:49:47Z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129374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  <property fmtid="{D5CDD505-2E9C-101B-9397-08002B2CF9AE}" pid="5" name="ContentTypeId">
    <vt:lpwstr>0x0101000B082A784646E540B3110313F6B98980</vt:lpwstr>
  </property>
</Properties>
</file>