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34"/>
  </p:notesMasterIdLst>
  <p:sldIdLst>
    <p:sldId id="285" r:id="rId4"/>
    <p:sldId id="402" r:id="rId5"/>
    <p:sldId id="405" r:id="rId6"/>
    <p:sldId id="286" r:id="rId7"/>
    <p:sldId id="299" r:id="rId8"/>
    <p:sldId id="291" r:id="rId9"/>
    <p:sldId id="292" r:id="rId10"/>
    <p:sldId id="305" r:id="rId11"/>
    <p:sldId id="293" r:id="rId12"/>
    <p:sldId id="312" r:id="rId13"/>
    <p:sldId id="309" r:id="rId14"/>
    <p:sldId id="398" r:id="rId15"/>
    <p:sldId id="399" r:id="rId16"/>
    <p:sldId id="400" r:id="rId17"/>
    <p:sldId id="383" r:id="rId18"/>
    <p:sldId id="388" r:id="rId19"/>
    <p:sldId id="395" r:id="rId20"/>
    <p:sldId id="396" r:id="rId21"/>
    <p:sldId id="289" r:id="rId22"/>
    <p:sldId id="409" r:id="rId23"/>
    <p:sldId id="257" r:id="rId24"/>
    <p:sldId id="410" r:id="rId25"/>
    <p:sldId id="268" r:id="rId26"/>
    <p:sldId id="406" r:id="rId27"/>
    <p:sldId id="259" r:id="rId28"/>
    <p:sldId id="407" r:id="rId29"/>
    <p:sldId id="408" r:id="rId30"/>
    <p:sldId id="260" r:id="rId31"/>
    <p:sldId id="294" r:id="rId32"/>
    <p:sldId id="284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Svobodova" initials="HS" lastIdx="1" clrIdx="0">
    <p:extLst>
      <p:ext uri="{19B8F6BF-5375-455C-9EA6-DF929625EA0E}">
        <p15:presenceInfo xmlns:p15="http://schemas.microsoft.com/office/powerpoint/2012/main" userId="87cabcccec179a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5" autoAdjust="0"/>
    <p:restoredTop sz="94660"/>
  </p:normalViewPr>
  <p:slideViewPr>
    <p:cSldViewPr snapToGrid="0">
      <p:cViewPr>
        <p:scale>
          <a:sx n="53" d="100"/>
          <a:sy n="53" d="100"/>
        </p:scale>
        <p:origin x="60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/>
              <a:t>STÁT: Osobní přeprava </a:t>
            </a:r>
            <a:r>
              <a:rPr lang="cs-CZ" sz="1800" dirty="0"/>
              <a:t>(tis. osob)</a:t>
            </a:r>
          </a:p>
          <a:p>
            <a:pPr>
              <a:defRPr/>
            </a:pPr>
            <a:r>
              <a:rPr lang="cs-CZ" sz="1800" b="1" dirty="0">
                <a:solidFill>
                  <a:srgbClr val="C00000"/>
                </a:solidFill>
              </a:rPr>
              <a:t>STATE: </a:t>
            </a:r>
            <a:r>
              <a:rPr lang="cs-CZ" sz="1800" b="1" dirty="0" err="1">
                <a:solidFill>
                  <a:srgbClr val="C00000"/>
                </a:solidFill>
              </a:rPr>
              <a:t>Passenger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  <a:r>
              <a:rPr lang="cs-CZ" sz="1800" b="1" dirty="0" err="1">
                <a:solidFill>
                  <a:srgbClr val="C00000"/>
                </a:solidFill>
              </a:rPr>
              <a:t>traffic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  <a:r>
              <a:rPr lang="cs-CZ" sz="1800" dirty="0">
                <a:solidFill>
                  <a:srgbClr val="C00000"/>
                </a:solidFill>
              </a:rPr>
              <a:t>(</a:t>
            </a:r>
            <a:r>
              <a:rPr lang="cs-CZ" sz="1800" dirty="0" err="1">
                <a:solidFill>
                  <a:srgbClr val="C00000"/>
                </a:solidFill>
              </a:rPr>
              <a:t>thd</a:t>
            </a:r>
            <a:r>
              <a:rPr lang="cs-CZ" sz="1800" dirty="0">
                <a:solidFill>
                  <a:srgbClr val="C00000"/>
                </a:solidFill>
              </a:rPr>
              <a:t>.</a:t>
            </a:r>
            <a:r>
              <a:rPr lang="cs-CZ" sz="1800" baseline="0" dirty="0">
                <a:solidFill>
                  <a:srgbClr val="C00000"/>
                </a:solidFill>
              </a:rPr>
              <a:t> </a:t>
            </a:r>
            <a:r>
              <a:rPr lang="cs-CZ" sz="1800" baseline="0" dirty="0" err="1">
                <a:solidFill>
                  <a:srgbClr val="C00000"/>
                </a:solidFill>
              </a:rPr>
              <a:t>pass</a:t>
            </a:r>
            <a:r>
              <a:rPr lang="cs-CZ" sz="1800" baseline="0" dirty="0">
                <a:solidFill>
                  <a:srgbClr val="C00000"/>
                </a:solidFill>
              </a:rPr>
              <a:t>)</a:t>
            </a:r>
            <a:endParaRPr lang="cs-CZ" sz="1800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List1!$B$23:$G$23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List1!$B$24:$G$24</c:f>
              <c:numCache>
                <c:formatCode>#,##0</c:formatCode>
                <c:ptCount val="6"/>
                <c:pt idx="0">
                  <c:v>176623.7</c:v>
                </c:pt>
                <c:pt idx="1">
                  <c:v>183024.1</c:v>
                </c:pt>
                <c:pt idx="2">
                  <c:v>189535.8</c:v>
                </c:pt>
                <c:pt idx="3">
                  <c:v>193841.5</c:v>
                </c:pt>
                <c:pt idx="4">
                  <c:v>129453.5</c:v>
                </c:pt>
                <c:pt idx="5">
                  <c:v>135317.79999999999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5-4A63-BF57-43F02771F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467633376"/>
        <c:axId val="467630096"/>
      </c:barChart>
      <c:catAx>
        <c:axId val="46763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7630096"/>
        <c:crosses val="autoZero"/>
        <c:auto val="1"/>
        <c:lblAlgn val="ctr"/>
        <c:lblOffset val="100"/>
        <c:noMultiLvlLbl val="0"/>
      </c:catAx>
      <c:valAx>
        <c:axId val="46763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763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002C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440</c:v>
                </c:pt>
                <c:pt idx="1">
                  <c:v>706</c:v>
                </c:pt>
                <c:pt idx="2">
                  <c:v>880</c:v>
                </c:pt>
                <c:pt idx="3">
                  <c:v>899</c:v>
                </c:pt>
                <c:pt idx="4">
                  <c:v>1214</c:v>
                </c:pt>
                <c:pt idx="5">
                  <c:v>2157</c:v>
                </c:pt>
                <c:pt idx="6">
                  <c:v>2077</c:v>
                </c:pt>
                <c:pt idx="7">
                  <c:v>2319</c:v>
                </c:pt>
                <c:pt idx="8">
                  <c:v>1355</c:v>
                </c:pt>
                <c:pt idx="9">
                  <c:v>232</c:v>
                </c:pt>
                <c:pt idx="1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1-4799-9E4A-BA8C8407266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FF52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0">
                  <c:v>92</c:v>
                </c:pt>
                <c:pt idx="1">
                  <c:v>223</c:v>
                </c:pt>
                <c:pt idx="2">
                  <c:v>215</c:v>
                </c:pt>
                <c:pt idx="3">
                  <c:v>274</c:v>
                </c:pt>
                <c:pt idx="4">
                  <c:v>438</c:v>
                </c:pt>
                <c:pt idx="5">
                  <c:v>916</c:v>
                </c:pt>
                <c:pt idx="6">
                  <c:v>1137</c:v>
                </c:pt>
                <c:pt idx="7">
                  <c:v>1057</c:v>
                </c:pt>
                <c:pt idx="8">
                  <c:v>398</c:v>
                </c:pt>
                <c:pt idx="9">
                  <c:v>39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1-4799-9E4A-BA8C840726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26624200"/>
        <c:axId val="626619608"/>
      </c:barChart>
      <c:lineChart>
        <c:grouping val="standar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Celkový počet zaměstnanců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191455020031671E-2"/>
                  <c:y val="-7.6954548583406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91-4799-9E4A-BA8C8407266B}"/>
                </c:ext>
              </c:extLst>
            </c:dLbl>
            <c:dLbl>
              <c:idx val="1"/>
              <c:layout>
                <c:manualLayout>
                  <c:x val="-1.8583833558486563E-17"/>
                  <c:y val="-5.5407274980052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91-4799-9E4A-BA8C8407266B}"/>
                </c:ext>
              </c:extLst>
            </c:dLbl>
            <c:dLbl>
              <c:idx val="2"/>
              <c:layout>
                <c:manualLayout>
                  <c:x val="-1.2164104302884282E-2"/>
                  <c:y val="-6.7720002753397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91-4799-9E4A-BA8C8407266B}"/>
                </c:ext>
              </c:extLst>
            </c:dLbl>
            <c:dLbl>
              <c:idx val="3"/>
              <c:layout>
                <c:manualLayout>
                  <c:x val="-1.0136753585736902E-2"/>
                  <c:y val="-8.311091247007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91-4799-9E4A-BA8C8407266B}"/>
                </c:ext>
              </c:extLst>
            </c:dLbl>
            <c:dLbl>
              <c:idx val="4"/>
              <c:layout>
                <c:manualLayout>
                  <c:x val="-6.8929924383010932E-2"/>
                  <c:y val="-4.617272915004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91-4799-9E4A-BA8C8407266B}"/>
                </c:ext>
              </c:extLst>
            </c:dLbl>
            <c:dLbl>
              <c:idx val="5"/>
              <c:layout>
                <c:manualLayout>
                  <c:x val="-2.6355559322915945E-2"/>
                  <c:y val="-5.232909303671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91-4799-9E4A-BA8C8407266B}"/>
                </c:ext>
              </c:extLst>
            </c:dLbl>
            <c:dLbl>
              <c:idx val="6"/>
              <c:layout>
                <c:manualLayout>
                  <c:x val="-7.4335334233946252E-17"/>
                  <c:y val="-4.3094547206707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91-4799-9E4A-BA8C8407266B}"/>
                </c:ext>
              </c:extLst>
            </c:dLbl>
            <c:dLbl>
              <c:idx val="7"/>
              <c:layout>
                <c:manualLayout>
                  <c:x val="9.27839103640212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91-4799-9E4A-BA8C8407266B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91-4799-9E4A-BA8C8407266B}"/>
                </c:ext>
              </c:extLst>
            </c:dLbl>
            <c:dLbl>
              <c:idx val="9"/>
              <c:layout>
                <c:manualLayout>
                  <c:x val="2.0273507171472316E-3"/>
                  <c:y val="-4.001636526337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91-4799-9E4A-BA8C8407266B}"/>
                </c:ext>
              </c:extLst>
            </c:dLbl>
            <c:dLbl>
              <c:idx val="10"/>
              <c:layout>
                <c:manualLayout>
                  <c:x val="-8.5916439833140928E-3"/>
                  <c:y val="-5.491873101808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91-4799-9E4A-BA8C84072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>
                  <c:v>532</c:v>
                </c:pt>
                <c:pt idx="1">
                  <c:v>929</c:v>
                </c:pt>
                <c:pt idx="2">
                  <c:v>1095</c:v>
                </c:pt>
                <c:pt idx="3">
                  <c:v>1173</c:v>
                </c:pt>
                <c:pt idx="4">
                  <c:v>1652</c:v>
                </c:pt>
                <c:pt idx="5">
                  <c:v>3073</c:v>
                </c:pt>
                <c:pt idx="6">
                  <c:v>3214</c:v>
                </c:pt>
                <c:pt idx="7">
                  <c:v>3376</c:v>
                </c:pt>
                <c:pt idx="8">
                  <c:v>1753</c:v>
                </c:pt>
                <c:pt idx="9">
                  <c:v>271</c:v>
                </c:pt>
                <c:pt idx="10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91-4799-9E4A-BA8C840726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6624200"/>
        <c:axId val="626619608"/>
      </c:lineChart>
      <c:catAx>
        <c:axId val="626624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cs-CZ"/>
          </a:p>
        </c:txPr>
        <c:crossAx val="626619608"/>
        <c:crosses val="autoZero"/>
        <c:auto val="1"/>
        <c:lblAlgn val="ctr"/>
        <c:lblOffset val="100"/>
        <c:noMultiLvlLbl val="0"/>
      </c:catAx>
      <c:valAx>
        <c:axId val="626619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6624200"/>
        <c:crosses val="autoZero"/>
        <c:crossBetween val="between"/>
      </c:valAx>
      <c:spPr>
        <a:noFill/>
        <a:ln w="381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FF5200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002C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57</c:v>
                </c:pt>
                <c:pt idx="1">
                  <c:v>86</c:v>
                </c:pt>
                <c:pt idx="2">
                  <c:v>92</c:v>
                </c:pt>
                <c:pt idx="3">
                  <c:v>116</c:v>
                </c:pt>
                <c:pt idx="4">
                  <c:v>169</c:v>
                </c:pt>
                <c:pt idx="5">
                  <c:v>385</c:v>
                </c:pt>
                <c:pt idx="6">
                  <c:v>474</c:v>
                </c:pt>
                <c:pt idx="7">
                  <c:v>534</c:v>
                </c:pt>
                <c:pt idx="8">
                  <c:v>261</c:v>
                </c:pt>
                <c:pt idx="9">
                  <c:v>50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1-4799-9E4A-BA8C8407266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FF52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0">
                  <c:v>18</c:v>
                </c:pt>
                <c:pt idx="1">
                  <c:v>46</c:v>
                </c:pt>
                <c:pt idx="2">
                  <c:v>40</c:v>
                </c:pt>
                <c:pt idx="3">
                  <c:v>42</c:v>
                </c:pt>
                <c:pt idx="4">
                  <c:v>98</c:v>
                </c:pt>
                <c:pt idx="5">
                  <c:v>238</c:v>
                </c:pt>
                <c:pt idx="6">
                  <c:v>330</c:v>
                </c:pt>
                <c:pt idx="7">
                  <c:v>230</c:v>
                </c:pt>
                <c:pt idx="8">
                  <c:v>94</c:v>
                </c:pt>
                <c:pt idx="9">
                  <c:v>6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1-4799-9E4A-BA8C840726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26624200"/>
        <c:axId val="626619608"/>
      </c:barChart>
      <c:lineChart>
        <c:grouping val="standar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Celkový počet zaměstnanců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191455020031671E-2"/>
                  <c:y val="-7.6954548583406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91-4799-9E4A-BA8C8407266B}"/>
                </c:ext>
              </c:extLst>
            </c:dLbl>
            <c:dLbl>
              <c:idx val="1"/>
              <c:layout>
                <c:manualLayout>
                  <c:x val="-1.8583833558486563E-17"/>
                  <c:y val="-5.5407274980052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91-4799-9E4A-BA8C8407266B}"/>
                </c:ext>
              </c:extLst>
            </c:dLbl>
            <c:dLbl>
              <c:idx val="2"/>
              <c:layout>
                <c:manualLayout>
                  <c:x val="-1.2164104302884282E-2"/>
                  <c:y val="-6.7720002753397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91-4799-9E4A-BA8C8407266B}"/>
                </c:ext>
              </c:extLst>
            </c:dLbl>
            <c:dLbl>
              <c:idx val="3"/>
              <c:layout>
                <c:manualLayout>
                  <c:x val="-1.0136753585736902E-2"/>
                  <c:y val="-8.311091247007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91-4799-9E4A-BA8C8407266B}"/>
                </c:ext>
              </c:extLst>
            </c:dLbl>
            <c:dLbl>
              <c:idx val="4"/>
              <c:layout>
                <c:manualLayout>
                  <c:x val="-6.8929924383010932E-2"/>
                  <c:y val="-4.617272915004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91-4799-9E4A-BA8C8407266B}"/>
                </c:ext>
              </c:extLst>
            </c:dLbl>
            <c:dLbl>
              <c:idx val="5"/>
              <c:layout>
                <c:manualLayout>
                  <c:x val="-2.6355559322915945E-2"/>
                  <c:y val="-5.232909303671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91-4799-9E4A-BA8C8407266B}"/>
                </c:ext>
              </c:extLst>
            </c:dLbl>
            <c:dLbl>
              <c:idx val="6"/>
              <c:layout>
                <c:manualLayout>
                  <c:x val="-7.4335334233946252E-17"/>
                  <c:y val="-4.3094547206707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91-4799-9E4A-BA8C8407266B}"/>
                </c:ext>
              </c:extLst>
            </c:dLbl>
            <c:dLbl>
              <c:idx val="7"/>
              <c:layout>
                <c:manualLayout>
                  <c:x val="9.27839103640212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91-4799-9E4A-BA8C8407266B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91-4799-9E4A-BA8C8407266B}"/>
                </c:ext>
              </c:extLst>
            </c:dLbl>
            <c:dLbl>
              <c:idx val="9"/>
              <c:layout>
                <c:manualLayout>
                  <c:x val="2.0273507171472316E-3"/>
                  <c:y val="-4.001636526337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91-4799-9E4A-BA8C8407266B}"/>
                </c:ext>
              </c:extLst>
            </c:dLbl>
            <c:dLbl>
              <c:idx val="10"/>
              <c:layout>
                <c:manualLayout>
                  <c:x val="-1.2303000397874941E-2"/>
                  <c:y val="-6.0986254431800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91-4799-9E4A-BA8C84072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>
                  <c:v>75</c:v>
                </c:pt>
                <c:pt idx="1">
                  <c:v>132</c:v>
                </c:pt>
                <c:pt idx="2">
                  <c:v>132</c:v>
                </c:pt>
                <c:pt idx="3">
                  <c:v>158</c:v>
                </c:pt>
                <c:pt idx="4">
                  <c:v>267</c:v>
                </c:pt>
                <c:pt idx="5">
                  <c:v>623</c:v>
                </c:pt>
                <c:pt idx="6">
                  <c:v>804</c:v>
                </c:pt>
                <c:pt idx="7">
                  <c:v>764</c:v>
                </c:pt>
                <c:pt idx="8">
                  <c:v>355</c:v>
                </c:pt>
                <c:pt idx="9">
                  <c:v>56</c:v>
                </c:pt>
                <c:pt idx="1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91-4799-9E4A-BA8C840726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6624200"/>
        <c:axId val="626619608"/>
      </c:lineChart>
      <c:catAx>
        <c:axId val="626624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cs-CZ"/>
          </a:p>
        </c:txPr>
        <c:crossAx val="626619608"/>
        <c:crosses val="autoZero"/>
        <c:auto val="1"/>
        <c:lblAlgn val="ctr"/>
        <c:lblOffset val="100"/>
        <c:noMultiLvlLbl val="0"/>
      </c:catAx>
      <c:valAx>
        <c:axId val="626619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6624200"/>
        <c:crosses val="autoZero"/>
        <c:crossBetween val="between"/>
      </c:valAx>
      <c:spPr>
        <a:noFill/>
        <a:ln w="381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FF5200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002C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66</c:v>
                </c:pt>
                <c:pt idx="1">
                  <c:v>92</c:v>
                </c:pt>
                <c:pt idx="2">
                  <c:v>87</c:v>
                </c:pt>
                <c:pt idx="3">
                  <c:v>57</c:v>
                </c:pt>
                <c:pt idx="4">
                  <c:v>64</c:v>
                </c:pt>
                <c:pt idx="5">
                  <c:v>133</c:v>
                </c:pt>
                <c:pt idx="6">
                  <c:v>113</c:v>
                </c:pt>
                <c:pt idx="7">
                  <c:v>113</c:v>
                </c:pt>
                <c:pt idx="8">
                  <c:v>51</c:v>
                </c:pt>
                <c:pt idx="9">
                  <c:v>6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1-4799-9E4A-BA8C8407266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FF52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0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1-4799-9E4A-BA8C840726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26624200"/>
        <c:axId val="626619608"/>
      </c:barChart>
      <c:lineChart>
        <c:grouping val="standar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Celkový počet zaměstnanců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191455020031671E-2"/>
                  <c:y val="-7.6954548583406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91-4799-9E4A-BA8C8407266B}"/>
                </c:ext>
              </c:extLst>
            </c:dLbl>
            <c:dLbl>
              <c:idx val="1"/>
              <c:layout>
                <c:manualLayout>
                  <c:x val="-1.8583833558486563E-17"/>
                  <c:y val="-5.5407274980052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91-4799-9E4A-BA8C8407266B}"/>
                </c:ext>
              </c:extLst>
            </c:dLbl>
            <c:dLbl>
              <c:idx val="2"/>
              <c:layout>
                <c:manualLayout>
                  <c:x val="-1.2164104302884282E-2"/>
                  <c:y val="-6.7720002753397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91-4799-9E4A-BA8C8407266B}"/>
                </c:ext>
              </c:extLst>
            </c:dLbl>
            <c:dLbl>
              <c:idx val="3"/>
              <c:layout>
                <c:manualLayout>
                  <c:x val="-1.0136753585736902E-2"/>
                  <c:y val="-8.311091247007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91-4799-9E4A-BA8C8407266B}"/>
                </c:ext>
              </c:extLst>
            </c:dLbl>
            <c:dLbl>
              <c:idx val="4"/>
              <c:layout>
                <c:manualLayout>
                  <c:x val="-6.8929924383010932E-2"/>
                  <c:y val="-4.617272915004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91-4799-9E4A-BA8C8407266B}"/>
                </c:ext>
              </c:extLst>
            </c:dLbl>
            <c:dLbl>
              <c:idx val="5"/>
              <c:layout>
                <c:manualLayout>
                  <c:x val="-2.6355559322915945E-2"/>
                  <c:y val="-5.232909303671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91-4799-9E4A-BA8C8407266B}"/>
                </c:ext>
              </c:extLst>
            </c:dLbl>
            <c:dLbl>
              <c:idx val="6"/>
              <c:layout>
                <c:manualLayout>
                  <c:x val="-7.4335334233946252E-17"/>
                  <c:y val="-4.3094547206707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91-4799-9E4A-BA8C8407266B}"/>
                </c:ext>
              </c:extLst>
            </c:dLbl>
            <c:dLbl>
              <c:idx val="7"/>
              <c:layout>
                <c:manualLayout>
                  <c:x val="9.27839103640212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91-4799-9E4A-BA8C8407266B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91-4799-9E4A-BA8C8407266B}"/>
                </c:ext>
              </c:extLst>
            </c:dLbl>
            <c:dLbl>
              <c:idx val="9"/>
              <c:layout>
                <c:manualLayout>
                  <c:x val="2.0273507171472316E-3"/>
                  <c:y val="-4.001636526337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91-4799-9E4A-BA8C8407266B}"/>
                </c:ext>
              </c:extLst>
            </c:dLbl>
            <c:dLbl>
              <c:idx val="10"/>
              <c:layout>
                <c:manualLayout>
                  <c:x val="8.1094028685895214E-3"/>
                  <c:y val="-2.1547273603353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91-4799-9E4A-BA8C84072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>
                  <c:v>67</c:v>
                </c:pt>
                <c:pt idx="1">
                  <c:v>92</c:v>
                </c:pt>
                <c:pt idx="2">
                  <c:v>87</c:v>
                </c:pt>
                <c:pt idx="3">
                  <c:v>57</c:v>
                </c:pt>
                <c:pt idx="4">
                  <c:v>64</c:v>
                </c:pt>
                <c:pt idx="5">
                  <c:v>134</c:v>
                </c:pt>
                <c:pt idx="6">
                  <c:v>115</c:v>
                </c:pt>
                <c:pt idx="7">
                  <c:v>113</c:v>
                </c:pt>
                <c:pt idx="8">
                  <c:v>51</c:v>
                </c:pt>
                <c:pt idx="9">
                  <c:v>6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91-4799-9E4A-BA8C840726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6624200"/>
        <c:axId val="626619608"/>
      </c:lineChart>
      <c:catAx>
        <c:axId val="626624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cs-CZ"/>
          </a:p>
        </c:txPr>
        <c:crossAx val="626619608"/>
        <c:crosses val="autoZero"/>
        <c:auto val="1"/>
        <c:lblAlgn val="ctr"/>
        <c:lblOffset val="100"/>
        <c:noMultiLvlLbl val="0"/>
      </c:catAx>
      <c:valAx>
        <c:axId val="626619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6624200"/>
        <c:crosses val="autoZero"/>
        <c:crossBetween val="between"/>
      </c:valAx>
      <c:spPr>
        <a:noFill/>
        <a:ln w="381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FF5200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002C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36</c:v>
                </c:pt>
                <c:pt idx="1">
                  <c:v>66</c:v>
                </c:pt>
                <c:pt idx="2">
                  <c:v>79</c:v>
                </c:pt>
                <c:pt idx="3">
                  <c:v>64</c:v>
                </c:pt>
                <c:pt idx="4">
                  <c:v>83</c:v>
                </c:pt>
                <c:pt idx="5">
                  <c:v>141</c:v>
                </c:pt>
                <c:pt idx="6">
                  <c:v>78</c:v>
                </c:pt>
                <c:pt idx="7">
                  <c:v>103</c:v>
                </c:pt>
                <c:pt idx="8">
                  <c:v>62</c:v>
                </c:pt>
                <c:pt idx="9">
                  <c:v>15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1-4799-9E4A-BA8C8407266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FF52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1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1-4799-9E4A-BA8C840726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26624200"/>
        <c:axId val="626619608"/>
      </c:barChart>
      <c:lineChart>
        <c:grouping val="standar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Celkový počet zaměstnanců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191455020031671E-2"/>
                  <c:y val="-7.6954548583406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91-4799-9E4A-BA8C8407266B}"/>
                </c:ext>
              </c:extLst>
            </c:dLbl>
            <c:dLbl>
              <c:idx val="1"/>
              <c:layout>
                <c:manualLayout>
                  <c:x val="-1.8583833558486563E-17"/>
                  <c:y val="-5.5407274980052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91-4799-9E4A-BA8C8407266B}"/>
                </c:ext>
              </c:extLst>
            </c:dLbl>
            <c:dLbl>
              <c:idx val="2"/>
              <c:layout>
                <c:manualLayout>
                  <c:x val="-1.2164104302884282E-2"/>
                  <c:y val="-6.7720002753397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91-4799-9E4A-BA8C8407266B}"/>
                </c:ext>
              </c:extLst>
            </c:dLbl>
            <c:dLbl>
              <c:idx val="3"/>
              <c:layout>
                <c:manualLayout>
                  <c:x val="-1.0136753585736902E-2"/>
                  <c:y val="-8.311091247007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91-4799-9E4A-BA8C8407266B}"/>
                </c:ext>
              </c:extLst>
            </c:dLbl>
            <c:dLbl>
              <c:idx val="4"/>
              <c:layout>
                <c:manualLayout>
                  <c:x val="-6.8929924383010932E-2"/>
                  <c:y val="-4.617272915004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91-4799-9E4A-BA8C8407266B}"/>
                </c:ext>
              </c:extLst>
            </c:dLbl>
            <c:dLbl>
              <c:idx val="5"/>
              <c:layout>
                <c:manualLayout>
                  <c:x val="-2.6355559322915945E-2"/>
                  <c:y val="-5.232909303671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91-4799-9E4A-BA8C8407266B}"/>
                </c:ext>
              </c:extLst>
            </c:dLbl>
            <c:dLbl>
              <c:idx val="6"/>
              <c:layout>
                <c:manualLayout>
                  <c:x val="-7.4335334233946252E-17"/>
                  <c:y val="-4.3094547206707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91-4799-9E4A-BA8C8407266B}"/>
                </c:ext>
              </c:extLst>
            </c:dLbl>
            <c:dLbl>
              <c:idx val="7"/>
              <c:layout>
                <c:manualLayout>
                  <c:x val="9.27839103640212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91-4799-9E4A-BA8C8407266B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91-4799-9E4A-BA8C8407266B}"/>
                </c:ext>
              </c:extLst>
            </c:dLbl>
            <c:dLbl>
              <c:idx val="9"/>
              <c:layout>
                <c:manualLayout>
                  <c:x val="2.0273507171472316E-3"/>
                  <c:y val="-4.001636526337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91-4799-9E4A-BA8C8407266B}"/>
                </c:ext>
              </c:extLst>
            </c:dLbl>
            <c:dLbl>
              <c:idx val="10"/>
              <c:layout>
                <c:manualLayout>
                  <c:x val="8.1094028685895214E-3"/>
                  <c:y val="-2.1547273603353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91-4799-9E4A-BA8C84072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>
                  <c:v>36</c:v>
                </c:pt>
                <c:pt idx="1">
                  <c:v>67</c:v>
                </c:pt>
                <c:pt idx="2">
                  <c:v>79</c:v>
                </c:pt>
                <c:pt idx="3">
                  <c:v>64</c:v>
                </c:pt>
                <c:pt idx="4">
                  <c:v>84</c:v>
                </c:pt>
                <c:pt idx="5">
                  <c:v>144</c:v>
                </c:pt>
                <c:pt idx="6">
                  <c:v>79</c:v>
                </c:pt>
                <c:pt idx="7">
                  <c:v>104</c:v>
                </c:pt>
                <c:pt idx="8">
                  <c:v>63</c:v>
                </c:pt>
                <c:pt idx="9">
                  <c:v>15</c:v>
                </c:pt>
                <c:pt idx="1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91-4799-9E4A-BA8C840726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6624200"/>
        <c:axId val="626619608"/>
      </c:lineChart>
      <c:catAx>
        <c:axId val="626624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cs-CZ"/>
          </a:p>
        </c:txPr>
        <c:crossAx val="626619608"/>
        <c:crosses val="autoZero"/>
        <c:auto val="1"/>
        <c:lblAlgn val="ctr"/>
        <c:lblOffset val="100"/>
        <c:noMultiLvlLbl val="0"/>
      </c:catAx>
      <c:valAx>
        <c:axId val="626619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6624200"/>
        <c:crosses val="autoZero"/>
        <c:crossBetween val="between"/>
      </c:valAx>
      <c:spPr>
        <a:noFill/>
        <a:ln w="381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FF5200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002C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5</c:v>
                </c:pt>
                <c:pt idx="1">
                  <c:v>14</c:v>
                </c:pt>
                <c:pt idx="2">
                  <c:v>15</c:v>
                </c:pt>
                <c:pt idx="3">
                  <c:v>10</c:v>
                </c:pt>
                <c:pt idx="4">
                  <c:v>25</c:v>
                </c:pt>
                <c:pt idx="5">
                  <c:v>81</c:v>
                </c:pt>
                <c:pt idx="6">
                  <c:v>61</c:v>
                </c:pt>
                <c:pt idx="7">
                  <c:v>54</c:v>
                </c:pt>
                <c:pt idx="8">
                  <c:v>40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1-4799-9E4A-BA8C8407266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FF52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C991-4799-9E4A-BA8C840726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26624200"/>
        <c:axId val="626619608"/>
      </c:barChart>
      <c:lineChart>
        <c:grouping val="standar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Celkový počet zaměstnanců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191455020031671E-2"/>
                  <c:y val="-7.6954548583406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91-4799-9E4A-BA8C8407266B}"/>
                </c:ext>
              </c:extLst>
            </c:dLbl>
            <c:dLbl>
              <c:idx val="1"/>
              <c:layout>
                <c:manualLayout>
                  <c:x val="-1.8583833558486563E-17"/>
                  <c:y val="-5.5407274980052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91-4799-9E4A-BA8C8407266B}"/>
                </c:ext>
              </c:extLst>
            </c:dLbl>
            <c:dLbl>
              <c:idx val="2"/>
              <c:layout>
                <c:manualLayout>
                  <c:x val="-1.2164104302884282E-2"/>
                  <c:y val="-6.7720002753397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91-4799-9E4A-BA8C8407266B}"/>
                </c:ext>
              </c:extLst>
            </c:dLbl>
            <c:dLbl>
              <c:idx val="3"/>
              <c:layout>
                <c:manualLayout>
                  <c:x val="-1.0136753585736902E-2"/>
                  <c:y val="-8.311091247007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91-4799-9E4A-BA8C8407266B}"/>
                </c:ext>
              </c:extLst>
            </c:dLbl>
            <c:dLbl>
              <c:idx val="4"/>
              <c:layout>
                <c:manualLayout>
                  <c:x val="-6.8929924383010932E-2"/>
                  <c:y val="-4.617272915004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91-4799-9E4A-BA8C8407266B}"/>
                </c:ext>
              </c:extLst>
            </c:dLbl>
            <c:dLbl>
              <c:idx val="5"/>
              <c:layout>
                <c:manualLayout>
                  <c:x val="-2.6355559322915945E-2"/>
                  <c:y val="-5.232909303671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91-4799-9E4A-BA8C8407266B}"/>
                </c:ext>
              </c:extLst>
            </c:dLbl>
            <c:dLbl>
              <c:idx val="6"/>
              <c:layout>
                <c:manualLayout>
                  <c:x val="-7.4335334233946252E-17"/>
                  <c:y val="-4.3094547206707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91-4799-9E4A-BA8C8407266B}"/>
                </c:ext>
              </c:extLst>
            </c:dLbl>
            <c:dLbl>
              <c:idx val="7"/>
              <c:layout>
                <c:manualLayout>
                  <c:x val="9.27839103640212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91-4799-9E4A-BA8C8407266B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91-4799-9E4A-BA8C8407266B}"/>
                </c:ext>
              </c:extLst>
            </c:dLbl>
            <c:dLbl>
              <c:idx val="9"/>
              <c:layout>
                <c:manualLayout>
                  <c:x val="2.0273507171472316E-3"/>
                  <c:y val="-4.001636526337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91-4799-9E4A-BA8C8407266B}"/>
                </c:ext>
              </c:extLst>
            </c:dLbl>
            <c:dLbl>
              <c:idx val="10"/>
              <c:layout>
                <c:manualLayout>
                  <c:x val="8.1094028685895214E-3"/>
                  <c:y val="-2.1547273603353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91-4799-9E4A-BA8C84072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15 - 25</c:v>
                </c:pt>
                <c:pt idx="1">
                  <c:v>25 - 29</c:v>
                </c:pt>
                <c:pt idx="2">
                  <c:v>30 - 34</c:v>
                </c:pt>
                <c:pt idx="3">
                  <c:v>35 - 39</c:v>
                </c:pt>
                <c:pt idx="4">
                  <c:v>40 - 44</c:v>
                </c:pt>
                <c:pt idx="5">
                  <c:v>45 - 49</c:v>
                </c:pt>
                <c:pt idx="6">
                  <c:v>50 - 54</c:v>
                </c:pt>
                <c:pt idx="7">
                  <c:v>55 - 59</c:v>
                </c:pt>
                <c:pt idx="8">
                  <c:v>60 - 64</c:v>
                </c:pt>
                <c:pt idx="9">
                  <c:v>65 - 69</c:v>
                </c:pt>
                <c:pt idx="10">
                  <c:v>70 - 74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>
                  <c:v>5</c:v>
                </c:pt>
                <c:pt idx="1">
                  <c:v>14</c:v>
                </c:pt>
                <c:pt idx="2">
                  <c:v>15</c:v>
                </c:pt>
                <c:pt idx="3">
                  <c:v>10</c:v>
                </c:pt>
                <c:pt idx="4">
                  <c:v>25</c:v>
                </c:pt>
                <c:pt idx="5">
                  <c:v>81</c:v>
                </c:pt>
                <c:pt idx="6">
                  <c:v>61</c:v>
                </c:pt>
                <c:pt idx="7">
                  <c:v>54</c:v>
                </c:pt>
                <c:pt idx="8">
                  <c:v>40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91-4799-9E4A-BA8C840726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6624200"/>
        <c:axId val="626619608"/>
      </c:lineChart>
      <c:catAx>
        <c:axId val="626624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cs-CZ"/>
          </a:p>
        </c:txPr>
        <c:crossAx val="626619608"/>
        <c:crosses val="autoZero"/>
        <c:auto val="1"/>
        <c:lblAlgn val="ctr"/>
        <c:lblOffset val="100"/>
        <c:noMultiLvlLbl val="0"/>
      </c:catAx>
      <c:valAx>
        <c:axId val="626619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6624200"/>
        <c:crosses val="autoZero"/>
        <c:crossBetween val="between"/>
      </c:valAx>
      <c:spPr>
        <a:noFill/>
        <a:ln w="381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FF5200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0.02206</cdr:x>
      <cdr:y>0.01592</cdr:y>
    </cdr:from>
    <cdr:to>
      <cdr:x>0.23247</cdr:x>
      <cdr:y>0.18791</cdr:y>
    </cdr:to>
    <cdr:sp macro="" textlink="">
      <cdr:nvSpPr>
        <cdr:cNvPr id="2" name="Obdélník 1">
          <a:extLst xmlns:a="http://schemas.openxmlformats.org/drawingml/2006/main">
            <a:ext uri="{FF2B5EF4-FFF2-40B4-BE49-F238E27FC236}">
              <a16:creationId xmlns:a16="http://schemas.microsoft.com/office/drawing/2014/main" id="{9C277FA4-2F40-7465-BA38-69854E62CD0E}"/>
            </a:ext>
          </a:extLst>
        </cdr:cNvPr>
        <cdr:cNvSpPr/>
      </cdr:nvSpPr>
      <cdr:spPr>
        <a:xfrm xmlns:a="http://schemas.openxmlformats.org/drawingml/2006/main">
          <a:off x="150976" y="66645"/>
          <a:ext cx="1440000" cy="720000"/>
        </a:xfrm>
        <a:prstGeom xmlns:a="http://schemas.openxmlformats.org/drawingml/2006/main" prst="rect">
          <a:avLst/>
        </a:prstGeom>
        <a:solidFill xmlns:a="http://schemas.openxmlformats.org/drawingml/2006/main">
          <a:srgbClr val="002C5C"/>
        </a:solidFill>
        <a:ln xmlns:a="http://schemas.openxmlformats.org/drawingml/2006/main" w="38100">
          <a:solidFill>
            <a:srgbClr val="FF52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sz="1600" dirty="0"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pPr algn="ctr"/>
          <a:endParaRPr lang="cs-CZ" sz="1600" dirty="0"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pPr algn="ctr"/>
          <a:endParaRPr lang="cs-CZ" sz="1600" dirty="0"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pPr algn="ctr"/>
          <a:endParaRPr lang="cs-CZ" sz="1200" b="1" dirty="0"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pPr algn="ctr"/>
          <a:endParaRPr lang="cs-CZ" sz="1200" b="1" dirty="0"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pPr algn="ctr"/>
          <a:r>
            <a:rPr lang="cs-CZ" sz="1100" b="1" dirty="0">
              <a:latin typeface="Verdana" panose="020B0604030504040204" pitchFamily="34" charset="0"/>
              <a:ea typeface="Verdana" panose="020B0604030504040204" pitchFamily="34" charset="0"/>
            </a:rPr>
            <a:t>P</a:t>
          </a:r>
          <a:r>
            <a:rPr lang="cs-CZ" sz="1100" b="1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růměrná mzda</a:t>
          </a:r>
        </a:p>
        <a:p xmlns:a="http://schemas.openxmlformats.org/drawingml/2006/main">
          <a:pPr algn="ctr"/>
          <a:r>
            <a:rPr lang="cs-CZ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44 650 Kč</a:t>
          </a:r>
        </a:p>
        <a:p xmlns:a="http://schemas.openxmlformats.org/drawingml/2006/main">
          <a:pPr algn="ctr"/>
          <a:r>
            <a:rPr lang="cs-CZ" sz="1100" b="1" dirty="0">
              <a:latin typeface="Verdana" panose="020B0604030504040204" pitchFamily="34" charset="0"/>
              <a:ea typeface="Verdana" panose="020B0604030504040204" pitchFamily="34" charset="0"/>
            </a:rPr>
            <a:t>Medián mezd</a:t>
          </a:r>
        </a:p>
        <a:p xmlns:a="http://schemas.openxmlformats.org/drawingml/2006/main">
          <a:pPr algn="ctr"/>
          <a:r>
            <a:rPr lang="cs-CZ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43 895 Kč</a:t>
          </a:r>
        </a:p>
        <a:p xmlns:a="http://schemas.openxmlformats.org/drawingml/2006/main">
          <a:pPr algn="ctr"/>
          <a:endParaRPr lang="cs-CZ" sz="2400" dirty="0">
            <a:effectLst/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pPr algn="ctr"/>
          <a:endParaRPr lang="cs-CZ" sz="1600" b="1" dirty="0">
            <a:effectLst/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pPr algn="ctr"/>
          <a:endParaRPr lang="cs-CZ" sz="1600" b="1" dirty="0">
            <a:effectLst/>
            <a:latin typeface="Verdana" panose="020B0604030504040204" pitchFamily="34" charset="0"/>
            <a:ea typeface="Verdana" panose="020B0604030504040204" pitchFamily="34" charset="0"/>
          </a:endParaRPr>
        </a:p>
        <a:p xmlns:a="http://schemas.openxmlformats.org/drawingml/2006/main">
          <a:pPr algn="ctr"/>
          <a:endParaRPr lang="cs-CZ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B4DC0-BF1A-4723-B4E0-62CB4A112B0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B1257-7801-4AA3-A7B7-C5F53DD0A5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67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18E0-B31D-4E25-A054-FBFEC132128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42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18E0-B31D-4E25-A054-FBFEC132128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32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18E0-B31D-4E25-A054-FBFEC132128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94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C18E0-B31D-4E25-A054-FBFEC132128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5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2E5B1-090F-4975-A19F-9ADB0E68D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D44E3E-61FE-484A-960A-B8E26CE39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65A0EF-7E1E-464E-A5E4-80A7BE70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456D-DD7B-458E-843E-AE044A293B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91941A-5201-4692-B9BB-691FCFBA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3BDF0C-D9C3-4DB4-8C7D-9A2E2FC9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678D-8EDE-42EB-87BC-BEF045FAA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96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B80AC-9627-493E-ABA6-1FA30849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90BCAF-9DFC-4C18-9639-FC3223B1A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7DE249-68D9-480D-94FC-9E4EC3EE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456D-DD7B-458E-843E-AE044A293B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A3BFFE-EBAE-4382-A867-431A8C64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3F1C33-A333-44EC-B95C-1BE26B8C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678D-8EDE-42EB-87BC-BEF045FAA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66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CB12DBD-0637-4B81-BFD1-06108A00C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7CC371-9A83-4E45-8E5D-B7046250C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6B9691-0F11-4CAB-9A79-0F0D27B6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456D-DD7B-458E-843E-AE044A293B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BA13D7-DD2B-486F-BC5A-D55C9280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43077B-7EA7-4891-AA73-018C1DD2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678D-8EDE-42EB-87BC-BEF045FAA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08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rý podk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95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32A54-3B7D-6C07-D34D-7D53C97EF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16BF08-E636-10D9-A072-C875ADFA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277FF2-1D39-8780-04FF-644DAA84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AAF6-2188-49DC-AE1B-F8071CEE4FC8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918F01-2283-A1F3-9B1C-F014A363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1EC9F3-8BFA-E505-8893-3C28BAF3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E08-9BC2-4B13-918C-FF0E75D00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514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B368C-5319-C65D-CDB2-66A10325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ADCD8-E72F-A813-A8E4-35D548757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BBCABE-3449-9E1D-6917-24819050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AAF6-2188-49DC-AE1B-F8071CEE4FC8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6F77C8-7921-004B-D6F3-839B809E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0FA47-1C81-E982-F7D5-F54973A0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E08-9BC2-4B13-918C-FF0E75D00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79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3B0D-21DB-501C-6ACB-53B9AB33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CB5546-D7A1-6009-7826-8C8DCBF36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84444D-BDED-6D65-D9E2-9B7A0285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AAF6-2188-49DC-AE1B-F8071CEE4FC8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82A8B-E901-432A-FD1E-4E9BF0B6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3E4398-CE02-C526-5619-DA407246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E08-9BC2-4B13-918C-FF0E75D00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782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4DEBC-F721-E9AB-A313-2F85C0FF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A8C8A-177E-708F-1042-AB8E4BF95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2D5637-3C63-606F-7191-37A53232A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4FE3D6-F2C2-EC8E-A6C7-BFB97DFE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AAF6-2188-49DC-AE1B-F8071CEE4FC8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AD6F18-1556-D009-0677-6619E0C3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45C26-97B5-982E-B0F5-23189097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E08-9BC2-4B13-918C-FF0E75D00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95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70A01-B8E2-491C-8A2C-E77047C2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145AA2-1C92-080D-9A43-D388B842C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9FF66D-D63F-BDA0-AFDB-7444E2DE7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962EA7-382D-9486-4B02-C77BB396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1FE33A-9099-3CA9-6056-6235C5ECB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7F6F9B-5383-D52D-A59B-4D73DC51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AAF6-2188-49DC-AE1B-F8071CEE4FC8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2280BA5-721D-61A0-4AE4-9A5B8EFE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76F92C5-2D4E-8B64-5533-71AC114A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E08-9BC2-4B13-918C-FF0E75D00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132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1D5BD-1C6E-FC52-0D0C-CA64DBCA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5E02B3-F7EA-261A-9980-5558C854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AAF6-2188-49DC-AE1B-F8071CEE4FC8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D50686-415F-94BC-C220-842E9C6B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2EF2F9-A746-CECD-B762-76EF3CC9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E08-9BC2-4B13-918C-FF0E75D00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805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340748-B360-CF8C-D3ED-303D58B2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AAF6-2188-49DC-AE1B-F8071CEE4FC8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2685CB3-CACA-73FB-2189-CFF8D707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DE0B6C-53C8-B230-4D0F-0BA1F687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E08-9BC2-4B13-918C-FF0E75D00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06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1DD9E-8913-4638-85CD-7398EFB1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4C2D9-792D-4877-9CBD-87FE832C0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D9A712-5FFB-4577-BAA6-A0CFB2FB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456D-DD7B-458E-843E-AE044A293B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2499C3-B6D5-4D3C-B663-B00130B6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4C53BD-A076-4D3F-9D6C-821BA3E7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678D-8EDE-42EB-87BC-BEF045FAA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288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C2823-C036-C9E7-4D03-78F5F7B2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330FDD-D099-5C55-43A4-1D7EC45A7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B872E7-C16C-CABD-067C-B229C73E6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F224DE-D6EB-200A-6D67-70A7B720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AAF6-2188-49DC-AE1B-F8071CEE4FC8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BC2A42-AD69-5C4B-7FFB-3E70CC25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434EF9-EF1E-04A8-15D2-0FA37A7C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E08-9BC2-4B13-918C-FF0E75D00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277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FE3B4-0DEA-3AF9-8860-60F8F622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3CD829-6A7C-61C8-6FB6-7C38BCA30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A2F4CF-C9BF-96BF-28A3-AEF0A73D2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03A5EF-D03A-DFFB-0CBF-F11CA20A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AAF6-2188-49DC-AE1B-F8071CEE4FC8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F2BA9E-C7CB-76E3-83DE-3D1177BD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21752D-685D-0C1F-6340-DE20BE31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E08-9BC2-4B13-918C-FF0E75D00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20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5ACC7-E561-CE24-A5BE-3E702E3C4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81817B-238B-9A86-600D-049A449AF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9C5879-3051-3C06-A1AA-0B7FBE1F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AAF6-2188-49DC-AE1B-F8071CEE4FC8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2F97C5-8A70-089E-9868-107BD57D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E5E9F4-C867-FCEF-B9A5-13541210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E08-9BC2-4B13-918C-FF0E75D00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060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EB7AE2C-116A-4C91-E8FC-F07D3DD00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D0F383-82AF-8309-42DA-307ECBE26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C2E96F-9A6B-D61B-FF9E-921F74A3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AAF6-2188-49DC-AE1B-F8071CEE4FC8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C9E51F-3A7D-1A66-DC96-ABC8E206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643D27-0813-91EB-5993-330621CB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E08-9BC2-4B13-918C-FF0E75D00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7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AD673-FD80-4659-AE84-5A9209BD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01DB7D-DFD6-47D0-8708-F01765E8D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FA26E4-B6CD-45B3-AEF1-B73497EA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456D-DD7B-458E-843E-AE044A293B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8D1AAA-8C85-4EE9-ACC0-161E90C7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130D60-A492-4CC7-848D-6403A8AE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678D-8EDE-42EB-87BC-BEF045FAA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27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0D2AF-3F01-440E-A983-0D768945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30155-3B00-40A9-ADB6-5E26149F5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2CB913-95A8-4B05-9703-1470F718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57036B-8A48-496C-B43A-F3E0B346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456D-DD7B-458E-843E-AE044A293B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E5F0E8-02B9-4198-85D7-6D2C2278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8B8CCE-B76A-4300-86E6-B9C26A58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678D-8EDE-42EB-87BC-BEF045FAA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30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F9DF8-00E0-4B97-BFC7-BAEF3674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7082F8-BE59-4704-82D6-3E9A3167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67C110-0F4E-4966-B1F9-CC1278BAC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D115227-CD38-4C7D-BCBC-B53EB03C1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44FEAE-C5DF-4447-894F-EE575C6D6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EBB4E4A-5942-4645-ADC0-89830FCA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456D-DD7B-458E-843E-AE044A293B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AFCB66-9122-48FE-8202-2548CCD6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8D755B0-4ECC-4D7D-B54F-28B68776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678D-8EDE-42EB-87BC-BEF045FAA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211CA-3633-40EB-949E-7D641072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8D4EF6-6168-4CF0-867B-7C2C51A6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456D-DD7B-458E-843E-AE044A293B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F63764-F451-46A2-9194-9243ED20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321C40-F715-4B07-86E1-AEE249CE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678D-8EDE-42EB-87BC-BEF045FAA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76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CA8A64E-D194-4EE0-9283-48C0ACCE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456D-DD7B-458E-843E-AE044A293B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8A587E-FA03-4AC2-AFE6-AC60A457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83322A-75BF-4902-98F9-7C59CC8F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678D-8EDE-42EB-87BC-BEF045FAA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29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DB596-DE63-47F5-9C07-37AC3C95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B10C6-EC97-4BB8-A768-FD9E6160F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7B25ED-9380-4B0C-9CC4-3C09B7F0C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800992-942E-4DD2-B88B-D3EA4441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456D-DD7B-458E-843E-AE044A293B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F9B87E-2DDF-4F62-BB79-B6B0F22E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5AFC2C-182D-44EB-B39E-776E8379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678D-8EDE-42EB-87BC-BEF045FAA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BDB64-1B7E-4099-A9FA-8E96F38A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D36E12-CF84-4A61-AAE8-5667C1247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AF51CB-2B25-447C-BC48-E290E36BE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4D50BE-3440-491D-A04C-C8507012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456D-DD7B-458E-843E-AE044A293B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B3FC5E-EA4D-4B15-8F67-0F477D69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F5F607-B71E-4288-91BA-D87D6BC2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678D-8EDE-42EB-87BC-BEF045FAA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56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6472C2-0D4D-4925-A12F-F7C15914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A55FEE-48F9-4AC2-8236-F3E4D3215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DBB0F7-86C7-4310-BFC0-446C55C3B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0456D-DD7B-458E-843E-AE044A293B7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67B797-C286-4ABB-8FE3-001EFBC5F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2D1B5A-1300-4837-BBD5-2F7FF4B68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678D-8EDE-42EB-87BC-BEF045FAA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7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4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0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0" indent="-228520" algn="l" defTabSz="9140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3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3C8FFC9-5356-6DC2-E67E-A25B9AA6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FADE41-E33F-5AFC-F912-5957DA2E8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349966-7FA6-42D4-5EE8-E6DFF2038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3AAF6-2188-49DC-AE1B-F8071CEE4FC8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1BDB0F-93C7-42AB-5008-F9A859955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00F87A-DDC0-7968-FA3A-73727C650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2E08-9BC2-4B13-918C-FF0E75D00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1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tmp"/><Relationship Id="rId4" Type="http://schemas.openxmlformats.org/officeDocument/2006/relationships/image" Target="../media/image4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tmp"/><Relationship Id="rId4" Type="http://schemas.openxmlformats.org/officeDocument/2006/relationships/image" Target="../media/image48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tmp"/><Relationship Id="rId4" Type="http://schemas.openxmlformats.org/officeDocument/2006/relationships/image" Target="../media/image52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tmp"/><Relationship Id="rId4" Type="http://schemas.openxmlformats.org/officeDocument/2006/relationships/image" Target="../media/image56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4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6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C12A17E-3CE5-4366-8D06-E6B26E15452A}"/>
              </a:ext>
            </a:extLst>
          </p:cNvPr>
          <p:cNvSpPr txBox="1">
            <a:spLocks/>
          </p:cNvSpPr>
          <p:nvPr/>
        </p:nvSpPr>
        <p:spPr>
          <a:xfrm>
            <a:off x="1965960" y="3802043"/>
            <a:ext cx="9058210" cy="1739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i="1" dirty="0">
                <a:solidFill>
                  <a:prstClr val="black"/>
                </a:solidFill>
                <a:latin typeface="Calibri Light" panose="020F0302020204030204"/>
              </a:rPr>
              <a:t>Situace na železnici z pohledu odborů</a:t>
            </a:r>
            <a:br>
              <a:rPr lang="cs-CZ" sz="3200" b="1" i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3200" b="1" i="1" dirty="0">
                <a:solidFill>
                  <a:srgbClr val="FF0000"/>
                </a:solidFill>
                <a:latin typeface="Calibri Light" panose="020F0302020204030204"/>
              </a:rPr>
              <a:t>The situation on the railway from the point of view of the trade union</a:t>
            </a:r>
            <a:r>
              <a:rPr lang="cs-CZ" sz="3200" b="1" i="1" dirty="0">
                <a:solidFill>
                  <a:srgbClr val="FF0000"/>
                </a:solidFill>
                <a:latin typeface="Calibri Light" panose="020F0302020204030204"/>
              </a:rPr>
              <a:t>s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56C2F0-7A68-4D3E-8D79-E286FB6851AA}"/>
              </a:ext>
            </a:extLst>
          </p:cNvPr>
          <p:cNvSpPr txBox="1"/>
          <p:nvPr/>
        </p:nvSpPr>
        <p:spPr>
          <a:xfrm>
            <a:off x="986319" y="581409"/>
            <a:ext cx="10037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Mezinárodní ekonomická konference ASO</a:t>
            </a:r>
            <a:endParaRPr lang="cs-CZ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3487DD5-F3A6-4FD4-B957-562CB2158EFE}"/>
              </a:ext>
            </a:extLst>
          </p:cNvPr>
          <p:cNvSpPr txBox="1"/>
          <p:nvPr/>
        </p:nvSpPr>
        <p:spPr>
          <a:xfrm>
            <a:off x="3151598" y="2232383"/>
            <a:ext cx="6537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Martin Malý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Chairman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Czech Railway Workers´ Trade Union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5FC69DE-A8AE-4866-BD89-3DEEC579DC6C}"/>
              </a:ext>
            </a:extLst>
          </p:cNvPr>
          <p:cNvSpPr txBox="1"/>
          <p:nvPr/>
        </p:nvSpPr>
        <p:spPr>
          <a:xfrm>
            <a:off x="3151597" y="1093739"/>
            <a:ext cx="6537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1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Prague, </a:t>
            </a:r>
            <a:r>
              <a:rPr lang="en-US" sz="1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3rd March 202</a:t>
            </a:r>
            <a:r>
              <a:rPr lang="cs-CZ" sz="1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sz="105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528724"/>
            <a:ext cx="2095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4D3FB-9B2C-5D5D-5A4F-5EEEA680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Vysokorychlostní železnice v ČR,</a:t>
            </a:r>
            <a:br>
              <a:rPr lang="cs-CZ" sz="3200" b="1" dirty="0"/>
            </a:br>
            <a:r>
              <a:rPr lang="en-US" sz="3200" b="1" dirty="0">
                <a:solidFill>
                  <a:srgbClr val="FF0000"/>
                </a:solidFill>
              </a:rPr>
              <a:t>High-speed rail in Czech Republic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0A876F9-F6BD-1D59-5565-4D9BC0C3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37" y="1793289"/>
            <a:ext cx="8007657" cy="48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9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C201B-8CFB-4A82-8FB9-F2ACFE9D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Tržby z osobní přepravy (mil. Kč)</a:t>
            </a:r>
            <a:b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</a:rPr>
              <a:t>Sales from passenger traffic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</a:rPr>
              <a:t>(CZK mil.)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9740"/>
            <a:ext cx="6020953" cy="36189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814" y="616016"/>
            <a:ext cx="3250986" cy="8237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81444"/>
            <a:ext cx="2895746" cy="14698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878" y="5281444"/>
            <a:ext cx="2696275" cy="146987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8086" y="5281444"/>
            <a:ext cx="2725051" cy="1469876"/>
          </a:xfrm>
          <a:prstGeom prst="rect">
            <a:avLst/>
          </a:prstGeom>
        </p:spPr>
      </p:pic>
      <p:graphicFrame>
        <p:nvGraphicFramePr>
          <p:cNvPr id="12" name="Graf 11"/>
          <p:cNvGraphicFramePr>
            <a:graphicFrameLocks/>
          </p:cNvGraphicFramePr>
          <p:nvPr/>
        </p:nvGraphicFramePr>
        <p:xfrm>
          <a:off x="6986337" y="1690685"/>
          <a:ext cx="5205663" cy="348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2951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BFAD-775C-83CB-6BCF-732D7129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>
            <a:normAutofit/>
          </a:bodyPr>
          <a:lstStyle/>
          <a:p>
            <a:r>
              <a:rPr lang="cs-CZ" sz="3200" b="1" dirty="0"/>
              <a:t>Potíže železničních dopravců</a:t>
            </a:r>
            <a:br>
              <a:rPr lang="cs-CZ" sz="3200" b="1" dirty="0"/>
            </a:br>
            <a:r>
              <a:rPr lang="en-US" sz="3200" b="1" dirty="0">
                <a:solidFill>
                  <a:srgbClr val="FF0000"/>
                </a:solidFill>
              </a:rPr>
              <a:t>The difficulties of railway operators 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A72FDE-9B28-42BE-7951-8FF652F0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417"/>
            <a:ext cx="9458739" cy="48900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Velké množství stavebních prací a výluk komplikuje provoz na železnici</a:t>
            </a:r>
          </a:p>
          <a:p>
            <a:r>
              <a:rPr lang="en-US" dirty="0">
                <a:solidFill>
                  <a:srgbClr val="FF0000"/>
                </a:solidFill>
              </a:rPr>
              <a:t>A large number of construction works and road closures complicate railway operations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To způsobuje častější výskyt zpoždění vlaků a dalších mimořádností v dopravě</a:t>
            </a:r>
          </a:p>
          <a:p>
            <a:r>
              <a:rPr lang="en-US" dirty="0">
                <a:solidFill>
                  <a:srgbClr val="FF0000"/>
                </a:solidFill>
              </a:rPr>
              <a:t>This causes more frequent train delays and other traffic incidents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r>
              <a:rPr lang="cs-CZ" dirty="0"/>
              <a:t>Nutnost pokrytí ztrát z doby pandemie Covid</a:t>
            </a:r>
          </a:p>
          <a:p>
            <a:r>
              <a:rPr lang="en-US" dirty="0">
                <a:solidFill>
                  <a:srgbClr val="FF0000"/>
                </a:solidFill>
              </a:rPr>
              <a:t>The need to cover losses from the Covid pandemic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Růst cen energií, zejména silové trakční elektřiny</a:t>
            </a:r>
          </a:p>
          <a:p>
            <a:r>
              <a:rPr lang="en-US" dirty="0">
                <a:solidFill>
                  <a:srgbClr val="FF0000"/>
                </a:solidFill>
              </a:rPr>
              <a:t>Increase in energy prices, especially power traction electricity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Potíže s dodávkami náhradních dílů, zpožďování oprav vozidel i dodávek nových vozidel</a:t>
            </a:r>
          </a:p>
          <a:p>
            <a:r>
              <a:rPr lang="en-US" dirty="0">
                <a:solidFill>
                  <a:srgbClr val="FF0000"/>
                </a:solidFill>
              </a:rPr>
              <a:t>Difficulties with the supply of spare parts, delays in vehicle repairs and new vehicle deliveries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Vysoké náklady na vybavení vozidel jednotkami ETCS</a:t>
            </a:r>
          </a:p>
          <a:p>
            <a:r>
              <a:rPr lang="en-US" dirty="0">
                <a:solidFill>
                  <a:srgbClr val="FF0000"/>
                </a:solidFill>
              </a:rPr>
              <a:t>High cost of equipping vehicles with ETCS units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27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685B6-FA39-8EF8-B27D-172CD769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232"/>
          </a:xfrm>
        </p:spPr>
        <p:txBody>
          <a:bodyPr>
            <a:noAutofit/>
          </a:bodyPr>
          <a:lstStyle/>
          <a:p>
            <a:r>
              <a:rPr lang="cs-CZ" sz="3600" b="1" dirty="0"/>
              <a:t>Negativní dopady potíží dopravců na zaměstnance</a:t>
            </a:r>
            <a:br>
              <a:rPr lang="cs-CZ" sz="3600" b="1" dirty="0"/>
            </a:br>
            <a:r>
              <a:rPr lang="en-US" sz="3600" b="1" dirty="0">
                <a:solidFill>
                  <a:srgbClr val="FF0000"/>
                </a:solidFill>
              </a:rPr>
              <a:t>Negative effects of carrier problems on employees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ED395-5424-B339-90DE-75CD76B7D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322"/>
            <a:ext cx="9409043" cy="459664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Omezené možnosti valorizace mezd</a:t>
            </a:r>
          </a:p>
          <a:p>
            <a:r>
              <a:rPr lang="en-US" dirty="0">
                <a:solidFill>
                  <a:srgbClr val="FF0000"/>
                </a:solidFill>
              </a:rPr>
              <a:t>Limited opportunities for </a:t>
            </a:r>
            <a:r>
              <a:rPr lang="cs-CZ" dirty="0" err="1">
                <a:solidFill>
                  <a:srgbClr val="FF0000"/>
                </a:solidFill>
              </a:rPr>
              <a:t>wage</a:t>
            </a:r>
            <a:r>
              <a:rPr lang="en-US" dirty="0">
                <a:solidFill>
                  <a:srgbClr val="FF0000"/>
                </a:solidFill>
              </a:rPr>
              <a:t> valorization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Potíže s nahrazováním zaměstnanců odcházejících do důchodu</a:t>
            </a:r>
          </a:p>
          <a:p>
            <a:r>
              <a:rPr lang="cs-CZ" dirty="0" err="1">
                <a:solidFill>
                  <a:srgbClr val="FF0000"/>
                </a:solidFill>
              </a:rPr>
              <a:t>Difficulty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replacing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retiring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employees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Nedostatek zaměstnanců v klíčových provozních pozicích</a:t>
            </a:r>
          </a:p>
          <a:p>
            <a:r>
              <a:rPr lang="en-US" dirty="0">
                <a:solidFill>
                  <a:srgbClr val="FF0000"/>
                </a:solidFill>
              </a:rPr>
              <a:t>Lack of employees in important operational positions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Potřeba vykonávat práce navíc za chybějící kolegy</a:t>
            </a:r>
          </a:p>
          <a:p>
            <a:r>
              <a:rPr lang="en-US" dirty="0">
                <a:solidFill>
                  <a:srgbClr val="FF0000"/>
                </a:solidFill>
              </a:rPr>
              <a:t>The need to perform extra work for absent colleagues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Zvýšená zátěž Zaměstnanců může mít vliv na chybovost při výkonu práce</a:t>
            </a:r>
          </a:p>
          <a:p>
            <a:r>
              <a:rPr lang="en-US" dirty="0">
                <a:solidFill>
                  <a:srgbClr val="FF0000"/>
                </a:solidFill>
              </a:rPr>
              <a:t>The increased workload of employees may affect the error rate during work performance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32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C201B-8CFB-4A82-8FB9-F2ACFE9D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Volná systemizovaná místa (k personální</a:t>
            </a: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potřebě)</a:t>
            </a:r>
            <a:b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3200" b="1" dirty="0">
                <a:solidFill>
                  <a:srgbClr val="C00000"/>
                </a:solidFill>
                <a:latin typeface="Calibri Light" panose="020F0302020204030204"/>
              </a:rPr>
              <a:t>Vacant job positions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694" y="668348"/>
            <a:ext cx="2803888" cy="71048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66800" y="149256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Strojvedoucí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297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Elektromechanik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mechanic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128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Mechanik kolejových vozidel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Mechanic of vehicles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111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Vlakvedoucí osobních vlaků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 conductor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106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Strojmistr	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master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  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Posunovač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Shunting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  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Systémový specialista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  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Vedoucí posunu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 of shunting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  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Mechanik elektron. zařízení, mechatronik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Mechatronic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27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440" y="1540323"/>
            <a:ext cx="1867359" cy="12449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698" y="2844002"/>
            <a:ext cx="1883884" cy="123388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386192"/>
            <a:ext cx="9144793" cy="2292295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EFDC201B-8CFB-4A82-8FB9-F2ACFE9DFBA4}"/>
              </a:ext>
            </a:extLst>
          </p:cNvPr>
          <p:cNvSpPr txBox="1">
            <a:spLocks/>
          </p:cNvSpPr>
          <p:nvPr/>
        </p:nvSpPr>
        <p:spPr>
          <a:xfrm>
            <a:off x="1021080" y="4190366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Věková struktura zaměstnanců</a:t>
            </a:r>
            <a:b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Age structure of employees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76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60C27781-73DB-266F-39F8-4899885DE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448"/>
            <a:ext cx="12192000" cy="305703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433274-3997-691F-381D-16EBF4E78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98" y="1702880"/>
            <a:ext cx="4225645" cy="2590216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326123A-26E2-6DE0-8DD5-3B85D2D95DAE}"/>
              </a:ext>
            </a:extLst>
          </p:cNvPr>
          <p:cNvSpPr txBox="1">
            <a:spLocks/>
          </p:cNvSpPr>
          <p:nvPr/>
        </p:nvSpPr>
        <p:spPr>
          <a:xfrm>
            <a:off x="296798" y="-183135"/>
            <a:ext cx="6816756" cy="144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0"/>
              </a:spcBef>
              <a:buNone/>
            </a:pPr>
            <a:endParaRPr lang="cs-CZ" sz="3200" b="1" dirty="0">
              <a:solidFill>
                <a:srgbClr val="00B0F0"/>
              </a:solidFill>
              <a:latin typeface="Open Sans"/>
            </a:endParaRPr>
          </a:p>
          <a:p>
            <a:pPr marL="0" indent="0" defTabSz="1219170">
              <a:spcBef>
                <a:spcPts val="0"/>
              </a:spcBef>
              <a:buNone/>
            </a:pPr>
            <a:r>
              <a:rPr lang="cs-CZ" sz="2400" b="1" dirty="0">
                <a:solidFill>
                  <a:srgbClr val="F89D3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Věková struktura: 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všichni zaměstnanci ČD, a.s.</a:t>
            </a:r>
            <a:br>
              <a:rPr lang="cs-CZ" sz="2400" b="1" dirty="0">
                <a:solidFill>
                  <a:prstClr val="black"/>
                </a:solidFill>
                <a:latin typeface="Open Sans"/>
              </a:rPr>
            </a:br>
            <a:endParaRPr lang="cs-CZ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341014A-29AE-0180-FAE5-6C8456287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50" y="594884"/>
            <a:ext cx="9076733" cy="115152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9FA883F-4964-E2C0-D207-384210C22B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" y="6359480"/>
            <a:ext cx="698716" cy="4658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8E96E7D-0B29-3578-B178-42E154559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991" y="2287702"/>
            <a:ext cx="5184576" cy="1040116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7DC2ACE-38BF-AD65-AE93-3B2D7FDA9DF3}"/>
              </a:ext>
            </a:extLst>
          </p:cNvPr>
          <p:cNvSpPr txBox="1">
            <a:spLocks/>
          </p:cNvSpPr>
          <p:nvPr/>
        </p:nvSpPr>
        <p:spPr>
          <a:xfrm>
            <a:off x="5999991" y="2029170"/>
            <a:ext cx="4225645" cy="25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0"/>
              </a:spcBef>
              <a:buNone/>
            </a:pPr>
            <a:r>
              <a:rPr lang="cs-CZ" sz="1867" b="1" dirty="0">
                <a:solidFill>
                  <a:srgbClr val="336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Mzdy: </a:t>
            </a:r>
            <a:r>
              <a:rPr lang="cs-CZ" sz="186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všichni zaměstnanci ČD, a.s.</a:t>
            </a:r>
            <a:endParaRPr lang="cs-CZ" sz="2400" b="1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4BB187-0E06-E79C-F2D4-1B86EEA18EF8}"/>
              </a:ext>
            </a:extLst>
          </p:cNvPr>
          <p:cNvSpPr txBox="1">
            <a:spLocks/>
          </p:cNvSpPr>
          <p:nvPr/>
        </p:nvSpPr>
        <p:spPr>
          <a:xfrm>
            <a:off x="10724390" y="6571462"/>
            <a:ext cx="1389017" cy="147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0"/>
              </a:spcBef>
              <a:buNone/>
            </a:pPr>
            <a:r>
              <a:rPr lang="cs-CZ" sz="10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Údaje za rok 2022</a:t>
            </a:r>
            <a:endParaRPr lang="cs-CZ" sz="1067" b="1" dirty="0">
              <a:solidFill>
                <a:srgbClr val="00206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2389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326123A-26E2-6DE0-8DD5-3B85D2D95DAE}"/>
              </a:ext>
            </a:extLst>
          </p:cNvPr>
          <p:cNvSpPr txBox="1">
            <a:spLocks/>
          </p:cNvSpPr>
          <p:nvPr/>
        </p:nvSpPr>
        <p:spPr>
          <a:xfrm>
            <a:off x="301745" y="-114715"/>
            <a:ext cx="1124504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0"/>
              </a:spcBef>
              <a:buNone/>
            </a:pPr>
            <a:endParaRPr lang="cs-CZ" sz="3200" b="1" dirty="0">
              <a:solidFill>
                <a:srgbClr val="00B0F0"/>
              </a:solidFill>
              <a:latin typeface="Open Sans"/>
            </a:endParaRPr>
          </a:p>
          <a:p>
            <a:pPr marL="0" indent="0" defTabSz="1219170">
              <a:spcBef>
                <a:spcPts val="0"/>
              </a:spcBef>
              <a:buNone/>
            </a:pPr>
            <a:r>
              <a:rPr lang="cs-CZ" sz="2400" b="1" dirty="0">
                <a:solidFill>
                  <a:srgbClr val="F89D3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Věková struktura: 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strojvedoucí</a:t>
            </a:r>
            <a:br>
              <a:rPr lang="cs-CZ" sz="2400" b="1" dirty="0">
                <a:solidFill>
                  <a:srgbClr val="001C64"/>
                </a:solidFill>
                <a:latin typeface="Open Sans"/>
              </a:rPr>
            </a:br>
            <a:endParaRPr lang="cs-CZ" sz="2400" b="1" dirty="0">
              <a:solidFill>
                <a:srgbClr val="001C64"/>
              </a:solidFill>
              <a:latin typeface="Open Sans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9FA883F-4964-E2C0-D207-384210C22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" y="6359480"/>
            <a:ext cx="698716" cy="4658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4B53C36-9492-BEAA-6E7E-D9AA9085D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72" y="684467"/>
            <a:ext cx="9068267" cy="11261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7328AD-C557-DF7B-B7E9-867482D25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1840"/>
            <a:ext cx="12192000" cy="30387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D380231-A658-D993-4406-8E69BA793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44" y="1859008"/>
            <a:ext cx="4422219" cy="272212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9076D8B-1354-DE8B-AC22-7EBA99B45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2031" y="2270597"/>
            <a:ext cx="4992555" cy="1012315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2CF524D9-5753-A7BB-EC29-35F6C5B5E9E2}"/>
              </a:ext>
            </a:extLst>
          </p:cNvPr>
          <p:cNvSpPr txBox="1">
            <a:spLocks/>
          </p:cNvSpPr>
          <p:nvPr/>
        </p:nvSpPr>
        <p:spPr>
          <a:xfrm>
            <a:off x="6602031" y="2049000"/>
            <a:ext cx="3072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336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Mzdy:</a:t>
            </a:r>
            <a:r>
              <a:rPr lang="cs-CZ" sz="1600" b="1" dirty="0">
                <a:solidFill>
                  <a:srgbClr val="F89D3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cs-CZ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strojvedoucí</a:t>
            </a:r>
            <a:endParaRPr lang="cs-CZ" sz="2400" b="1" dirty="0">
              <a:solidFill>
                <a:srgbClr val="001C64"/>
              </a:solidFill>
              <a:latin typeface="Open Sans"/>
            </a:endParaRP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BA83893-0C5E-2EB4-C2A5-1A304AED08FE}"/>
              </a:ext>
            </a:extLst>
          </p:cNvPr>
          <p:cNvSpPr txBox="1">
            <a:spLocks/>
          </p:cNvSpPr>
          <p:nvPr/>
        </p:nvSpPr>
        <p:spPr>
          <a:xfrm>
            <a:off x="10724390" y="6571462"/>
            <a:ext cx="1389017" cy="147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0"/>
              </a:spcBef>
              <a:buNone/>
            </a:pPr>
            <a:r>
              <a:rPr lang="cs-CZ" sz="10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Údaje za rok 2022</a:t>
            </a:r>
            <a:endParaRPr lang="cs-CZ" sz="1067" b="1" dirty="0">
              <a:solidFill>
                <a:srgbClr val="00206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3247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326123A-26E2-6DE0-8DD5-3B85D2D95DAE}"/>
              </a:ext>
            </a:extLst>
          </p:cNvPr>
          <p:cNvSpPr txBox="1">
            <a:spLocks/>
          </p:cNvSpPr>
          <p:nvPr/>
        </p:nvSpPr>
        <p:spPr>
          <a:xfrm>
            <a:off x="288084" y="-178751"/>
            <a:ext cx="11245041" cy="144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0"/>
              </a:spcBef>
              <a:buNone/>
            </a:pPr>
            <a:endParaRPr lang="cs-CZ" sz="3200" b="1" dirty="0">
              <a:solidFill>
                <a:srgbClr val="00B0F0"/>
              </a:solidFill>
              <a:latin typeface="Open Sans"/>
            </a:endParaRPr>
          </a:p>
          <a:p>
            <a:pPr marL="0" indent="0" defTabSz="1219170">
              <a:spcBef>
                <a:spcPts val="0"/>
              </a:spcBef>
              <a:buNone/>
            </a:pPr>
            <a:r>
              <a:rPr lang="cs-CZ" sz="2400" b="1" dirty="0">
                <a:solidFill>
                  <a:srgbClr val="F89D3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Věková struktura: 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posunovač, vedoucí posunu, vozmistr kolejových vozidel</a:t>
            </a:r>
            <a:br>
              <a:rPr lang="cs-CZ" sz="2400" b="1" dirty="0">
                <a:solidFill>
                  <a:srgbClr val="001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</a:br>
            <a:endParaRPr lang="cs-CZ" sz="2400" b="1" dirty="0">
              <a:solidFill>
                <a:srgbClr val="001C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9FA883F-4964-E2C0-D207-384210C22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" y="6359480"/>
            <a:ext cx="698716" cy="4658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1688BE4-7875-5AB1-3F20-13F51913D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35" y="644691"/>
            <a:ext cx="9076733" cy="11261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677F452-2669-DC46-AB17-50379B14D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22704"/>
            <a:ext cx="12192000" cy="31367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6C786DB-F291-62B0-FE62-52E129AC9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84" y="1770813"/>
            <a:ext cx="3983713" cy="2649632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8C47BC28-4103-D2F5-5E4A-C98EA8A0D031}"/>
              </a:ext>
            </a:extLst>
          </p:cNvPr>
          <p:cNvSpPr txBox="1">
            <a:spLocks/>
          </p:cNvSpPr>
          <p:nvPr/>
        </p:nvSpPr>
        <p:spPr>
          <a:xfrm>
            <a:off x="10724390" y="6571462"/>
            <a:ext cx="1389017" cy="147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0"/>
              </a:spcBef>
              <a:buNone/>
            </a:pPr>
            <a:r>
              <a:rPr lang="cs-CZ" sz="10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Údaje za rok 2022</a:t>
            </a:r>
            <a:endParaRPr lang="cs-CZ" sz="1067" b="1" dirty="0">
              <a:solidFill>
                <a:srgbClr val="002060"/>
              </a:solidFill>
              <a:latin typeface="Open San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38C1C9-AC2B-14D0-DC1B-A1AA30A56F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9892" y="3417696"/>
            <a:ext cx="3737683" cy="7486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1E9781A-C3EF-EA8D-6CE2-7115102067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3926" y="2224346"/>
            <a:ext cx="3722037" cy="739820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6F18002-547D-8711-5028-0699D20C2CCE}"/>
              </a:ext>
            </a:extLst>
          </p:cNvPr>
          <p:cNvSpPr txBox="1">
            <a:spLocks/>
          </p:cNvSpPr>
          <p:nvPr/>
        </p:nvSpPr>
        <p:spPr>
          <a:xfrm>
            <a:off x="5423926" y="1976385"/>
            <a:ext cx="528740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336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Mzdy:</a:t>
            </a:r>
            <a:r>
              <a:rPr lang="cs-CZ" sz="1600" b="1" dirty="0">
                <a:solidFill>
                  <a:srgbClr val="F89D3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cs-CZ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vedoucí posunu a vozmistr kolejových vozidel</a:t>
            </a:r>
            <a:endParaRPr lang="cs-CZ" sz="2400" b="1" dirty="0">
              <a:solidFill>
                <a:srgbClr val="001C64"/>
              </a:solidFill>
              <a:latin typeface="Open Sans"/>
            </a:endParaRP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89D4AD0-0102-09E9-A5F0-726ADF93A1E2}"/>
              </a:ext>
            </a:extLst>
          </p:cNvPr>
          <p:cNvSpPr txBox="1">
            <a:spLocks/>
          </p:cNvSpPr>
          <p:nvPr/>
        </p:nvSpPr>
        <p:spPr>
          <a:xfrm>
            <a:off x="8419893" y="3164969"/>
            <a:ext cx="180075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336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Mzdy:</a:t>
            </a:r>
            <a:r>
              <a:rPr lang="cs-CZ" sz="1600" b="1" dirty="0">
                <a:solidFill>
                  <a:srgbClr val="F89D3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cs-CZ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posunovač</a:t>
            </a:r>
            <a:endParaRPr lang="cs-CZ" sz="2400" b="1" dirty="0">
              <a:solidFill>
                <a:srgbClr val="001C64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7818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326123A-26E2-6DE0-8DD5-3B85D2D95DAE}"/>
              </a:ext>
            </a:extLst>
          </p:cNvPr>
          <p:cNvSpPr txBox="1">
            <a:spLocks/>
          </p:cNvSpPr>
          <p:nvPr/>
        </p:nvSpPr>
        <p:spPr>
          <a:xfrm>
            <a:off x="301745" y="-114715"/>
            <a:ext cx="1124504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0"/>
              </a:spcBef>
              <a:buNone/>
            </a:pPr>
            <a:endParaRPr lang="cs-CZ" sz="3200" b="1" dirty="0">
              <a:solidFill>
                <a:srgbClr val="00B0F0"/>
              </a:solidFill>
              <a:latin typeface="Open Sans"/>
            </a:endParaRPr>
          </a:p>
          <a:p>
            <a:pPr marL="0" indent="0" defTabSz="1219170">
              <a:spcBef>
                <a:spcPts val="0"/>
              </a:spcBef>
              <a:buNone/>
            </a:pPr>
            <a:r>
              <a:rPr lang="cs-CZ" sz="2400" b="1" dirty="0">
                <a:solidFill>
                  <a:srgbClr val="F89D3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Věková struktura: 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elektromechanik</a:t>
            </a:r>
            <a:br>
              <a:rPr lang="cs-CZ" sz="2400" b="1" dirty="0">
                <a:solidFill>
                  <a:srgbClr val="001C64"/>
                </a:solidFill>
                <a:latin typeface="Open Sans"/>
              </a:rPr>
            </a:br>
            <a:endParaRPr lang="cs-CZ" sz="2400" b="1" dirty="0">
              <a:solidFill>
                <a:srgbClr val="001C64"/>
              </a:solidFill>
              <a:latin typeface="Open Sans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9FA883F-4964-E2C0-D207-384210C22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" y="6359480"/>
            <a:ext cx="698716" cy="465811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C738CB2-B86F-9DE1-0399-0A755A0F667A}"/>
              </a:ext>
            </a:extLst>
          </p:cNvPr>
          <p:cNvSpPr txBox="1">
            <a:spLocks/>
          </p:cNvSpPr>
          <p:nvPr/>
        </p:nvSpPr>
        <p:spPr>
          <a:xfrm>
            <a:off x="6520849" y="2076739"/>
            <a:ext cx="2441132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336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Mzdy:</a:t>
            </a:r>
            <a:r>
              <a:rPr lang="cs-CZ" sz="1600" b="1" dirty="0">
                <a:solidFill>
                  <a:srgbClr val="F89D3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cs-CZ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elektromechanik</a:t>
            </a:r>
            <a:endParaRPr lang="cs-CZ" sz="2400" b="1" dirty="0">
              <a:solidFill>
                <a:srgbClr val="001C64"/>
              </a:solidFill>
              <a:latin typeface="Open Sans"/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A2DF07A-101C-430E-EFC2-8ECC70D38B57}"/>
              </a:ext>
            </a:extLst>
          </p:cNvPr>
          <p:cNvSpPr txBox="1">
            <a:spLocks/>
          </p:cNvSpPr>
          <p:nvPr/>
        </p:nvSpPr>
        <p:spPr>
          <a:xfrm>
            <a:off x="10724390" y="6571462"/>
            <a:ext cx="1389017" cy="147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0"/>
              </a:spcBef>
              <a:buNone/>
            </a:pPr>
            <a:r>
              <a:rPr lang="cs-CZ" sz="10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Údaje za rok 2022</a:t>
            </a:r>
            <a:endParaRPr lang="cs-CZ" sz="1067" b="1" dirty="0">
              <a:solidFill>
                <a:srgbClr val="002060"/>
              </a:solidFill>
              <a:latin typeface="Open San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66E4DC-DD06-2919-9C06-B78B5CD2A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849" y="2320701"/>
            <a:ext cx="4992172" cy="99843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6059126-3878-AC29-40D2-1C5DF4C10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65" y="641101"/>
            <a:ext cx="9017753" cy="108484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B55043A-85A0-FE80-3696-009D99F54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88754"/>
            <a:ext cx="12192000" cy="257072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0003311-DBBA-EF4B-4369-1E34AA33A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65" y="1725944"/>
            <a:ext cx="4216988" cy="276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1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C201B-8CFB-4A82-8FB9-F2ACFE9D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Věková struktura zaměstnanců</a:t>
            </a:r>
            <a:b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3200" b="1" dirty="0">
                <a:solidFill>
                  <a:srgbClr val="C00000"/>
                </a:solidFill>
                <a:latin typeface="Calibri Light" panose="020F0302020204030204"/>
              </a:rPr>
              <a:t>Age structure of employees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BFB6BE4-63BC-6681-C8E4-013CE42DF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71" y="1568715"/>
            <a:ext cx="7040978" cy="1211177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227F634-DF7C-807E-29F0-A2EECA2D712E}"/>
              </a:ext>
            </a:extLst>
          </p:cNvPr>
          <p:cNvSpPr txBox="1">
            <a:spLocks/>
          </p:cNvSpPr>
          <p:nvPr/>
        </p:nvSpPr>
        <p:spPr>
          <a:xfrm>
            <a:off x="4465468" y="3017054"/>
            <a:ext cx="658350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sz="1400" b="1" dirty="0">
                <a:solidFill>
                  <a:srgbClr val="336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Mzdy: </a:t>
            </a:r>
            <a:r>
              <a:rPr 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všichni zaměstnanci ČD </a:t>
            </a:r>
            <a:r>
              <a:rPr 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Cargo</a:t>
            </a:r>
            <a:r>
              <a:rPr 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a.s. – v roce 2022 a ke 31.1.2023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Wages: all employees of ČD Cargo, 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a.s.</a:t>
            </a:r>
            <a:r>
              <a:rPr lang="cs-CZ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- In 2022 and on </a:t>
            </a:r>
            <a:r>
              <a:rPr lang="cs-CZ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January</a:t>
            </a:r>
            <a:r>
              <a:rPr lang="cs-CZ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31, 2023 </a:t>
            </a:r>
            <a:r>
              <a:rPr lang="en-US" sz="1200" dirty="0"/>
              <a:t> until January 31, 2023</a:t>
            </a:r>
            <a:endParaRPr lang="en-US" sz="18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C1108AB-2AA7-5D5C-3E13-BEE039928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422" y="3748158"/>
            <a:ext cx="6396038" cy="293789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FA1EBE6-13F5-B795-FC40-28B819D45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7510"/>
            <a:ext cx="3202700" cy="283112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55F0762-91C0-28D0-8155-88F77C662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71" y="3642014"/>
            <a:ext cx="4415678" cy="19343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4530" y="787093"/>
            <a:ext cx="2249619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6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45AA0FB-DDC2-88D9-BF64-05E48AD0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79" y="1639957"/>
            <a:ext cx="8562837" cy="4566359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2E6D5EA6-6B87-4A31-2A52-471A24D948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n w="12700">
                  <a:solidFill>
                    <a:srgbClr val="C00000"/>
                  </a:solidFill>
                  <a:prstDash val="solid"/>
                </a:ln>
                <a:latin typeface="+mn-lt"/>
              </a:rPr>
              <a:t>Osobní přeprava  (tis. osob)</a:t>
            </a:r>
            <a:br>
              <a:rPr lang="cs-CZ" sz="24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9ADA5"/>
                </a:solidFill>
                <a:latin typeface="+mn-lt"/>
              </a:rPr>
            </a:br>
            <a:r>
              <a:rPr lang="cs-CZ" sz="2400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Passenger</a:t>
            </a:r>
            <a:r>
              <a:rPr lang="cs-CZ" sz="24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traffic</a:t>
            </a:r>
            <a:r>
              <a:rPr lang="cs-CZ" sz="24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(</a:t>
            </a:r>
            <a:r>
              <a:rPr lang="cs-CZ" sz="2400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thd</a:t>
            </a:r>
            <a:r>
              <a:rPr lang="cs-CZ" sz="24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. </a:t>
            </a:r>
            <a:r>
              <a:rPr lang="cs-CZ" sz="2400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pass</a:t>
            </a:r>
            <a:r>
              <a:rPr lang="cs-CZ" sz="24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)</a:t>
            </a:r>
            <a:endParaRPr lang="ru-RU" sz="240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601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E7BE8FE-9AAC-B285-9B2C-FE6D587D3C42}"/>
              </a:ext>
            </a:extLst>
          </p:cNvPr>
          <p:cNvSpPr txBox="1">
            <a:spLocks/>
          </p:cNvSpPr>
          <p:nvPr/>
        </p:nvSpPr>
        <p:spPr>
          <a:xfrm>
            <a:off x="454907" y="-15700"/>
            <a:ext cx="843378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/>
                <a:ea typeface="+mn-ea"/>
                <a:cs typeface="+mn-cs"/>
              </a:rPr>
              <a:t>Věková struktura: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/>
                <a:ea typeface="+mn-ea"/>
                <a:cs typeface="+mn-cs"/>
              </a:rPr>
              <a:t>strojvedoucí</a:t>
            </a:r>
            <a:b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1C6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1C64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B303CFE-4BF4-1057-9B53-DD79EF68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490" y="3018786"/>
            <a:ext cx="8706948" cy="35732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9570F39-8B31-C65F-4FAD-982E7DCB4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7" y="575073"/>
            <a:ext cx="6756562" cy="101789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74B9107-843A-569B-DC7D-19B0E2169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0" y="1947690"/>
            <a:ext cx="3582865" cy="343988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DEF6CBC-2DD2-77B3-89C6-4D484B869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60" y="2370649"/>
            <a:ext cx="4176181" cy="1889224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9DEA4C4-D524-6013-39EE-5FCBC404F087}"/>
              </a:ext>
            </a:extLst>
          </p:cNvPr>
          <p:cNvSpPr txBox="1">
            <a:spLocks/>
          </p:cNvSpPr>
          <p:nvPr/>
        </p:nvSpPr>
        <p:spPr>
          <a:xfrm>
            <a:off x="7433460" y="2090861"/>
            <a:ext cx="2671408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36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/>
                <a:ea typeface="+mn-ea"/>
                <a:cs typeface="+mn-cs"/>
              </a:rPr>
              <a:t>Mzdy: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/>
                <a:ea typeface="+mn-ea"/>
                <a:cs typeface="+mn-cs"/>
              </a:rPr>
              <a:t>strojvedoucí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001C64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750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BD3D7B4-FE36-F197-0C0B-B8D207D562B6}"/>
              </a:ext>
            </a:extLst>
          </p:cNvPr>
          <p:cNvSpPr txBox="1">
            <a:spLocks/>
          </p:cNvSpPr>
          <p:nvPr/>
        </p:nvSpPr>
        <p:spPr>
          <a:xfrm>
            <a:off x="899592" y="123478"/>
            <a:ext cx="984460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cs-CZ" sz="2400" b="1" dirty="0">
              <a:solidFill>
                <a:srgbClr val="00B0F0"/>
              </a:solidFill>
              <a:latin typeface="Open San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Věková struktura: </a:t>
            </a:r>
            <a: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posunovač, vedoucí posunu, vozmistr kolejových vozidel</a:t>
            </a:r>
            <a:br>
              <a:rPr lang="cs-CZ" sz="1800" b="1" dirty="0">
                <a:solidFill>
                  <a:srgbClr val="001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</a:br>
            <a:endParaRPr lang="cs-CZ" sz="1800" b="1" dirty="0">
              <a:solidFill>
                <a:srgbClr val="001C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6CF05E-9A9E-E73D-C2DE-C163899D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28" y="3120884"/>
            <a:ext cx="7685346" cy="35301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4D77172-80FF-768E-154A-727012783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3" y="731768"/>
            <a:ext cx="6282221" cy="10360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C56935-6CC0-6A98-3394-7E27B5A9C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032007"/>
            <a:ext cx="3303131" cy="289232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ECF6187-39F2-A36A-9342-DE8268D20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43" y="2510072"/>
            <a:ext cx="4113590" cy="1837855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15276AB-245A-A4D8-49AC-01E8B9DD900A}"/>
              </a:ext>
            </a:extLst>
          </p:cNvPr>
          <p:cNvSpPr txBox="1">
            <a:spLocks/>
          </p:cNvSpPr>
          <p:nvPr/>
        </p:nvSpPr>
        <p:spPr>
          <a:xfrm>
            <a:off x="7038243" y="2268415"/>
            <a:ext cx="4980842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sz="1200" b="1" dirty="0">
                <a:solidFill>
                  <a:srgbClr val="336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Mzdy</a:t>
            </a:r>
            <a:r>
              <a:rPr lang="cs-CZ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: </a:t>
            </a:r>
            <a:r>
              <a:rPr lang="cs-CZ" sz="1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posunovač</a:t>
            </a:r>
            <a:r>
              <a:rPr lang="cs-CZ" sz="1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</a:t>
            </a:r>
            <a:r>
              <a:rPr lang="cs-CZ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vedoucí</a:t>
            </a:r>
            <a:r>
              <a:rPr 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posunu a vozmistr kolejových vozidel</a:t>
            </a:r>
            <a:endParaRPr lang="cs-CZ" sz="1800" b="1" dirty="0">
              <a:solidFill>
                <a:srgbClr val="001C64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4810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E02E313E-5842-18EE-65BE-6D0715B37EDA}"/>
              </a:ext>
            </a:extLst>
          </p:cNvPr>
          <p:cNvSpPr txBox="1">
            <a:spLocks/>
          </p:cNvSpPr>
          <p:nvPr/>
        </p:nvSpPr>
        <p:spPr>
          <a:xfrm>
            <a:off x="410945" y="146959"/>
            <a:ext cx="8451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cs-CZ" sz="2400" b="1" dirty="0">
              <a:solidFill>
                <a:srgbClr val="00B0F0"/>
              </a:solidFill>
              <a:latin typeface="Open San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Věková struktura: </a:t>
            </a:r>
            <a:r>
              <a:rPr lang="cs-CZ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elektromechanik, opravář kolejových vozidel</a:t>
            </a:r>
            <a:br>
              <a:rPr lang="cs-CZ" sz="1800" b="1" dirty="0">
                <a:solidFill>
                  <a:srgbClr val="001C64"/>
                </a:solidFill>
                <a:latin typeface="Open Sans"/>
              </a:rPr>
            </a:br>
            <a:endParaRPr lang="cs-CZ" sz="1800" b="1" dirty="0">
              <a:solidFill>
                <a:srgbClr val="001C64"/>
              </a:solidFill>
              <a:latin typeface="Open San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E89B462-A019-D895-8532-CD78EFB96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8" y="914659"/>
            <a:ext cx="6941449" cy="10497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24A2AFB-C532-ACBC-BC1C-761006A1B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87" y="2579723"/>
            <a:ext cx="8537149" cy="427827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D03130D-C7B4-FBCB-F0C0-80143BDB8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88" y="2521670"/>
            <a:ext cx="4082982" cy="18146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9195C68-5C92-6D5E-A6EB-F52763EF5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3" y="2109354"/>
            <a:ext cx="3863892" cy="3157186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B8C2938-7770-0782-7C64-25E9CEE86DC3}"/>
              </a:ext>
            </a:extLst>
          </p:cNvPr>
          <p:cNvSpPr txBox="1">
            <a:spLocks/>
          </p:cNvSpPr>
          <p:nvPr/>
        </p:nvSpPr>
        <p:spPr>
          <a:xfrm>
            <a:off x="7347726" y="1906393"/>
            <a:ext cx="4044305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cs-CZ" sz="2400" b="1" dirty="0">
              <a:solidFill>
                <a:srgbClr val="00B0F0"/>
              </a:solidFill>
              <a:latin typeface="Open San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Mzdy: </a:t>
            </a:r>
            <a:r>
              <a:rPr 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elektromechanik, opravář kolejových vozidel</a:t>
            </a:r>
            <a:br>
              <a:rPr lang="cs-CZ" sz="1200" b="1" dirty="0">
                <a:solidFill>
                  <a:srgbClr val="001C64"/>
                </a:solidFill>
                <a:latin typeface="Open Sans"/>
              </a:rPr>
            </a:br>
            <a:endParaRPr lang="cs-CZ" sz="1200" b="1" dirty="0">
              <a:solidFill>
                <a:srgbClr val="001C64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79959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76F75-B7FC-4F1E-A739-38BAEE8E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0607"/>
          </a:xfrm>
        </p:spPr>
        <p:txBody>
          <a:bodyPr>
            <a:normAutofit/>
          </a:bodyPr>
          <a:lstStyle/>
          <a:p>
            <a:r>
              <a:rPr lang="cs-CZ" sz="3200" b="1" dirty="0"/>
              <a:t>Věková struktura zaměstnanců Správy železnic (2021)</a:t>
            </a:r>
            <a:br>
              <a:rPr lang="cs-CZ" sz="3200" b="1" dirty="0"/>
            </a:br>
            <a:r>
              <a:rPr lang="en-US" sz="3200" b="1" dirty="0">
                <a:solidFill>
                  <a:srgbClr val="C00000"/>
                </a:solidFill>
              </a:rPr>
              <a:t>Age structure of IM’s employees </a:t>
            </a:r>
            <a:r>
              <a:rPr lang="cs-CZ" sz="3200" b="1" dirty="0">
                <a:solidFill>
                  <a:srgbClr val="C00000"/>
                </a:solidFill>
              </a:rPr>
              <a:t>(2021)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5732"/>
            <a:ext cx="5551470" cy="33367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59" y="1580203"/>
            <a:ext cx="2489961" cy="33478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031" y="1580203"/>
            <a:ext cx="2472809" cy="33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73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81EF5-D491-97D9-BA5A-FD09ABCA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solidFill>
                  <a:srgbClr val="FF52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Věková struktura: </a:t>
            </a:r>
            <a:r>
              <a:rPr lang="sk-SK" sz="3200" dirty="0">
                <a:latin typeface="Verdana" panose="020B0604030504040204" pitchFamily="34" charset="0"/>
                <a:ea typeface="Verdana" panose="020B0604030504040204" pitchFamily="34" charset="0"/>
              </a:rPr>
              <a:t>Všichni zaměstnanci SŽ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B2C314F-2B81-138C-A5C8-5AE1DA1AECFA}"/>
              </a:ext>
            </a:extLst>
          </p:cNvPr>
          <p:cNvSpPr/>
          <p:nvPr/>
        </p:nvSpPr>
        <p:spPr>
          <a:xfrm>
            <a:off x="703062" y="857416"/>
            <a:ext cx="1629792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Průměrný věk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48,3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5A7BC4D-C537-CF5F-562A-544D60000C54}"/>
              </a:ext>
            </a:extLst>
          </p:cNvPr>
          <p:cNvSpPr/>
          <p:nvPr/>
        </p:nvSpPr>
        <p:spPr>
          <a:xfrm>
            <a:off x="2470952" y="857416"/>
            <a:ext cx="3625048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Muži		Ženy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48,0		 49,2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Zástupný obsah 10" descr="Muž obrys">
            <a:extLst>
              <a:ext uri="{FF2B5EF4-FFF2-40B4-BE49-F238E27FC236}">
                <a16:creationId xmlns:a16="http://schemas.microsoft.com/office/drawing/2014/main" id="{40637E64-CC14-9D12-88BE-268C94D9C3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8316" y="924068"/>
            <a:ext cx="684000" cy="684000"/>
          </a:xfr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B04F21-4850-80B9-DD96-85425E04F21D}"/>
              </a:ext>
            </a:extLst>
          </p:cNvPr>
          <p:cNvCxnSpPr/>
          <p:nvPr/>
        </p:nvCxnSpPr>
        <p:spPr>
          <a:xfrm>
            <a:off x="4283476" y="962106"/>
            <a:ext cx="0" cy="601032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Zástupný obsah 14" descr="Žena obrys">
            <a:extLst>
              <a:ext uri="{FF2B5EF4-FFF2-40B4-BE49-F238E27FC236}">
                <a16:creationId xmlns:a16="http://schemas.microsoft.com/office/drawing/2014/main" id="{610A4E99-C0FE-882D-9B55-C041BFCB61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1045" y="917176"/>
            <a:ext cx="684000" cy="684000"/>
          </a:xfr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348BB100-C8AD-CC72-F242-A9BC18B07B7F}"/>
              </a:ext>
            </a:extLst>
          </p:cNvPr>
          <p:cNvSpPr/>
          <p:nvPr/>
        </p:nvSpPr>
        <p:spPr>
          <a:xfrm>
            <a:off x="6253867" y="857416"/>
            <a:ext cx="3467181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FC5269F-6672-FB19-3FCF-35DF896FBEAC}"/>
              </a:ext>
            </a:extLst>
          </p:cNvPr>
          <p:cNvSpPr txBox="1"/>
          <p:nvPr/>
        </p:nvSpPr>
        <p:spPr>
          <a:xfrm>
            <a:off x="6319329" y="857416"/>
            <a:ext cx="14702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Nejpočetnější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kategorie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55-59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353554D-68B2-64F0-4907-99F3EEA99CD9}"/>
              </a:ext>
            </a:extLst>
          </p:cNvPr>
          <p:cNvSpPr txBox="1"/>
          <p:nvPr/>
        </p:nvSpPr>
        <p:spPr>
          <a:xfrm>
            <a:off x="8157800" y="924068"/>
            <a:ext cx="1563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 podíl z celku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19,7 %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4D787DC-362F-080B-EED9-BF950C3F9CD1}"/>
              </a:ext>
            </a:extLst>
          </p:cNvPr>
          <p:cNvCxnSpPr/>
          <p:nvPr/>
        </p:nvCxnSpPr>
        <p:spPr>
          <a:xfrm>
            <a:off x="7929231" y="962106"/>
            <a:ext cx="0" cy="601032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ulka 23">
            <a:extLst>
              <a:ext uri="{FF2B5EF4-FFF2-40B4-BE49-F238E27FC236}">
                <a16:creationId xmlns:a16="http://schemas.microsoft.com/office/drawing/2014/main" id="{2C09E043-F3C9-1F75-873B-AE929DB09A58}"/>
              </a:ext>
            </a:extLst>
          </p:cNvPr>
          <p:cNvGraphicFramePr>
            <a:graphicFrameLocks noGrp="1"/>
          </p:cNvGraphicFramePr>
          <p:nvPr/>
        </p:nvGraphicFramePr>
        <p:xfrm>
          <a:off x="701336" y="2012314"/>
          <a:ext cx="4163626" cy="418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377">
                  <a:extLst>
                    <a:ext uri="{9D8B030D-6E8A-4147-A177-3AD203B41FA5}">
                      <a16:colId xmlns:a16="http://schemas.microsoft.com/office/drawing/2014/main" val="4200659613"/>
                    </a:ext>
                  </a:extLst>
                </a:gridCol>
                <a:gridCol w="898299">
                  <a:extLst>
                    <a:ext uri="{9D8B030D-6E8A-4147-A177-3AD203B41FA5}">
                      <a16:colId xmlns:a16="http://schemas.microsoft.com/office/drawing/2014/main" val="4178669868"/>
                    </a:ext>
                  </a:extLst>
                </a:gridCol>
                <a:gridCol w="1040475">
                  <a:extLst>
                    <a:ext uri="{9D8B030D-6E8A-4147-A177-3AD203B41FA5}">
                      <a16:colId xmlns:a16="http://schemas.microsoft.com/office/drawing/2014/main" val="3991983298"/>
                    </a:ext>
                  </a:extLst>
                </a:gridCol>
                <a:gridCol w="1040475">
                  <a:extLst>
                    <a:ext uri="{9D8B030D-6E8A-4147-A177-3AD203B41FA5}">
                      <a16:colId xmlns:a16="http://schemas.microsoft.com/office/drawing/2014/main" val="4275720034"/>
                    </a:ext>
                  </a:extLst>
                </a:gridCol>
              </a:tblGrid>
              <a:tr h="417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Věková kategorie</a:t>
                      </a:r>
                      <a:endParaRPr lang="cs-CZ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Muž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Žena</a:t>
                      </a:r>
                      <a:endParaRPr lang="cs-CZ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Počet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39214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15 - 25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81680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25 - 29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18494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30 - 34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1 095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69626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35 - 39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1 173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729663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40 - 44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1 214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1 652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0642178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45 - 49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2 157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3 073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50069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50 - 54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2 077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3 214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318137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55 - 59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2 319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3 376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11745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60 - 64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1 355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1 753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027846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65 - 69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571600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70 - 74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7030506"/>
                  </a:ext>
                </a:extLst>
              </a:tr>
            </a:tbl>
          </a:graphicData>
        </a:graphic>
      </p:graphicFrame>
      <p:graphicFrame>
        <p:nvGraphicFramePr>
          <p:cNvPr id="29" name="Graf 28">
            <a:extLst>
              <a:ext uri="{FF2B5EF4-FFF2-40B4-BE49-F238E27FC236}">
                <a16:creationId xmlns:a16="http://schemas.microsoft.com/office/drawing/2014/main" id="{0102CEB2-3840-C39D-9F7C-E172811B3881}"/>
              </a:ext>
            </a:extLst>
          </p:cNvPr>
          <p:cNvGraphicFramePr/>
          <p:nvPr/>
        </p:nvGraphicFramePr>
        <p:xfrm>
          <a:off x="5081047" y="2012314"/>
          <a:ext cx="6843859" cy="418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" name="Obrázek 29">
            <a:extLst>
              <a:ext uri="{FF2B5EF4-FFF2-40B4-BE49-F238E27FC236}">
                <a16:creationId xmlns:a16="http://schemas.microsoft.com/office/drawing/2014/main" id="{320D84FB-6918-494F-59A7-37CDD6B7E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4" y="884522"/>
            <a:ext cx="1945612" cy="723546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C9055AF-AC81-01AD-5BBD-D8B084D0A5D4}"/>
              </a:ext>
            </a:extLst>
          </p:cNvPr>
          <p:cNvCxnSpPr>
            <a:cxnSpLocks/>
          </p:cNvCxnSpPr>
          <p:nvPr/>
        </p:nvCxnSpPr>
        <p:spPr>
          <a:xfrm>
            <a:off x="5338928" y="2423603"/>
            <a:ext cx="12200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367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81EF5-D491-97D9-BA5A-FD09ABCA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solidFill>
                  <a:srgbClr val="FF52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Věková struktura: </a:t>
            </a:r>
            <a:r>
              <a:rPr lang="sk-SK" sz="3200" dirty="0">
                <a:latin typeface="Verdana" panose="020B0604030504040204" pitchFamily="34" charset="0"/>
                <a:ea typeface="Verdana" panose="020B0604030504040204" pitchFamily="34" charset="0"/>
              </a:rPr>
              <a:t>Výpravčí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B2C314F-2B81-138C-A5C8-5AE1DA1AECFA}"/>
              </a:ext>
            </a:extLst>
          </p:cNvPr>
          <p:cNvSpPr/>
          <p:nvPr/>
        </p:nvSpPr>
        <p:spPr>
          <a:xfrm>
            <a:off x="703062" y="857416"/>
            <a:ext cx="1629792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Průměrný věk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50,1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5A7BC4D-C537-CF5F-562A-544D60000C54}"/>
              </a:ext>
            </a:extLst>
          </p:cNvPr>
          <p:cNvSpPr/>
          <p:nvPr/>
        </p:nvSpPr>
        <p:spPr>
          <a:xfrm>
            <a:off x="2470952" y="857416"/>
            <a:ext cx="3625048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Muži		Ženy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50,3		 49,8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Zástupný obsah 10" descr="Muž obrys">
            <a:extLst>
              <a:ext uri="{FF2B5EF4-FFF2-40B4-BE49-F238E27FC236}">
                <a16:creationId xmlns:a16="http://schemas.microsoft.com/office/drawing/2014/main" id="{40637E64-CC14-9D12-88BE-268C94D9C3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8316" y="924068"/>
            <a:ext cx="684000" cy="684000"/>
          </a:xfr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B04F21-4850-80B9-DD96-85425E04F21D}"/>
              </a:ext>
            </a:extLst>
          </p:cNvPr>
          <p:cNvCxnSpPr/>
          <p:nvPr/>
        </p:nvCxnSpPr>
        <p:spPr>
          <a:xfrm>
            <a:off x="4283476" y="962106"/>
            <a:ext cx="0" cy="601032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Zástupný obsah 14" descr="Žena obrys">
            <a:extLst>
              <a:ext uri="{FF2B5EF4-FFF2-40B4-BE49-F238E27FC236}">
                <a16:creationId xmlns:a16="http://schemas.microsoft.com/office/drawing/2014/main" id="{610A4E99-C0FE-882D-9B55-C041BFCB61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1045" y="917176"/>
            <a:ext cx="684000" cy="684000"/>
          </a:xfr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348BB100-C8AD-CC72-F242-A9BC18B07B7F}"/>
              </a:ext>
            </a:extLst>
          </p:cNvPr>
          <p:cNvSpPr/>
          <p:nvPr/>
        </p:nvSpPr>
        <p:spPr>
          <a:xfrm>
            <a:off x="6253867" y="857416"/>
            <a:ext cx="3467181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FC5269F-6672-FB19-3FCF-35DF896FBEAC}"/>
              </a:ext>
            </a:extLst>
          </p:cNvPr>
          <p:cNvSpPr txBox="1"/>
          <p:nvPr/>
        </p:nvSpPr>
        <p:spPr>
          <a:xfrm>
            <a:off x="6319329" y="857416"/>
            <a:ext cx="14702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Nejpočetnější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kategorie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50-54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353554D-68B2-64F0-4907-99F3EEA99CD9}"/>
              </a:ext>
            </a:extLst>
          </p:cNvPr>
          <p:cNvSpPr txBox="1"/>
          <p:nvPr/>
        </p:nvSpPr>
        <p:spPr>
          <a:xfrm>
            <a:off x="8157800" y="924068"/>
            <a:ext cx="1563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 podíl z celku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23,8 %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4D787DC-362F-080B-EED9-BF950C3F9CD1}"/>
              </a:ext>
            </a:extLst>
          </p:cNvPr>
          <p:cNvCxnSpPr/>
          <p:nvPr/>
        </p:nvCxnSpPr>
        <p:spPr>
          <a:xfrm>
            <a:off x="7929231" y="962106"/>
            <a:ext cx="0" cy="601032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ulka 23">
            <a:extLst>
              <a:ext uri="{FF2B5EF4-FFF2-40B4-BE49-F238E27FC236}">
                <a16:creationId xmlns:a16="http://schemas.microsoft.com/office/drawing/2014/main" id="{2C09E043-F3C9-1F75-873B-AE929DB09A58}"/>
              </a:ext>
            </a:extLst>
          </p:cNvPr>
          <p:cNvGraphicFramePr>
            <a:graphicFrameLocks noGrp="1"/>
          </p:cNvGraphicFramePr>
          <p:nvPr/>
        </p:nvGraphicFramePr>
        <p:xfrm>
          <a:off x="703062" y="2012314"/>
          <a:ext cx="4161900" cy="418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651">
                  <a:extLst>
                    <a:ext uri="{9D8B030D-6E8A-4147-A177-3AD203B41FA5}">
                      <a16:colId xmlns:a16="http://schemas.microsoft.com/office/drawing/2014/main" val="4200659613"/>
                    </a:ext>
                  </a:extLst>
                </a:gridCol>
                <a:gridCol w="898299">
                  <a:extLst>
                    <a:ext uri="{9D8B030D-6E8A-4147-A177-3AD203B41FA5}">
                      <a16:colId xmlns:a16="http://schemas.microsoft.com/office/drawing/2014/main" val="4178669868"/>
                    </a:ext>
                  </a:extLst>
                </a:gridCol>
                <a:gridCol w="1040475">
                  <a:extLst>
                    <a:ext uri="{9D8B030D-6E8A-4147-A177-3AD203B41FA5}">
                      <a16:colId xmlns:a16="http://schemas.microsoft.com/office/drawing/2014/main" val="3991983298"/>
                    </a:ext>
                  </a:extLst>
                </a:gridCol>
                <a:gridCol w="1040475">
                  <a:extLst>
                    <a:ext uri="{9D8B030D-6E8A-4147-A177-3AD203B41FA5}">
                      <a16:colId xmlns:a16="http://schemas.microsoft.com/office/drawing/2014/main" val="4275720034"/>
                    </a:ext>
                  </a:extLst>
                </a:gridCol>
              </a:tblGrid>
              <a:tr h="417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Věková kategorie</a:t>
                      </a:r>
                      <a:endParaRPr lang="cs-CZ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Muž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Žena</a:t>
                      </a:r>
                      <a:endParaRPr lang="cs-CZ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Počet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39214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15 - 25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81680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25 - 29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18494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30 - 34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69626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35 - 39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729663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40 - 44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0642178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45 - 49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50069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50 - 54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318137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55 - 59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11745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60 - 64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027846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65 - 69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571600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70 - 74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7030506"/>
                  </a:ext>
                </a:extLst>
              </a:tr>
            </a:tbl>
          </a:graphicData>
        </a:graphic>
      </p:graphicFrame>
      <p:graphicFrame>
        <p:nvGraphicFramePr>
          <p:cNvPr id="29" name="Graf 28">
            <a:extLst>
              <a:ext uri="{FF2B5EF4-FFF2-40B4-BE49-F238E27FC236}">
                <a16:creationId xmlns:a16="http://schemas.microsoft.com/office/drawing/2014/main" id="{0102CEB2-3840-C39D-9F7C-E172811B3881}"/>
              </a:ext>
            </a:extLst>
          </p:cNvPr>
          <p:cNvGraphicFramePr/>
          <p:nvPr/>
        </p:nvGraphicFramePr>
        <p:xfrm>
          <a:off x="5081047" y="2012314"/>
          <a:ext cx="6843859" cy="418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" name="Obrázek 29">
            <a:extLst>
              <a:ext uri="{FF2B5EF4-FFF2-40B4-BE49-F238E27FC236}">
                <a16:creationId xmlns:a16="http://schemas.microsoft.com/office/drawing/2014/main" id="{320D84FB-6918-494F-59A7-37CDD6B7E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4" y="884522"/>
            <a:ext cx="1945612" cy="72354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A1B3ADA-5265-ED69-E100-EF03C6BB136B}"/>
              </a:ext>
            </a:extLst>
          </p:cNvPr>
          <p:cNvSpPr/>
          <p:nvPr/>
        </p:nvSpPr>
        <p:spPr>
          <a:xfrm>
            <a:off x="5218837" y="2090665"/>
            <a:ext cx="1440000" cy="720000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Průměrná mzda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47 034 Kč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Medián mezd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46 952 Kč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7DFB64D-F8A1-4C3B-645F-C1AA95CC9921}"/>
              </a:ext>
            </a:extLst>
          </p:cNvPr>
          <p:cNvCxnSpPr/>
          <p:nvPr/>
        </p:nvCxnSpPr>
        <p:spPr>
          <a:xfrm>
            <a:off x="10555550" y="2681056"/>
            <a:ext cx="11008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4AF0E88D-CE11-2C00-EB76-F7C4D8DBEC5D}"/>
              </a:ext>
            </a:extLst>
          </p:cNvPr>
          <p:cNvSpPr/>
          <p:nvPr/>
        </p:nvSpPr>
        <p:spPr>
          <a:xfrm>
            <a:off x="10537795" y="2090665"/>
            <a:ext cx="1296000" cy="720000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Počet neobsazených míst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199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4069D61F-2E8A-34BA-0513-9C025A790E1B}"/>
              </a:ext>
            </a:extLst>
          </p:cNvPr>
          <p:cNvCxnSpPr>
            <a:cxnSpLocks/>
          </p:cNvCxnSpPr>
          <p:nvPr/>
        </p:nvCxnSpPr>
        <p:spPr>
          <a:xfrm>
            <a:off x="5338928" y="2423603"/>
            <a:ext cx="12200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11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81EF5-D491-97D9-BA5A-FD09ABCA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solidFill>
                  <a:srgbClr val="FF52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Věková struktura: </a:t>
            </a:r>
            <a:r>
              <a:rPr lang="sk-SK" sz="3200" dirty="0">
                <a:latin typeface="Verdana" panose="020B0604030504040204" pitchFamily="34" charset="0"/>
                <a:ea typeface="Verdana" panose="020B0604030504040204" pitchFamily="34" charset="0"/>
              </a:rPr>
              <a:t>Elektrotechnik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B2C314F-2B81-138C-A5C8-5AE1DA1AECFA}"/>
              </a:ext>
            </a:extLst>
          </p:cNvPr>
          <p:cNvSpPr/>
          <p:nvPr/>
        </p:nvSpPr>
        <p:spPr>
          <a:xfrm>
            <a:off x="703062" y="857416"/>
            <a:ext cx="1629792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Průměrný věk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43,6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5A7BC4D-C537-CF5F-562A-544D60000C54}"/>
              </a:ext>
            </a:extLst>
          </p:cNvPr>
          <p:cNvSpPr/>
          <p:nvPr/>
        </p:nvSpPr>
        <p:spPr>
          <a:xfrm>
            <a:off x="2470952" y="857416"/>
            <a:ext cx="3625048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Muži		Ženy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43,6		 43,2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Zástupný obsah 10" descr="Muž obrys">
            <a:extLst>
              <a:ext uri="{FF2B5EF4-FFF2-40B4-BE49-F238E27FC236}">
                <a16:creationId xmlns:a16="http://schemas.microsoft.com/office/drawing/2014/main" id="{40637E64-CC14-9D12-88BE-268C94D9C3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8316" y="924068"/>
            <a:ext cx="684000" cy="684000"/>
          </a:xfr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B04F21-4850-80B9-DD96-85425E04F21D}"/>
              </a:ext>
            </a:extLst>
          </p:cNvPr>
          <p:cNvCxnSpPr/>
          <p:nvPr/>
        </p:nvCxnSpPr>
        <p:spPr>
          <a:xfrm>
            <a:off x="4283476" y="962106"/>
            <a:ext cx="0" cy="601032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Zástupný obsah 14" descr="Žena obrys">
            <a:extLst>
              <a:ext uri="{FF2B5EF4-FFF2-40B4-BE49-F238E27FC236}">
                <a16:creationId xmlns:a16="http://schemas.microsoft.com/office/drawing/2014/main" id="{610A4E99-C0FE-882D-9B55-C041BFCB61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1045" y="917176"/>
            <a:ext cx="684000" cy="684000"/>
          </a:xfr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348BB100-C8AD-CC72-F242-A9BC18B07B7F}"/>
              </a:ext>
            </a:extLst>
          </p:cNvPr>
          <p:cNvSpPr/>
          <p:nvPr/>
        </p:nvSpPr>
        <p:spPr>
          <a:xfrm>
            <a:off x="6253867" y="857416"/>
            <a:ext cx="3467181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FC5269F-6672-FB19-3FCF-35DF896FBEAC}"/>
              </a:ext>
            </a:extLst>
          </p:cNvPr>
          <p:cNvSpPr txBox="1"/>
          <p:nvPr/>
        </p:nvSpPr>
        <p:spPr>
          <a:xfrm>
            <a:off x="6319329" y="857416"/>
            <a:ext cx="14702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Nejpočetnější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kategorie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45-49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353554D-68B2-64F0-4907-99F3EEA99CD9}"/>
              </a:ext>
            </a:extLst>
          </p:cNvPr>
          <p:cNvSpPr txBox="1"/>
          <p:nvPr/>
        </p:nvSpPr>
        <p:spPr>
          <a:xfrm>
            <a:off x="8157800" y="924068"/>
            <a:ext cx="1563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 podíl z celku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16,9 %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4D787DC-362F-080B-EED9-BF950C3F9CD1}"/>
              </a:ext>
            </a:extLst>
          </p:cNvPr>
          <p:cNvCxnSpPr/>
          <p:nvPr/>
        </p:nvCxnSpPr>
        <p:spPr>
          <a:xfrm>
            <a:off x="7929231" y="962106"/>
            <a:ext cx="0" cy="601032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ulka 23">
            <a:extLst>
              <a:ext uri="{FF2B5EF4-FFF2-40B4-BE49-F238E27FC236}">
                <a16:creationId xmlns:a16="http://schemas.microsoft.com/office/drawing/2014/main" id="{2C09E043-F3C9-1F75-873B-AE929DB09A58}"/>
              </a:ext>
            </a:extLst>
          </p:cNvPr>
          <p:cNvGraphicFramePr>
            <a:graphicFrameLocks noGrp="1"/>
          </p:cNvGraphicFramePr>
          <p:nvPr/>
        </p:nvGraphicFramePr>
        <p:xfrm>
          <a:off x="703062" y="2012314"/>
          <a:ext cx="4161900" cy="418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651">
                  <a:extLst>
                    <a:ext uri="{9D8B030D-6E8A-4147-A177-3AD203B41FA5}">
                      <a16:colId xmlns:a16="http://schemas.microsoft.com/office/drawing/2014/main" val="4200659613"/>
                    </a:ext>
                  </a:extLst>
                </a:gridCol>
                <a:gridCol w="898299">
                  <a:extLst>
                    <a:ext uri="{9D8B030D-6E8A-4147-A177-3AD203B41FA5}">
                      <a16:colId xmlns:a16="http://schemas.microsoft.com/office/drawing/2014/main" val="4178669868"/>
                    </a:ext>
                  </a:extLst>
                </a:gridCol>
                <a:gridCol w="1040475">
                  <a:extLst>
                    <a:ext uri="{9D8B030D-6E8A-4147-A177-3AD203B41FA5}">
                      <a16:colId xmlns:a16="http://schemas.microsoft.com/office/drawing/2014/main" val="3991983298"/>
                    </a:ext>
                  </a:extLst>
                </a:gridCol>
                <a:gridCol w="1040475">
                  <a:extLst>
                    <a:ext uri="{9D8B030D-6E8A-4147-A177-3AD203B41FA5}">
                      <a16:colId xmlns:a16="http://schemas.microsoft.com/office/drawing/2014/main" val="4275720034"/>
                    </a:ext>
                  </a:extLst>
                </a:gridCol>
              </a:tblGrid>
              <a:tr h="417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Věková kategorie</a:t>
                      </a:r>
                      <a:endParaRPr lang="cs-CZ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Muž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Žena</a:t>
                      </a:r>
                      <a:endParaRPr lang="cs-CZ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Počet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39214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15 - 25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81680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25 - 29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18494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30 - 34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69626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35 - 39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729663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40 - 44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0642178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45 - 49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50069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50 - 54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318137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55 - 59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11745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60 - 64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027846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65 - 69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571600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70 - 74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7030506"/>
                  </a:ext>
                </a:extLst>
              </a:tr>
            </a:tbl>
          </a:graphicData>
        </a:graphic>
      </p:graphicFrame>
      <p:graphicFrame>
        <p:nvGraphicFramePr>
          <p:cNvPr id="29" name="Graf 28">
            <a:extLst>
              <a:ext uri="{FF2B5EF4-FFF2-40B4-BE49-F238E27FC236}">
                <a16:creationId xmlns:a16="http://schemas.microsoft.com/office/drawing/2014/main" id="{0102CEB2-3840-C39D-9F7C-E172811B3881}"/>
              </a:ext>
            </a:extLst>
          </p:cNvPr>
          <p:cNvGraphicFramePr/>
          <p:nvPr/>
        </p:nvGraphicFramePr>
        <p:xfrm>
          <a:off x="5081047" y="2012314"/>
          <a:ext cx="6843859" cy="418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" name="Obrázek 29">
            <a:extLst>
              <a:ext uri="{FF2B5EF4-FFF2-40B4-BE49-F238E27FC236}">
                <a16:creationId xmlns:a16="http://schemas.microsoft.com/office/drawing/2014/main" id="{320D84FB-6918-494F-59A7-37CDD6B7E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4" y="884522"/>
            <a:ext cx="1945612" cy="72354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C277FA4-2F40-7465-BA38-69854E62CD0E}"/>
              </a:ext>
            </a:extLst>
          </p:cNvPr>
          <p:cNvSpPr/>
          <p:nvPr/>
        </p:nvSpPr>
        <p:spPr>
          <a:xfrm>
            <a:off x="5218837" y="2090665"/>
            <a:ext cx="1440000" cy="720000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Průměrná mzda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37 901 Kč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Medián mezd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38 463 Kč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244DF49-0179-1810-9468-CC7BDDDE5687}"/>
              </a:ext>
            </a:extLst>
          </p:cNvPr>
          <p:cNvSpPr/>
          <p:nvPr/>
        </p:nvSpPr>
        <p:spPr>
          <a:xfrm>
            <a:off x="10537795" y="2090665"/>
            <a:ext cx="1296000" cy="720000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Počet neobsazených míst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105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3F0B84E-0939-2E16-A40A-24F6103F04E6}"/>
              </a:ext>
            </a:extLst>
          </p:cNvPr>
          <p:cNvCxnSpPr>
            <a:cxnSpLocks/>
          </p:cNvCxnSpPr>
          <p:nvPr/>
        </p:nvCxnSpPr>
        <p:spPr>
          <a:xfrm>
            <a:off x="5338928" y="2423603"/>
            <a:ext cx="12200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503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81EF5-D491-97D9-BA5A-FD09ABCA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solidFill>
                  <a:srgbClr val="FF52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Věková struktura: </a:t>
            </a:r>
            <a:r>
              <a:rPr lang="sk-SK" sz="3200" dirty="0">
                <a:latin typeface="Verdana" panose="020B0604030504040204" pitchFamily="34" charset="0"/>
                <a:ea typeface="Verdana" panose="020B0604030504040204" pitchFamily="34" charset="0"/>
              </a:rPr>
              <a:t>Technik SZT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B2C314F-2B81-138C-A5C8-5AE1DA1AECFA}"/>
              </a:ext>
            </a:extLst>
          </p:cNvPr>
          <p:cNvSpPr/>
          <p:nvPr/>
        </p:nvSpPr>
        <p:spPr>
          <a:xfrm>
            <a:off x="703062" y="857416"/>
            <a:ext cx="1629792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Průměrný věk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45,2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5A7BC4D-C537-CF5F-562A-544D60000C54}"/>
              </a:ext>
            </a:extLst>
          </p:cNvPr>
          <p:cNvSpPr/>
          <p:nvPr/>
        </p:nvSpPr>
        <p:spPr>
          <a:xfrm>
            <a:off x="2470952" y="857416"/>
            <a:ext cx="3625048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Muži		Ženy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45,1		 48,6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Zástupný obsah 10" descr="Muž obrys">
            <a:extLst>
              <a:ext uri="{FF2B5EF4-FFF2-40B4-BE49-F238E27FC236}">
                <a16:creationId xmlns:a16="http://schemas.microsoft.com/office/drawing/2014/main" id="{40637E64-CC14-9D12-88BE-268C94D9C3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8316" y="924068"/>
            <a:ext cx="684000" cy="684000"/>
          </a:xfr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B04F21-4850-80B9-DD96-85425E04F21D}"/>
              </a:ext>
            </a:extLst>
          </p:cNvPr>
          <p:cNvCxnSpPr/>
          <p:nvPr/>
        </p:nvCxnSpPr>
        <p:spPr>
          <a:xfrm>
            <a:off x="4283476" y="962106"/>
            <a:ext cx="0" cy="601032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Zástupný obsah 14" descr="Žena obrys">
            <a:extLst>
              <a:ext uri="{FF2B5EF4-FFF2-40B4-BE49-F238E27FC236}">
                <a16:creationId xmlns:a16="http://schemas.microsoft.com/office/drawing/2014/main" id="{610A4E99-C0FE-882D-9B55-C041BFCB61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1045" y="917176"/>
            <a:ext cx="684000" cy="684000"/>
          </a:xfr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348BB100-C8AD-CC72-F242-A9BC18B07B7F}"/>
              </a:ext>
            </a:extLst>
          </p:cNvPr>
          <p:cNvSpPr/>
          <p:nvPr/>
        </p:nvSpPr>
        <p:spPr>
          <a:xfrm>
            <a:off x="6253867" y="857416"/>
            <a:ext cx="3467181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FC5269F-6672-FB19-3FCF-35DF896FBEAC}"/>
              </a:ext>
            </a:extLst>
          </p:cNvPr>
          <p:cNvSpPr txBox="1"/>
          <p:nvPr/>
        </p:nvSpPr>
        <p:spPr>
          <a:xfrm>
            <a:off x="6319329" y="857416"/>
            <a:ext cx="14702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Nejpočetnější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kategorie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45-49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353554D-68B2-64F0-4907-99F3EEA99CD9}"/>
              </a:ext>
            </a:extLst>
          </p:cNvPr>
          <p:cNvSpPr txBox="1"/>
          <p:nvPr/>
        </p:nvSpPr>
        <p:spPr>
          <a:xfrm>
            <a:off x="8157800" y="924068"/>
            <a:ext cx="1563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 podíl z celku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19,5 %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4D787DC-362F-080B-EED9-BF950C3F9CD1}"/>
              </a:ext>
            </a:extLst>
          </p:cNvPr>
          <p:cNvCxnSpPr/>
          <p:nvPr/>
        </p:nvCxnSpPr>
        <p:spPr>
          <a:xfrm>
            <a:off x="7929231" y="962106"/>
            <a:ext cx="0" cy="601032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ulka 23">
            <a:extLst>
              <a:ext uri="{FF2B5EF4-FFF2-40B4-BE49-F238E27FC236}">
                <a16:creationId xmlns:a16="http://schemas.microsoft.com/office/drawing/2014/main" id="{2C09E043-F3C9-1F75-873B-AE929DB09A58}"/>
              </a:ext>
            </a:extLst>
          </p:cNvPr>
          <p:cNvGraphicFramePr>
            <a:graphicFrameLocks noGrp="1"/>
          </p:cNvGraphicFramePr>
          <p:nvPr/>
        </p:nvGraphicFramePr>
        <p:xfrm>
          <a:off x="703062" y="2012314"/>
          <a:ext cx="4161900" cy="418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651">
                  <a:extLst>
                    <a:ext uri="{9D8B030D-6E8A-4147-A177-3AD203B41FA5}">
                      <a16:colId xmlns:a16="http://schemas.microsoft.com/office/drawing/2014/main" val="4200659613"/>
                    </a:ext>
                  </a:extLst>
                </a:gridCol>
                <a:gridCol w="898299">
                  <a:extLst>
                    <a:ext uri="{9D8B030D-6E8A-4147-A177-3AD203B41FA5}">
                      <a16:colId xmlns:a16="http://schemas.microsoft.com/office/drawing/2014/main" val="4178669868"/>
                    </a:ext>
                  </a:extLst>
                </a:gridCol>
                <a:gridCol w="1040475">
                  <a:extLst>
                    <a:ext uri="{9D8B030D-6E8A-4147-A177-3AD203B41FA5}">
                      <a16:colId xmlns:a16="http://schemas.microsoft.com/office/drawing/2014/main" val="3991983298"/>
                    </a:ext>
                  </a:extLst>
                </a:gridCol>
                <a:gridCol w="1040475">
                  <a:extLst>
                    <a:ext uri="{9D8B030D-6E8A-4147-A177-3AD203B41FA5}">
                      <a16:colId xmlns:a16="http://schemas.microsoft.com/office/drawing/2014/main" val="4275720034"/>
                    </a:ext>
                  </a:extLst>
                </a:gridCol>
              </a:tblGrid>
              <a:tr h="417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Věková kategorie</a:t>
                      </a:r>
                      <a:endParaRPr lang="cs-CZ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Muž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Žena</a:t>
                      </a:r>
                      <a:endParaRPr lang="cs-CZ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Počet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39214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15 - 25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81680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25 - 29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18494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30 - 34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69626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35 - 39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729663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40 - 44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0642178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45 - 49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50069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50 - 54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318137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55 - 59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11745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60 - 64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027846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65 - 69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571600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70 - 74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7030506"/>
                  </a:ext>
                </a:extLst>
              </a:tr>
            </a:tbl>
          </a:graphicData>
        </a:graphic>
      </p:graphicFrame>
      <p:graphicFrame>
        <p:nvGraphicFramePr>
          <p:cNvPr id="29" name="Graf 28">
            <a:extLst>
              <a:ext uri="{FF2B5EF4-FFF2-40B4-BE49-F238E27FC236}">
                <a16:creationId xmlns:a16="http://schemas.microsoft.com/office/drawing/2014/main" id="{0102CEB2-3840-C39D-9F7C-E172811B3881}"/>
              </a:ext>
            </a:extLst>
          </p:cNvPr>
          <p:cNvGraphicFramePr/>
          <p:nvPr/>
        </p:nvGraphicFramePr>
        <p:xfrm>
          <a:off x="5081047" y="2012314"/>
          <a:ext cx="6843859" cy="418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" name="Obrázek 29">
            <a:extLst>
              <a:ext uri="{FF2B5EF4-FFF2-40B4-BE49-F238E27FC236}">
                <a16:creationId xmlns:a16="http://schemas.microsoft.com/office/drawing/2014/main" id="{320D84FB-6918-494F-59A7-37CDD6B7E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4" y="884522"/>
            <a:ext cx="1945612" cy="72354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C2917D9-51B0-C54A-02CF-ACA03892794D}"/>
              </a:ext>
            </a:extLst>
          </p:cNvPr>
          <p:cNvSpPr/>
          <p:nvPr/>
        </p:nvSpPr>
        <p:spPr>
          <a:xfrm>
            <a:off x="5218837" y="2090665"/>
            <a:ext cx="1440000" cy="720000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Průměrná mzda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39 860 Kč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Medián mezd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40 475 Kč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7D71F8D-BFE6-4FBA-C378-AEE898441CA0}"/>
              </a:ext>
            </a:extLst>
          </p:cNvPr>
          <p:cNvCxnSpPr/>
          <p:nvPr/>
        </p:nvCxnSpPr>
        <p:spPr>
          <a:xfrm>
            <a:off x="10555550" y="2681056"/>
            <a:ext cx="11008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2EA3418E-4E5E-6D72-5B42-96FA878F2F17}"/>
              </a:ext>
            </a:extLst>
          </p:cNvPr>
          <p:cNvSpPr/>
          <p:nvPr/>
        </p:nvSpPr>
        <p:spPr>
          <a:xfrm>
            <a:off x="10537795" y="2090665"/>
            <a:ext cx="1296000" cy="720000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Počet neobsazených míst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92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76740BE-847F-D391-3841-B85C4C706922}"/>
              </a:ext>
            </a:extLst>
          </p:cNvPr>
          <p:cNvCxnSpPr>
            <a:cxnSpLocks/>
          </p:cNvCxnSpPr>
          <p:nvPr/>
        </p:nvCxnSpPr>
        <p:spPr>
          <a:xfrm>
            <a:off x="5338928" y="2423603"/>
            <a:ext cx="12200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76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81EF5-D491-97D9-BA5A-FD09ABCA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solidFill>
                  <a:srgbClr val="FF52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Věková struktura: </a:t>
            </a:r>
            <a:r>
              <a:rPr lang="sk-SK" sz="3200" dirty="0">
                <a:latin typeface="Verdana" panose="020B0604030504040204" pitchFamily="34" charset="0"/>
                <a:ea typeface="Verdana" panose="020B0604030504040204" pitchFamily="34" charset="0"/>
              </a:rPr>
              <a:t>Prac.inf.s lic.strojvedoucího 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B2C314F-2B81-138C-A5C8-5AE1DA1AECFA}"/>
              </a:ext>
            </a:extLst>
          </p:cNvPr>
          <p:cNvSpPr/>
          <p:nvPr/>
        </p:nvSpPr>
        <p:spPr>
          <a:xfrm>
            <a:off x="703062" y="857416"/>
            <a:ext cx="1629792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Průměrný věk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49,9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5A7BC4D-C537-CF5F-562A-544D60000C54}"/>
              </a:ext>
            </a:extLst>
          </p:cNvPr>
          <p:cNvSpPr/>
          <p:nvPr/>
        </p:nvSpPr>
        <p:spPr>
          <a:xfrm>
            <a:off x="2470952" y="857416"/>
            <a:ext cx="3625048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Muži		Ženy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49,9		 00,0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Zástupný obsah 10" descr="Muž obrys">
            <a:extLst>
              <a:ext uri="{FF2B5EF4-FFF2-40B4-BE49-F238E27FC236}">
                <a16:creationId xmlns:a16="http://schemas.microsoft.com/office/drawing/2014/main" id="{40637E64-CC14-9D12-88BE-268C94D9C3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8316" y="924068"/>
            <a:ext cx="684000" cy="684000"/>
          </a:xfr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B04F21-4850-80B9-DD96-85425E04F21D}"/>
              </a:ext>
            </a:extLst>
          </p:cNvPr>
          <p:cNvCxnSpPr/>
          <p:nvPr/>
        </p:nvCxnSpPr>
        <p:spPr>
          <a:xfrm>
            <a:off x="4283476" y="962106"/>
            <a:ext cx="0" cy="601032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Zástupný obsah 14" descr="Žena obrys">
            <a:extLst>
              <a:ext uri="{FF2B5EF4-FFF2-40B4-BE49-F238E27FC236}">
                <a16:creationId xmlns:a16="http://schemas.microsoft.com/office/drawing/2014/main" id="{610A4E99-C0FE-882D-9B55-C041BFCB61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1045" y="917176"/>
            <a:ext cx="684000" cy="684000"/>
          </a:xfr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348BB100-C8AD-CC72-F242-A9BC18B07B7F}"/>
              </a:ext>
            </a:extLst>
          </p:cNvPr>
          <p:cNvSpPr/>
          <p:nvPr/>
        </p:nvSpPr>
        <p:spPr>
          <a:xfrm>
            <a:off x="6253867" y="857416"/>
            <a:ext cx="3467181" cy="810412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FC5269F-6672-FB19-3FCF-35DF896FBEAC}"/>
              </a:ext>
            </a:extLst>
          </p:cNvPr>
          <p:cNvSpPr txBox="1"/>
          <p:nvPr/>
        </p:nvSpPr>
        <p:spPr>
          <a:xfrm>
            <a:off x="6319329" y="857416"/>
            <a:ext cx="14702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Nejpočetnější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kategorie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45-49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353554D-68B2-64F0-4907-99F3EEA99CD9}"/>
              </a:ext>
            </a:extLst>
          </p:cNvPr>
          <p:cNvSpPr txBox="1"/>
          <p:nvPr/>
        </p:nvSpPr>
        <p:spPr>
          <a:xfrm>
            <a:off x="8157800" y="924068"/>
            <a:ext cx="1563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 podíl z celku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26,0 %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4D787DC-362F-080B-EED9-BF950C3F9CD1}"/>
              </a:ext>
            </a:extLst>
          </p:cNvPr>
          <p:cNvCxnSpPr/>
          <p:nvPr/>
        </p:nvCxnSpPr>
        <p:spPr>
          <a:xfrm>
            <a:off x="7929231" y="962106"/>
            <a:ext cx="0" cy="601032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ulka 23">
            <a:extLst>
              <a:ext uri="{FF2B5EF4-FFF2-40B4-BE49-F238E27FC236}">
                <a16:creationId xmlns:a16="http://schemas.microsoft.com/office/drawing/2014/main" id="{2C09E043-F3C9-1F75-873B-AE929DB09A58}"/>
              </a:ext>
            </a:extLst>
          </p:cNvPr>
          <p:cNvGraphicFramePr>
            <a:graphicFrameLocks noGrp="1"/>
          </p:cNvGraphicFramePr>
          <p:nvPr/>
        </p:nvGraphicFramePr>
        <p:xfrm>
          <a:off x="703062" y="2012314"/>
          <a:ext cx="4161900" cy="418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651">
                  <a:extLst>
                    <a:ext uri="{9D8B030D-6E8A-4147-A177-3AD203B41FA5}">
                      <a16:colId xmlns:a16="http://schemas.microsoft.com/office/drawing/2014/main" val="4200659613"/>
                    </a:ext>
                  </a:extLst>
                </a:gridCol>
                <a:gridCol w="898299">
                  <a:extLst>
                    <a:ext uri="{9D8B030D-6E8A-4147-A177-3AD203B41FA5}">
                      <a16:colId xmlns:a16="http://schemas.microsoft.com/office/drawing/2014/main" val="4178669868"/>
                    </a:ext>
                  </a:extLst>
                </a:gridCol>
                <a:gridCol w="1040475">
                  <a:extLst>
                    <a:ext uri="{9D8B030D-6E8A-4147-A177-3AD203B41FA5}">
                      <a16:colId xmlns:a16="http://schemas.microsoft.com/office/drawing/2014/main" val="3991983298"/>
                    </a:ext>
                  </a:extLst>
                </a:gridCol>
                <a:gridCol w="1040475">
                  <a:extLst>
                    <a:ext uri="{9D8B030D-6E8A-4147-A177-3AD203B41FA5}">
                      <a16:colId xmlns:a16="http://schemas.microsoft.com/office/drawing/2014/main" val="4275720034"/>
                    </a:ext>
                  </a:extLst>
                </a:gridCol>
              </a:tblGrid>
              <a:tr h="420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Věková kategorie</a:t>
                      </a:r>
                      <a:endParaRPr lang="cs-CZ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Muž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Žena</a:t>
                      </a:r>
                      <a:endParaRPr lang="cs-CZ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Počet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39214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15 - 25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81680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25 - 29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18494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30 - 34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69626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35 - 39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729663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40 - 44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0642178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45 - 49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500692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50 - 54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318137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55 - 59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11745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60 - 64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027846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65 - 69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571600"/>
                  </a:ext>
                </a:extLst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70 - 74</a:t>
                      </a:r>
                      <a:endParaRPr lang="cs-CZ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7030506"/>
                  </a:ext>
                </a:extLst>
              </a:tr>
            </a:tbl>
          </a:graphicData>
        </a:graphic>
      </p:graphicFrame>
      <p:graphicFrame>
        <p:nvGraphicFramePr>
          <p:cNvPr id="29" name="Graf 28">
            <a:extLst>
              <a:ext uri="{FF2B5EF4-FFF2-40B4-BE49-F238E27FC236}">
                <a16:creationId xmlns:a16="http://schemas.microsoft.com/office/drawing/2014/main" id="{0102CEB2-3840-C39D-9F7C-E172811B3881}"/>
              </a:ext>
            </a:extLst>
          </p:cNvPr>
          <p:cNvGraphicFramePr/>
          <p:nvPr/>
        </p:nvGraphicFramePr>
        <p:xfrm>
          <a:off x="5081047" y="2012314"/>
          <a:ext cx="6843859" cy="418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" name="Obrázek 29">
            <a:extLst>
              <a:ext uri="{FF2B5EF4-FFF2-40B4-BE49-F238E27FC236}">
                <a16:creationId xmlns:a16="http://schemas.microsoft.com/office/drawing/2014/main" id="{320D84FB-6918-494F-59A7-37CDD6B7E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4" y="884522"/>
            <a:ext cx="1945612" cy="72354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695D27A-E18B-4769-5921-26E6AE73EE6C}"/>
              </a:ext>
            </a:extLst>
          </p:cNvPr>
          <p:cNvSpPr/>
          <p:nvPr/>
        </p:nvSpPr>
        <p:spPr>
          <a:xfrm>
            <a:off x="5218837" y="2090665"/>
            <a:ext cx="1440000" cy="720000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Průměrná mzda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41 414 Kč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Medián mezd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43 320 Kč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D8D2746-8D97-5FCC-EDF4-BEF1D19662B6}"/>
              </a:ext>
            </a:extLst>
          </p:cNvPr>
          <p:cNvCxnSpPr/>
          <p:nvPr/>
        </p:nvCxnSpPr>
        <p:spPr>
          <a:xfrm>
            <a:off x="10555550" y="2681056"/>
            <a:ext cx="11008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B59D12D0-7478-8F09-7DAF-E19C96E41AF3}"/>
              </a:ext>
            </a:extLst>
          </p:cNvPr>
          <p:cNvSpPr/>
          <p:nvPr/>
        </p:nvSpPr>
        <p:spPr>
          <a:xfrm>
            <a:off x="10537795" y="2090665"/>
            <a:ext cx="1296000" cy="720000"/>
          </a:xfrm>
          <a:prstGeom prst="rect">
            <a:avLst/>
          </a:prstGeom>
          <a:solidFill>
            <a:srgbClr val="002C5C"/>
          </a:solidFill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Počet neobsazených míst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28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FD6E15B-A7F3-E707-7501-A8814845609F}"/>
              </a:ext>
            </a:extLst>
          </p:cNvPr>
          <p:cNvCxnSpPr>
            <a:cxnSpLocks/>
          </p:cNvCxnSpPr>
          <p:nvPr/>
        </p:nvCxnSpPr>
        <p:spPr>
          <a:xfrm>
            <a:off x="5338928" y="2423603"/>
            <a:ext cx="12200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08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C201B-8CFB-4A82-8FB9-F2ACFE9D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Vývoj počtu mimořádných událostí na dráze</a:t>
            </a:r>
            <a:b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cs-CZ" sz="3200" b="1" noProof="0" dirty="0" err="1">
                <a:solidFill>
                  <a:srgbClr val="C00000"/>
                </a:solidFill>
                <a:latin typeface="Calibri Light" panose="020F0302020204030204"/>
              </a:rPr>
              <a:t>Development</a:t>
            </a:r>
            <a:r>
              <a:rPr lang="cs-CZ" sz="3200" b="1" noProof="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cs-CZ" sz="3200" b="1" noProof="0" dirty="0" err="1">
                <a:solidFill>
                  <a:srgbClr val="C00000"/>
                </a:solidFill>
                <a:latin typeface="Calibri Light" panose="020F0302020204030204"/>
              </a:rPr>
              <a:t>of</a:t>
            </a:r>
            <a:r>
              <a:rPr lang="cs-CZ" sz="3200" b="1" noProof="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cs-CZ" sz="3200" b="1" noProof="0" dirty="0" err="1">
                <a:solidFill>
                  <a:srgbClr val="C00000"/>
                </a:solidFill>
                <a:latin typeface="Calibri Light" panose="020F0302020204030204"/>
              </a:rPr>
              <a:t>the</a:t>
            </a:r>
            <a:r>
              <a:rPr lang="cs-CZ" sz="3200" b="1" noProof="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cs-CZ" sz="3200" b="1" noProof="0" dirty="0" err="1">
                <a:solidFill>
                  <a:srgbClr val="C00000"/>
                </a:solidFill>
                <a:latin typeface="Calibri Light" panose="020F0302020204030204"/>
              </a:rPr>
              <a:t>number</a:t>
            </a:r>
            <a:r>
              <a:rPr lang="cs-CZ" sz="3200" b="1" noProof="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cs-CZ" sz="3200" b="1" noProof="0" dirty="0" err="1">
                <a:solidFill>
                  <a:srgbClr val="C00000"/>
                </a:solidFill>
                <a:latin typeface="Calibri Light" panose="020F0302020204030204"/>
              </a:rPr>
              <a:t>of</a:t>
            </a:r>
            <a:r>
              <a:rPr lang="cs-CZ" sz="3200" b="1" noProof="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cs-CZ" sz="3200" b="1" noProof="0" dirty="0" err="1">
                <a:solidFill>
                  <a:srgbClr val="C00000"/>
                </a:solidFill>
                <a:latin typeface="Calibri Light" panose="020F0302020204030204"/>
              </a:rPr>
              <a:t>extraordinary</a:t>
            </a:r>
            <a:r>
              <a:rPr lang="cs-CZ" sz="3200" b="1" noProof="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cs-CZ" sz="3200" b="1" noProof="0" dirty="0" err="1">
                <a:solidFill>
                  <a:srgbClr val="C00000"/>
                </a:solidFill>
                <a:latin typeface="Calibri Light" panose="020F0302020204030204"/>
              </a:rPr>
              <a:t>events</a:t>
            </a:r>
            <a:r>
              <a:rPr lang="cs-CZ" sz="3200" b="1" noProof="0" dirty="0">
                <a:solidFill>
                  <a:srgbClr val="C00000"/>
                </a:solidFill>
                <a:latin typeface="Calibri Light" panose="020F0302020204030204"/>
              </a:rPr>
              <a:t> on network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48" y="1690688"/>
            <a:ext cx="7822095" cy="43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0D26DA-4FFC-4CEC-B3A7-5A31FFA243B6}"/>
              </a:ext>
            </a:extLst>
          </p:cNvPr>
          <p:cNvSpPr/>
          <p:nvPr/>
        </p:nvSpPr>
        <p:spPr>
          <a:xfrm>
            <a:off x="2244189" y="1516204"/>
            <a:ext cx="7516601" cy="1150196"/>
          </a:xfrm>
          <a:prstGeom prst="rect">
            <a:avLst/>
          </a:prstGeom>
          <a:noFill/>
        </p:spPr>
        <p:txBody>
          <a:bodyPr wrap="square" lIns="41791" tIns="20896" rIns="41791" bIns="20896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Tržní podíly osobních dopravců</a:t>
            </a:r>
          </a:p>
          <a:p>
            <a:pPr algn="ctr"/>
            <a:r>
              <a:rPr lang="en-GB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Market share of passenger operators </a:t>
            </a:r>
            <a:r>
              <a:rPr lang="cs-CZ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(</a:t>
            </a:r>
            <a:r>
              <a:rPr lang="en-GB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gross tonne-</a:t>
            </a:r>
            <a:r>
              <a:rPr lang="en-GB" sz="24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kilometers</a:t>
            </a:r>
            <a:r>
              <a:rPr lang="en-GB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)  </a:t>
            </a:r>
          </a:p>
          <a:p>
            <a:pPr algn="ctr"/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9ADA5"/>
                </a:solidFill>
                <a:effectLst>
                  <a:outerShdw dist="38100" dir="2640000" algn="bl" rotWithShape="0">
                    <a:srgbClr val="002060"/>
                  </a:outerShdw>
                </a:effectLst>
                <a:latin typeface="+mj-lt"/>
              </a:rPr>
              <a:t> 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A97C46D0-0E7E-4BCA-B8AE-27C4FA3D7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984434"/>
              </p:ext>
            </p:extLst>
          </p:nvPr>
        </p:nvGraphicFramePr>
        <p:xfrm>
          <a:off x="1848678" y="2521628"/>
          <a:ext cx="8299178" cy="377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256">
                  <a:extLst>
                    <a:ext uri="{9D8B030D-6E8A-4147-A177-3AD203B41FA5}">
                      <a16:colId xmlns:a16="http://schemas.microsoft.com/office/drawing/2014/main" val="3159129415"/>
                    </a:ext>
                  </a:extLst>
                </a:gridCol>
                <a:gridCol w="559604">
                  <a:extLst>
                    <a:ext uri="{9D8B030D-6E8A-4147-A177-3AD203B41FA5}">
                      <a16:colId xmlns:a16="http://schemas.microsoft.com/office/drawing/2014/main" val="881085077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3774064662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1505273251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1673942925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2295459886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235893312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1414233937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1420248700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4217859437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1324663245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3010895193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707100011"/>
                    </a:ext>
                  </a:extLst>
                </a:gridCol>
              </a:tblGrid>
              <a:tr h="608084">
                <a:tc>
                  <a:txBody>
                    <a:bodyPr/>
                    <a:lstStyle/>
                    <a:p>
                      <a:pPr marL="0" indent="0"/>
                      <a:r>
                        <a:rPr lang="cs-CZ" sz="1100" dirty="0" err="1">
                          <a:latin typeface="Bahnschrift Light" panose="020B0502040204020203" pitchFamily="34" charset="0"/>
                        </a:rPr>
                        <a:t>Operator</a:t>
                      </a:r>
                      <a:endParaRPr lang="ru-RU" sz="1100" dirty="0">
                        <a:latin typeface="Bahnschrift Light" panose="020B0502040204020203" pitchFamily="34" charset="0"/>
                      </a:endParaRPr>
                    </a:p>
                    <a:p>
                      <a:pPr marL="0" indent="0"/>
                      <a:endParaRPr lang="cs-CZ" sz="1100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2010</a:t>
                      </a:r>
                      <a:endParaRPr lang="cs-CZ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2011</a:t>
                      </a:r>
                      <a:endParaRPr lang="cs-CZ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2012</a:t>
                      </a:r>
                      <a:endParaRPr lang="cs-CZ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2013</a:t>
                      </a:r>
                      <a:endParaRPr lang="cs-CZ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2014</a:t>
                      </a:r>
                      <a:endParaRPr lang="cs-CZ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2015</a:t>
                      </a:r>
                      <a:endParaRPr lang="cs-CZ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2016</a:t>
                      </a:r>
                      <a:endParaRPr lang="cs-CZ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2017</a:t>
                      </a:r>
                      <a:endParaRPr lang="cs-CZ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2018</a:t>
                      </a:r>
                      <a:endParaRPr lang="cs-CZ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2019</a:t>
                      </a:r>
                      <a:endParaRPr lang="cs-CZ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2020</a:t>
                      </a:r>
                      <a:endParaRPr lang="cs-CZ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2021</a:t>
                      </a:r>
                      <a:endParaRPr lang="cs-CZ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08730"/>
                  </a:ext>
                </a:extLst>
              </a:tr>
              <a:tr h="52845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С</a:t>
                      </a:r>
                      <a:r>
                        <a:rPr lang="cs-CZ" sz="1400" b="1" dirty="0" err="1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zech</a:t>
                      </a: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Railways</a:t>
                      </a: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 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99,0 </a:t>
                      </a:r>
                      <a:r>
                        <a:rPr lang="en-GB" sz="1200" dirty="0">
                          <a:latin typeface="Bahnschrift Condensed" panose="020B0502040204020203" pitchFamily="34" charset="0"/>
                        </a:rPr>
                        <a:t>%</a:t>
                      </a:r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Bahnschrift Condensed" panose="020B0502040204020203" pitchFamily="34" charset="0"/>
                        </a:rPr>
                        <a:t>98,6 %</a:t>
                      </a:r>
                      <a:endParaRPr lang="cs-CZ" sz="12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Bahnschrift Condensed" panose="020B0502040204020203" pitchFamily="34" charset="0"/>
                        </a:rPr>
                        <a:t>97,1 %</a:t>
                      </a:r>
                      <a:endParaRPr lang="cs-CZ" sz="12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Bahnschrift Condensed" panose="020B0502040204020203" pitchFamily="34" charset="0"/>
                        </a:rPr>
                        <a:t>94,9%</a:t>
                      </a:r>
                      <a:endParaRPr lang="cs-CZ" sz="12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93,3%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92,7%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91,2%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90,0%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88,8%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88,3%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86,4%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85,1%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411317"/>
                  </a:ext>
                </a:extLst>
              </a:tr>
              <a:tr h="528455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RegioJet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0,23 %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2,57%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3,4%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5,0%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5,4%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6,8%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8,0%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9,0%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9,1%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9,6%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10,1%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981414"/>
                  </a:ext>
                </a:extLst>
              </a:tr>
              <a:tr h="528455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DB </a:t>
                      </a:r>
                      <a:r>
                        <a:rPr lang="cs-CZ" sz="1400" b="1" dirty="0" err="1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Arriva</a:t>
                      </a: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trains</a:t>
                      </a:r>
                      <a:endParaRPr lang="cs-CZ" sz="1400" b="1" dirty="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Bahnschrift Condensed" panose="020B0502040204020203" pitchFamily="34" charset="0"/>
                        </a:rPr>
                        <a:t>0</a:t>
                      </a:r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,06%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1,71%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2,5%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23155"/>
                  </a:ext>
                </a:extLst>
              </a:tr>
              <a:tr h="528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RENFE Leo 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1,6%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1,6%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1,3%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1,2%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1,3%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1,2%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516249"/>
                  </a:ext>
                </a:extLst>
              </a:tr>
              <a:tr h="528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GW </a:t>
                      </a:r>
                      <a:r>
                        <a:rPr lang="cs-CZ" sz="1400" b="1" dirty="0" err="1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Train</a:t>
                      </a:r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Regio</a:t>
                      </a:r>
                      <a:endParaRPr lang="cs-CZ" sz="1400" b="1" dirty="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748362"/>
                  </a:ext>
                </a:extLst>
              </a:tr>
              <a:tr h="528455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Die </a:t>
                      </a:r>
                      <a:r>
                        <a:rPr lang="cs-CZ" sz="1400" b="1" dirty="0" err="1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Länderbahn</a:t>
                      </a:r>
                      <a:endParaRPr lang="cs-CZ" sz="1400" b="1" dirty="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Bahnschrift Condensed" panose="020B0502040204020203" pitchFamily="34" charset="0"/>
                        </a:rPr>
                        <a:t>0,33%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89801"/>
                  </a:ext>
                </a:extLst>
              </a:tr>
            </a:tbl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EB61DAC3-774C-4054-94B2-274DFE25A845}"/>
              </a:ext>
            </a:extLst>
          </p:cNvPr>
          <p:cNvSpPr/>
          <p:nvPr/>
        </p:nvSpPr>
        <p:spPr>
          <a:xfrm>
            <a:off x="2802835" y="557559"/>
            <a:ext cx="6273709" cy="1088640"/>
          </a:xfrm>
          <a:prstGeom prst="rect">
            <a:avLst/>
          </a:prstGeom>
          <a:noFill/>
        </p:spPr>
        <p:txBody>
          <a:bodyPr wrap="square" lIns="41791" tIns="20896" rIns="41791" bIns="20896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Liberalizace osobní dopravy na železnici</a:t>
            </a:r>
          </a:p>
          <a:p>
            <a:pPr algn="ctr"/>
            <a:r>
              <a:rPr lang="en-GB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Liberalisation of the passenger railway transport </a:t>
            </a:r>
            <a:endParaRPr lang="en-GB" sz="2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37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11AC5-6357-4480-86A5-C83EEF86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2946"/>
          </a:xfrm>
        </p:spPr>
        <p:txBody>
          <a:bodyPr/>
          <a:lstStyle/>
          <a:p>
            <a:pPr algn="ctr"/>
            <a:r>
              <a:rPr lang="cs-CZ" b="1" dirty="0"/>
              <a:t>Děkuji Vám za pozornost</a:t>
            </a:r>
            <a:br>
              <a:rPr lang="cs-CZ" b="1" dirty="0"/>
            </a:br>
            <a:r>
              <a:rPr lang="en-US" b="1" dirty="0">
                <a:solidFill>
                  <a:srgbClr val="C00000"/>
                </a:solidFill>
              </a:rPr>
              <a:t>Thank you for your kind attention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85E14B5-5F11-AB28-F4CF-80E39490A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56" y="5369081"/>
            <a:ext cx="2095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5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909C02-B915-47DB-BB92-91B12DB69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716" y="184784"/>
            <a:ext cx="11501284" cy="1552576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Český železniční trh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C00000"/>
                </a:solidFill>
                <a:latin typeface="Calibri" panose="020F0502020204030204"/>
              </a:rPr>
              <a:t>Czech </a:t>
            </a:r>
            <a:r>
              <a:rPr lang="cs-CZ" sz="2800" dirty="0" err="1">
                <a:solidFill>
                  <a:srgbClr val="C00000"/>
                </a:solidFill>
                <a:latin typeface="Calibri" panose="020F0502020204030204"/>
              </a:rPr>
              <a:t>railway</a:t>
            </a:r>
            <a:r>
              <a:rPr lang="cs-CZ" sz="2800" dirty="0">
                <a:solidFill>
                  <a:srgbClr val="C00000"/>
                </a:solidFill>
                <a:latin typeface="Calibri" panose="020F0502020204030204"/>
              </a:rPr>
              <a:t> market</a:t>
            </a:r>
            <a:endParaRPr lang="en-US" sz="2800" dirty="0">
              <a:solidFill>
                <a:srgbClr val="C0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604" y="492687"/>
            <a:ext cx="4572396" cy="290804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09716" y="145830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Objem nákladní přepravy </a:t>
            </a:r>
            <a:r>
              <a:rPr lang="cs-CZ" dirty="0"/>
              <a:t>kolísá na jedné třetině objemu v porovnání s cílem přesunu 75% přepravy ze silnic na železnici</a:t>
            </a:r>
          </a:p>
          <a:p>
            <a:endParaRPr lang="cs-CZ" dirty="0"/>
          </a:p>
          <a:p>
            <a:r>
              <a:rPr lang="cs-CZ" b="1" dirty="0" err="1">
                <a:solidFill>
                  <a:srgbClr val="C00000"/>
                </a:solidFill>
              </a:rPr>
              <a:t>Volume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of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rail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freight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traffic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varies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round</a:t>
            </a:r>
            <a:r>
              <a:rPr lang="cs-CZ" dirty="0">
                <a:solidFill>
                  <a:srgbClr val="C00000"/>
                </a:solidFill>
              </a:rPr>
              <a:t> 1/3 </a:t>
            </a:r>
            <a:r>
              <a:rPr lang="cs-CZ" dirty="0" err="1">
                <a:solidFill>
                  <a:srgbClr val="C00000"/>
                </a:solidFill>
              </a:rPr>
              <a:t>of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one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defined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for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modal</a:t>
            </a:r>
            <a:r>
              <a:rPr lang="cs-CZ" dirty="0">
                <a:solidFill>
                  <a:srgbClr val="C00000"/>
                </a:solidFill>
              </a:rPr>
              <a:t>-shift by </a:t>
            </a:r>
            <a:r>
              <a:rPr lang="cs-CZ" dirty="0" err="1">
                <a:solidFill>
                  <a:srgbClr val="C00000"/>
                </a:solidFill>
              </a:rPr>
              <a:t>the</a:t>
            </a:r>
            <a:r>
              <a:rPr lang="cs-CZ" dirty="0">
                <a:solidFill>
                  <a:srgbClr val="C00000"/>
                </a:solidFill>
              </a:rPr>
              <a:t> Green </a:t>
            </a:r>
            <a:r>
              <a:rPr lang="cs-CZ" dirty="0" err="1">
                <a:solidFill>
                  <a:srgbClr val="C00000"/>
                </a:solidFill>
              </a:rPr>
              <a:t>Deal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for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Europe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6" y="3400731"/>
            <a:ext cx="4639458" cy="248738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463941" y="354911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b="1" dirty="0">
                <a:solidFill>
                  <a:prstClr val="black"/>
                </a:solidFill>
              </a:rPr>
              <a:t>Běh vlaků osobní dopravy </a:t>
            </a:r>
            <a:r>
              <a:rPr lang="cs-CZ" dirty="0">
                <a:solidFill>
                  <a:prstClr val="black"/>
                </a:solidFill>
              </a:rPr>
              <a:t>s liberalizací stoupl o 20% na úkor tras pro nákladní vlaky</a:t>
            </a:r>
          </a:p>
          <a:p>
            <a:pPr lvl="0"/>
            <a:endParaRPr lang="cs-CZ" dirty="0">
              <a:solidFill>
                <a:srgbClr val="C00000"/>
              </a:solidFill>
            </a:endParaRPr>
          </a:p>
          <a:p>
            <a:pPr lvl="0"/>
            <a:r>
              <a:rPr lang="cs-CZ" b="1" dirty="0" err="1">
                <a:solidFill>
                  <a:srgbClr val="C00000"/>
                </a:solidFill>
              </a:rPr>
              <a:t>Passenger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trains</a:t>
            </a:r>
            <a:r>
              <a:rPr lang="cs-CZ" b="1" dirty="0">
                <a:solidFill>
                  <a:srgbClr val="C00000"/>
                </a:solidFill>
              </a:rPr>
              <a:t> performance </a:t>
            </a:r>
            <a:r>
              <a:rPr lang="cs-CZ" dirty="0">
                <a:solidFill>
                  <a:srgbClr val="C00000"/>
                </a:solidFill>
              </a:rPr>
              <a:t>has </a:t>
            </a:r>
            <a:r>
              <a:rPr lang="cs-CZ" dirty="0" err="1">
                <a:solidFill>
                  <a:srgbClr val="C00000"/>
                </a:solidFill>
              </a:rPr>
              <a:t>increased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for</a:t>
            </a:r>
            <a:r>
              <a:rPr lang="cs-CZ" dirty="0">
                <a:solidFill>
                  <a:srgbClr val="C00000"/>
                </a:solidFill>
              </a:rPr>
              <a:t> 20% </a:t>
            </a:r>
            <a:r>
              <a:rPr lang="cs-CZ" dirty="0" err="1">
                <a:solidFill>
                  <a:srgbClr val="C00000"/>
                </a:solidFill>
              </a:rPr>
              <a:t>during</a:t>
            </a:r>
            <a:r>
              <a:rPr lang="cs-CZ" dirty="0">
                <a:solidFill>
                  <a:srgbClr val="C00000"/>
                </a:solidFill>
              </a:rPr>
              <a:t> market </a:t>
            </a:r>
            <a:r>
              <a:rPr lang="cs-CZ" dirty="0" err="1">
                <a:solidFill>
                  <a:srgbClr val="C00000"/>
                </a:solidFill>
              </a:rPr>
              <a:t>opening</a:t>
            </a:r>
            <a:r>
              <a:rPr lang="cs-CZ" dirty="0">
                <a:solidFill>
                  <a:srgbClr val="C00000"/>
                </a:solidFill>
              </a:rPr>
              <a:t> period to </a:t>
            </a:r>
            <a:r>
              <a:rPr lang="cs-CZ" dirty="0" err="1">
                <a:solidFill>
                  <a:srgbClr val="C00000"/>
                </a:solidFill>
              </a:rPr>
              <a:t>the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detriment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of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freight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train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paths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45AA0FB-DDC2-88D9-BF64-05E48AD0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79" y="1639957"/>
            <a:ext cx="8562837" cy="4566359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2E6D5EA6-6B87-4A31-2A52-471A24D948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n w="12700">
                  <a:solidFill>
                    <a:srgbClr val="C00000"/>
                  </a:solidFill>
                  <a:prstDash val="solid"/>
                </a:ln>
                <a:latin typeface="+mn-lt"/>
              </a:rPr>
              <a:t>Osobní přeprava na železnici (tis. osob)</a:t>
            </a:r>
            <a:br>
              <a:rPr lang="cs-CZ" sz="24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9ADA5"/>
                </a:solidFill>
                <a:latin typeface="+mn-lt"/>
              </a:rPr>
            </a:br>
            <a:r>
              <a:rPr lang="cs-CZ" sz="2400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Passenger</a:t>
            </a:r>
            <a:r>
              <a:rPr lang="cs-CZ" sz="24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rail</a:t>
            </a:r>
            <a:r>
              <a:rPr lang="cs-CZ" sz="24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transport (</a:t>
            </a:r>
            <a:r>
              <a:rPr lang="cs-CZ" sz="2400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thd</a:t>
            </a:r>
            <a:r>
              <a:rPr lang="cs-CZ" sz="24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. </a:t>
            </a:r>
            <a:r>
              <a:rPr lang="cs-CZ" sz="2400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pass</a:t>
            </a:r>
            <a:r>
              <a:rPr lang="cs-CZ" sz="24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)</a:t>
            </a:r>
            <a:endParaRPr lang="ru-RU" sz="240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12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909C02-B915-47DB-BB92-91B12DB69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716" y="184784"/>
            <a:ext cx="11501284" cy="1552576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Správa železnic získává rostoucí dotace z veřejných rozpočtů (tis. Kč)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C00000"/>
                </a:solidFill>
                <a:latin typeface="Calibri" panose="020F0502020204030204"/>
              </a:rPr>
              <a:t>Czech state IM has received increasing subsidies from public budgets</a:t>
            </a:r>
            <a:r>
              <a:rPr lang="cs-CZ" sz="2800" dirty="0">
                <a:solidFill>
                  <a:srgbClr val="C00000"/>
                </a:solidFill>
                <a:latin typeface="Calibri" panose="020F0502020204030204"/>
              </a:rPr>
              <a:t> (CZK </a:t>
            </a:r>
            <a:r>
              <a:rPr lang="cs-CZ" sz="2800" dirty="0" err="1">
                <a:solidFill>
                  <a:srgbClr val="C00000"/>
                </a:solidFill>
                <a:latin typeface="Calibri" panose="020F0502020204030204"/>
              </a:rPr>
              <a:t>ths</a:t>
            </a:r>
            <a:r>
              <a:rPr lang="cs-CZ" sz="2800" dirty="0">
                <a:solidFill>
                  <a:srgbClr val="C00000"/>
                </a:solidFill>
                <a:latin typeface="Calibri" panose="020F0502020204030204"/>
              </a:rPr>
              <a:t>)</a:t>
            </a:r>
            <a:endParaRPr lang="en-US" sz="2800" dirty="0">
              <a:solidFill>
                <a:srgbClr val="C0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6" y="1235016"/>
            <a:ext cx="11632302" cy="35655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733" y="1448167"/>
            <a:ext cx="2787267" cy="5783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16" y="4937760"/>
            <a:ext cx="4919031" cy="18012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383" y="4936568"/>
            <a:ext cx="4419417" cy="18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9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909C02-B915-47DB-BB92-91B12DB69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716" y="184784"/>
            <a:ext cx="11501284" cy="1552576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Správa železnic získává rostoucí dotace z veřejných rozpočtů (tis. Kč)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C00000"/>
                </a:solidFill>
                <a:latin typeface="Calibri" panose="020F0502020204030204"/>
              </a:rPr>
              <a:t>Czech state IM has received increasing subsidies from public budgets</a:t>
            </a:r>
            <a:r>
              <a:rPr lang="cs-CZ" sz="2800" dirty="0">
                <a:solidFill>
                  <a:srgbClr val="C00000"/>
                </a:solidFill>
                <a:latin typeface="Calibri" panose="020F0502020204030204"/>
              </a:rPr>
              <a:t> (CZK </a:t>
            </a:r>
            <a:r>
              <a:rPr lang="cs-CZ" sz="2800" dirty="0" err="1">
                <a:solidFill>
                  <a:srgbClr val="C00000"/>
                </a:solidFill>
                <a:latin typeface="Calibri" panose="020F0502020204030204"/>
              </a:rPr>
              <a:t>ths</a:t>
            </a:r>
            <a:r>
              <a:rPr lang="cs-CZ" sz="2800" dirty="0">
                <a:solidFill>
                  <a:srgbClr val="C00000"/>
                </a:solidFill>
                <a:latin typeface="Calibri" panose="020F0502020204030204"/>
              </a:rPr>
              <a:t>)</a:t>
            </a:r>
            <a:endParaRPr lang="en-US" sz="2800" dirty="0">
              <a:solidFill>
                <a:srgbClr val="C0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733" y="1448167"/>
            <a:ext cx="2787267" cy="57838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5" y="1448167"/>
            <a:ext cx="6935118" cy="413683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632834" y="2362422"/>
            <a:ext cx="41781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prstClr val="black"/>
                </a:solidFill>
              </a:rPr>
              <a:t>510 staveb na síti v přípravě a realizaci</a:t>
            </a:r>
            <a:endParaRPr lang="cs-CZ" dirty="0">
              <a:solidFill>
                <a:prstClr val="black"/>
              </a:solidFill>
            </a:endParaRPr>
          </a:p>
          <a:p>
            <a:pPr lvl="0"/>
            <a:endParaRPr lang="cs-CZ" dirty="0">
              <a:solidFill>
                <a:srgbClr val="C00000"/>
              </a:solidFill>
            </a:endParaRP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510 </a:t>
            </a:r>
            <a:r>
              <a:rPr lang="cs-CZ" b="1" dirty="0" err="1">
                <a:solidFill>
                  <a:srgbClr val="C00000"/>
                </a:solidFill>
              </a:rPr>
              <a:t>construction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works</a:t>
            </a:r>
            <a:r>
              <a:rPr lang="cs-CZ" b="1" dirty="0">
                <a:solidFill>
                  <a:srgbClr val="C00000"/>
                </a:solidFill>
              </a:rPr>
              <a:t> on network in </a:t>
            </a:r>
            <a:r>
              <a:rPr lang="cs-CZ" b="1" dirty="0" err="1">
                <a:solidFill>
                  <a:srgbClr val="C00000"/>
                </a:solidFill>
              </a:rPr>
              <a:t>preparation</a:t>
            </a:r>
            <a:r>
              <a:rPr lang="cs-CZ" b="1" dirty="0">
                <a:solidFill>
                  <a:srgbClr val="C00000"/>
                </a:solidFill>
              </a:rPr>
              <a:t> and </a:t>
            </a:r>
            <a:r>
              <a:rPr lang="cs-CZ" b="1" dirty="0" err="1">
                <a:solidFill>
                  <a:srgbClr val="C00000"/>
                </a:solidFill>
              </a:rPr>
              <a:t>realization</a:t>
            </a:r>
            <a:endParaRPr lang="cs-CZ" b="1" dirty="0">
              <a:solidFill>
                <a:srgbClr val="C00000"/>
              </a:solidFill>
            </a:endParaRPr>
          </a:p>
          <a:p>
            <a:pPr lvl="0"/>
            <a:endParaRPr lang="cs-CZ" b="1" dirty="0">
              <a:solidFill>
                <a:srgbClr val="C00000"/>
              </a:solidFill>
            </a:endParaRPr>
          </a:p>
          <a:p>
            <a:pPr lvl="0"/>
            <a:r>
              <a:rPr lang="cs-CZ" dirty="0"/>
              <a:t>mapy.spravazeleznic.cz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834" y="4329116"/>
            <a:ext cx="2895851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6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B9A10-4199-4B9E-F887-7DF493FA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118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staveb na síti aktuálně v realizaci</a:t>
            </a:r>
            <a:b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118 </a:t>
            </a: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network in  </a:t>
            </a: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realization</a:t>
            </a:r>
            <a:b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E76F3C-9318-1EBB-9C5B-43CF12BB7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2695"/>
            <a:ext cx="8772939" cy="50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1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909C02-B915-47DB-BB92-91B12DB69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716" y="184784"/>
            <a:ext cx="11501284" cy="1552576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cs-CZ" sz="2800" b="1" dirty="0">
                <a:solidFill>
                  <a:prstClr val="black"/>
                </a:solidFill>
              </a:rPr>
              <a:t>Plán pokrytí železniční sítě systémem ETCS do roku 2024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 err="1">
                <a:solidFill>
                  <a:srgbClr val="C00000"/>
                </a:solidFill>
                <a:latin typeface="Calibri" panose="020F0502020204030204"/>
              </a:rPr>
              <a:t>Plan</a:t>
            </a:r>
            <a:r>
              <a:rPr lang="cs-CZ" sz="280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cs-CZ" sz="2800" dirty="0" err="1">
                <a:solidFill>
                  <a:srgbClr val="C00000"/>
                </a:solidFill>
                <a:latin typeface="Calibri" panose="020F0502020204030204"/>
              </a:rPr>
              <a:t>of</a:t>
            </a:r>
            <a:r>
              <a:rPr lang="cs-CZ" sz="2800" dirty="0">
                <a:solidFill>
                  <a:srgbClr val="C00000"/>
                </a:solidFill>
                <a:latin typeface="Calibri" panose="020F0502020204030204"/>
              </a:rPr>
              <a:t> ETCS </a:t>
            </a:r>
            <a:r>
              <a:rPr lang="cs-CZ" sz="2800" dirty="0" err="1">
                <a:solidFill>
                  <a:srgbClr val="C00000"/>
                </a:solidFill>
                <a:latin typeface="Calibri" panose="020F0502020204030204"/>
              </a:rPr>
              <a:t>coverage</a:t>
            </a:r>
            <a:r>
              <a:rPr lang="cs-CZ" sz="280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cs-CZ" sz="2800" dirty="0" err="1">
                <a:solidFill>
                  <a:srgbClr val="C00000"/>
                </a:solidFill>
                <a:latin typeface="Calibri" panose="020F0502020204030204"/>
              </a:rPr>
              <a:t>until</a:t>
            </a:r>
            <a:r>
              <a:rPr lang="cs-CZ" sz="2800" dirty="0">
                <a:solidFill>
                  <a:srgbClr val="C00000"/>
                </a:solidFill>
                <a:latin typeface="Calibri" panose="020F0502020204030204"/>
              </a:rPr>
              <a:t> 2024</a:t>
            </a:r>
            <a:endParaRPr lang="en-US" sz="2800" dirty="0">
              <a:solidFill>
                <a:srgbClr val="C0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733" y="1448167"/>
            <a:ext cx="2787267" cy="57838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56" y="1448166"/>
            <a:ext cx="8405136" cy="50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198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rý podklad titulu">
  <a:themeElements>
    <a:clrScheme name="Flat Color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8BE0"/>
      </a:accent1>
      <a:accent2>
        <a:srgbClr val="65C1FF"/>
      </a:accent2>
      <a:accent3>
        <a:srgbClr val="C8DB4D"/>
      </a:accent3>
      <a:accent4>
        <a:srgbClr val="FFC000"/>
      </a:accent4>
      <a:accent5>
        <a:srgbClr val="EE5A47"/>
      </a:accent5>
      <a:accent6>
        <a:srgbClr val="F89D3C"/>
      </a:accent6>
      <a:hlink>
        <a:srgbClr val="0563C1"/>
      </a:hlink>
      <a:folHlink>
        <a:srgbClr val="954F72"/>
      </a:folHlink>
    </a:clrScheme>
    <a:fontScheme name="Young &amp; Aller">
      <a:majorFont>
        <a:latin typeface="Young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15787</TotalTime>
  <Words>1674</Words>
  <Application>Microsoft Office PowerPoint</Application>
  <PresentationFormat>Širokoúhlá obrazovka</PresentationFormat>
  <Paragraphs>620</Paragraphs>
  <Slides>30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30</vt:i4>
      </vt:variant>
    </vt:vector>
  </HeadingPairs>
  <TitlesOfParts>
    <vt:vector size="41" baseType="lpstr">
      <vt:lpstr>Arial</vt:lpstr>
      <vt:lpstr>Bahnschrift</vt:lpstr>
      <vt:lpstr>Bahnschrift Condensed</vt:lpstr>
      <vt:lpstr>Bahnschrift Light</vt:lpstr>
      <vt:lpstr>Calibri</vt:lpstr>
      <vt:lpstr>Calibri Light</vt:lpstr>
      <vt:lpstr>Open Sans</vt:lpstr>
      <vt:lpstr>Verdana</vt:lpstr>
      <vt:lpstr>Motiv Office</vt:lpstr>
      <vt:lpstr>Modrý podklad titulu</vt:lpstr>
      <vt:lpstr>1_Motiv Office</vt:lpstr>
      <vt:lpstr>Prezentace aplikace PowerPoint</vt:lpstr>
      <vt:lpstr>Osobní přeprava  (tis. osob) Passenger traffic (thd. pass)</vt:lpstr>
      <vt:lpstr>Prezentace aplikace PowerPoint</vt:lpstr>
      <vt:lpstr>Prezentace aplikace PowerPoint</vt:lpstr>
      <vt:lpstr>Osobní přeprava na železnici (tis. osob) Passenger rail transport (thd. pass)</vt:lpstr>
      <vt:lpstr>Prezentace aplikace PowerPoint</vt:lpstr>
      <vt:lpstr>Prezentace aplikace PowerPoint</vt:lpstr>
      <vt:lpstr>  118 staveb na síti aktuálně v realizaci 118 construction works on network in  realization </vt:lpstr>
      <vt:lpstr>Prezentace aplikace PowerPoint</vt:lpstr>
      <vt:lpstr>Vysokorychlostní železnice v ČR, High-speed rail in Czech Republic</vt:lpstr>
      <vt:lpstr>Tržby z osobní přepravy (mil. Kč) Sales from passenger traffic (CZK mil.)</vt:lpstr>
      <vt:lpstr>Potíže železničních dopravců The difficulties of railway operators </vt:lpstr>
      <vt:lpstr>Negativní dopady potíží dopravců na zaměstnance Negative effects of carrier problems on employees</vt:lpstr>
      <vt:lpstr>Volná systemizovaná místa (k personální potřebě) Vacant job positions</vt:lpstr>
      <vt:lpstr>Prezentace aplikace PowerPoint</vt:lpstr>
      <vt:lpstr>Prezentace aplikace PowerPoint</vt:lpstr>
      <vt:lpstr>Prezentace aplikace PowerPoint</vt:lpstr>
      <vt:lpstr>Prezentace aplikace PowerPoint</vt:lpstr>
      <vt:lpstr>Věková struktura zaměstnanců Age structure of employees</vt:lpstr>
      <vt:lpstr>Prezentace aplikace PowerPoint</vt:lpstr>
      <vt:lpstr>Prezentace aplikace PowerPoint</vt:lpstr>
      <vt:lpstr>Prezentace aplikace PowerPoint</vt:lpstr>
      <vt:lpstr>Věková struktura zaměstnanců Správy železnic (2021) Age structure of IM’s employees (2021)</vt:lpstr>
      <vt:lpstr>Věková struktura: Všichni zaměstnanci SŽ</vt:lpstr>
      <vt:lpstr>Věková struktura: Výpravčí</vt:lpstr>
      <vt:lpstr>Věková struktura: Elektrotechnik</vt:lpstr>
      <vt:lpstr>Věková struktura: Technik SZT</vt:lpstr>
      <vt:lpstr>Věková struktura: Prac.inf.s lic.strojvedoucího </vt:lpstr>
      <vt:lpstr>Vývoj počtu mimořádných událostí na dráze Development of the number of extraordinary events on network</vt:lpstr>
      <vt:lpstr>Děkuji Vám za pozornost Thank you for your kind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Digitalizace řízení provozu v ČR z pohledu odborů</dc:title>
  <dc:creator>Martin Malý</dc:creator>
  <cp:lastModifiedBy>Martin Malý</cp:lastModifiedBy>
  <cp:revision>91</cp:revision>
  <dcterms:created xsi:type="dcterms:W3CDTF">2022-04-09T18:37:33Z</dcterms:created>
  <dcterms:modified xsi:type="dcterms:W3CDTF">2023-03-02T17:13:01Z</dcterms:modified>
</cp:coreProperties>
</file>