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4" r:id="rId28"/>
    <p:sldId id="285" r:id="rId29"/>
    <p:sldId id="28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BCF9B-34CA-3BCD-E87C-DED753A32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2E5E2D-8E2D-CEB2-C445-161B08C34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53F77A-AC64-A2D8-15E1-1C278C08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CE9A61-B246-B512-175A-B677FEC2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F737C-F813-8842-4283-31048998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7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EBA4F-16A6-27EA-4986-A7D214B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AD5C94-38DE-5846-CACA-3217D3164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635244-8A14-BEEF-6EB9-12E6A975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08D6CB-906A-2E92-31DE-F6847501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D6A7A1-46F3-6FAB-BA6A-31C0A71F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81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E23DC6-8203-8C14-1CED-F9EFA9651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3D2A12-0879-40CC-FB82-CD60DAE0A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53B377-95D4-EB5D-5568-575B2A45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782BD8-7068-4866-7C50-83623D07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1226A-96C3-B0FE-6554-7CE7680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50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88575-8E3C-0681-3F66-BF4C87C3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65DE0-9BB0-9CEA-687C-4A142C17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64847E-8792-C254-DC79-6B9FFE07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2C54B-50C8-AF01-CBC8-C2D16FBE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FBB30D-3CD6-BBBE-45DD-D51AB81B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32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EF292-7160-0E1E-B906-9B5511CA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CA5A9D-117A-7BA2-3A43-CFB14258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E7B9B5-A76D-BD43-017E-3B1D3118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686DD8-D811-1889-97AE-1FBACA1D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131E70-EEBC-1888-E9AB-54A66E56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6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C35E4-4078-7E1E-E99B-9818597C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B4B2E-F9D8-EAC0-29F9-6AE1E06B0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771DA5-C6F2-A1C8-81E6-8E535B588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0B93EB-FD7D-8F93-A324-B98A66A7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BEEE8F-68D8-AD4F-5874-D646BD21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8F08D0-370F-D799-0965-09DE7002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83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4930F-AEE8-4DA9-C884-F9B3E6DA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390DB7-39C2-1CD7-6074-655F0BD93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2F47BA-3CC4-4ADF-0402-34F52745F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3B2D01-03B9-CC2F-CB28-BD729D1C4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DE0312-8CB0-FCC5-FF9E-6A8A22FC1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0A7827-7490-DC7B-9B86-7A8815FE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001E62-30B5-4834-3DCE-AE283362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59C158-65FD-01F0-AAAA-5A6D4BFD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0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3C70E-B57C-2179-367B-426C003B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5DBD51-E4FF-818F-1211-70219A1D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F39D31-552C-4D06-719B-23344AA9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CC0070-AA78-278B-026E-013F471A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87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AE6038-B7EB-218C-5949-EB7E16CE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2ECA9C-A1F3-7F2E-9890-09A814F1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D63C81-909E-18D4-4343-08A89245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97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40512-65FF-F3FC-9AE9-216308F1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AE37B-F285-B348-C417-651B1885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4C7F00-547A-102D-60F3-587FEC639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A4669B-DFD9-D904-090C-7C560CBA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A3D9CD-D8D3-8360-8ACA-AECF4FE9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0EE5FC-653D-41A9-53FD-B0D554B7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68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68FD9-176F-13EB-E5C5-E51C02A6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ADB7F2-BB02-EC00-571F-FC35193B3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B73751-4410-D5A1-C065-E830A79CF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63C701-74CE-D57D-ABFB-89D89D05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DB061C-5811-BE51-BE65-B8D3B9C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300463-8783-B417-0C59-71BE83B1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3EF963-B53C-0EA0-1BB1-6F8CC977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93CBA6-158E-8706-5869-042571EE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E48869-4104-9544-B144-D42D899F8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67C1-2E7A-40B7-8A7D-5EA59E92C6BA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4A395A-C185-118D-C875-DCE5765AA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220F4-A6BF-8EB9-28A5-684018E3E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AB83F-44DE-499E-B437-A2C2ED94D1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rs.usda.gov/publications/pub-details/?pubid=997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11D2E-E631-7D32-A4DA-320960820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Cenový vývoj masa a masných výrobků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B269C0-A4DB-EA99-A655-FE272CCD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183" y="4785064"/>
            <a:ext cx="9229817" cy="47273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/>
              <a:t>Radek Slanec</a:t>
            </a:r>
          </a:p>
          <a:p>
            <a:pPr algn="l"/>
            <a:r>
              <a:rPr lang="cs-CZ" dirty="0"/>
              <a:t>Český svaz zpracovatelů masa</a:t>
            </a:r>
          </a:p>
        </p:txBody>
      </p:sp>
    </p:spTree>
    <p:extLst>
      <p:ext uri="{BB962C8B-B14F-4D97-AF65-F5344CB8AC3E}">
        <p14:creationId xmlns:p14="http://schemas.microsoft.com/office/powerpoint/2010/main" val="113467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18ED2-97A2-0609-E4B3-17D78F46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vepřového masa v Německu a České republice v roce 2023 třída E,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083584-D7BF-190A-405D-F28C39D4C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90" y="1825625"/>
            <a:ext cx="72454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ADE3-A5DF-17F0-91F9-48617EBF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Vývoj cen </a:t>
            </a:r>
            <a:r>
              <a:rPr lang="cs-CZ" dirty="0"/>
              <a:t>hovězího</a:t>
            </a:r>
            <a:r>
              <a:rPr lang="pt-BR" dirty="0"/>
              <a:t> masa v EU a České republice v roce 2019</a:t>
            </a:r>
            <a:r>
              <a:rPr lang="cs-CZ" dirty="0"/>
              <a:t> </a:t>
            </a:r>
            <a:r>
              <a:rPr lang="pt-BR" dirty="0"/>
              <a:t>býci- třída R3, JUT </a:t>
            </a:r>
            <a:br>
              <a:rPr lang="cs-CZ" dirty="0"/>
            </a:br>
            <a:r>
              <a:rPr lang="pt-BR" sz="1100" dirty="0"/>
              <a:t>Zdroj: SZIF</a:t>
            </a:r>
            <a:endParaRPr lang="cs-CZ" sz="11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0CDCF41-3CAC-5A22-AB66-E41D6709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427" y="1825625"/>
            <a:ext cx="72792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27E76-760B-F158-2D67-2FA76C65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hovězího masa v Německu a České republice v roce 2019 býci- třída R3,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D18E334-88AC-4023-5A5C-5276F7812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427" y="1825625"/>
            <a:ext cx="72551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0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AA71B-C1BF-C2CE-B9FA-DDDFDD6C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Vývoj cen hovězího masa v EU a České republice v roce 20</a:t>
            </a:r>
            <a:r>
              <a:rPr lang="cs-CZ" dirty="0"/>
              <a:t>20 býci- třída R3,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2397A2-454A-459C-9EC7-D7E90ED60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024" y="2291217"/>
            <a:ext cx="7723572" cy="41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DAFD4-8D2A-186F-FF74-62A379AE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6093"/>
          </a:xfrm>
        </p:spPr>
        <p:txBody>
          <a:bodyPr/>
          <a:lstStyle/>
          <a:p>
            <a:pPr algn="ctr"/>
            <a:r>
              <a:rPr lang="cs-CZ" dirty="0"/>
              <a:t>Vývoj cen hovězího masa v Německu a České republice v roce 2020 býci- třída R3, JUT </a:t>
            </a:r>
            <a:br>
              <a:rPr lang="cs-CZ" dirty="0"/>
            </a:br>
            <a:r>
              <a:rPr lang="cs-CZ" sz="1000" dirty="0"/>
              <a:t>Zdroj: SZIF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BD2FF24-58BD-3C5A-154B-3390F126E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498" y="2132707"/>
            <a:ext cx="7998780" cy="45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3AB7A-EAB7-1BBD-5240-C7B62CDD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hovězího masa v EU a České republice v roce 2021 býci- třída R3, JUT </a:t>
            </a:r>
            <a:br>
              <a:rPr lang="cs-CZ" dirty="0"/>
            </a:br>
            <a:r>
              <a:rPr lang="cs-CZ" sz="1100" dirty="0"/>
              <a:t>Zdroj: SZIF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F889C7C-DEFA-508E-5E93-96D1918CA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082" y="2367424"/>
            <a:ext cx="8549196" cy="42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DAD3D-87B3-B198-B7E3-DF5124A6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hovězího masa v Německu a České republice v roce 2021 býci- třída R3,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22C7D9A-909C-0074-AE73-C712F6694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636" y="2202817"/>
            <a:ext cx="8194088" cy="41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EAD43-C40C-92A3-1F8F-CD8CB1E2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hovězího masa v EU a České republice v roce 2022 býci- třída R3,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25B0F4A-40C5-8775-9E14-FF5EB15B7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294" y="2291218"/>
            <a:ext cx="7457243" cy="43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DE54C-2E8C-1606-E979-A6B5FA0C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hovězího masa v Německu a České republice v roce 2022 býci- třída R3,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E56CF93-E831-093E-0A08-F3F221EE4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48" y="2172335"/>
            <a:ext cx="7602754" cy="43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3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162C2-6E78-BC7E-D910-DBEB3694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ceny vepřového masa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C8C05-18B9-2578-236F-D36630B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stavy prasat v EU v porovnání mezi roky 2022 a 2023 je  o -7%       (Španělsko -4%, Německo -10%) </a:t>
            </a:r>
          </a:p>
          <a:p>
            <a:r>
              <a:rPr lang="cs-CZ" dirty="0"/>
              <a:t>nízká porážková váha společně s nízkými stavy zvířat</a:t>
            </a:r>
          </a:p>
          <a:p>
            <a:r>
              <a:rPr lang="cs-CZ" dirty="0"/>
              <a:t> vysoká cena nafty, energií, krmiv, vitamínů, mzdy, ceny strojů, náhradních dílů, náklady na administrativu a legislativní požadavky</a:t>
            </a:r>
          </a:p>
          <a:p>
            <a:r>
              <a:rPr lang="cs-CZ" dirty="0"/>
              <a:t> inflace</a:t>
            </a:r>
          </a:p>
          <a:p>
            <a:r>
              <a:rPr lang="cs-CZ" dirty="0"/>
              <a:t>. kategorizace farmářů v Německu zvyšuje náklady</a:t>
            </a:r>
          </a:p>
          <a:p>
            <a:r>
              <a:rPr lang="cs-CZ" dirty="0"/>
              <a:t>závislost na koncentrovaných zdrojích (chemie, energie, aditiva, krmiva...) nízká konkurenceschopnost těchto zdrojů </a:t>
            </a:r>
          </a:p>
          <a:p>
            <a:r>
              <a:rPr lang="cs-CZ" b="1" dirty="0"/>
              <a:t>pořád není na trhu cítit, že by byl dosažen cenový strop </a:t>
            </a:r>
          </a:p>
          <a:p>
            <a:pPr marL="0" indent="0">
              <a:buNone/>
            </a:pPr>
            <a:r>
              <a:rPr lang="cs-CZ" sz="1100" dirty="0"/>
              <a:t>Zdroj: Český svaz zpracovatelů masa, AMI zpravodaj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960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D69EB-3C10-1EC4-E643-18E86BF9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vepřového masa v EU a České republice v roce 2019 </a:t>
            </a:r>
            <a:r>
              <a:rPr lang="cs-CZ" sz="4000" dirty="0"/>
              <a:t>třída E, JUT   </a:t>
            </a:r>
            <a:br>
              <a:rPr lang="cs-CZ" sz="4000" dirty="0"/>
            </a:br>
            <a:r>
              <a:rPr lang="cs-CZ" sz="1000" dirty="0"/>
              <a:t>Zdroj: SZIF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138A7CB-87E9-787E-A088-D71EF070E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90" y="1825625"/>
            <a:ext cx="72454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9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E0D6D-1A97-83A9-5994-ECFF7FAC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Bilance vybraných položek u souboru respondentů SZIF v letech 2019 a 2020</a:t>
            </a:r>
            <a:br>
              <a:rPr lang="cs-CZ" dirty="0"/>
            </a:br>
            <a:r>
              <a:rPr lang="cs-CZ" sz="1100" dirty="0"/>
              <a:t>Pozn.: Uvedené údaje se vztahují pouze na respondenty SZIF (nikoliv celou ČR)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0D825DE-D566-A3B1-35BD-CD8DC9A03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68892"/>
              </p:ext>
            </p:extLst>
          </p:nvPr>
        </p:nvGraphicFramePr>
        <p:xfrm>
          <a:off x="2113214" y="1825630"/>
          <a:ext cx="7965572" cy="4353228"/>
        </p:xfrm>
        <a:graphic>
          <a:graphicData uri="http://schemas.openxmlformats.org/drawingml/2006/table">
            <a:tbl>
              <a:tblPr firstRow="1" firstCol="1" bandRow="1"/>
              <a:tblGrid>
                <a:gridCol w="1991393">
                  <a:extLst>
                    <a:ext uri="{9D8B030D-6E8A-4147-A177-3AD203B41FA5}">
                      <a16:colId xmlns:a16="http://schemas.microsoft.com/office/drawing/2014/main" val="2008529377"/>
                    </a:ext>
                  </a:extLst>
                </a:gridCol>
                <a:gridCol w="1991393">
                  <a:extLst>
                    <a:ext uri="{9D8B030D-6E8A-4147-A177-3AD203B41FA5}">
                      <a16:colId xmlns:a16="http://schemas.microsoft.com/office/drawing/2014/main" val="3484872445"/>
                    </a:ext>
                  </a:extLst>
                </a:gridCol>
                <a:gridCol w="1991393">
                  <a:extLst>
                    <a:ext uri="{9D8B030D-6E8A-4147-A177-3AD203B41FA5}">
                      <a16:colId xmlns:a16="http://schemas.microsoft.com/office/drawing/2014/main" val="775447164"/>
                    </a:ext>
                  </a:extLst>
                </a:gridCol>
                <a:gridCol w="1991393">
                  <a:extLst>
                    <a:ext uri="{9D8B030D-6E8A-4147-A177-3AD203B41FA5}">
                      <a16:colId xmlns:a16="http://schemas.microsoft.com/office/drawing/2014/main" val="1910843521"/>
                    </a:ext>
                  </a:extLst>
                </a:gridCol>
              </a:tblGrid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Jednotka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 2019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 2020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129577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Porážky celkem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197 992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197 084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7022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Porážky skotu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54 362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54 722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561493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Æ porážková hmotnost skotu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ž.hm./ks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603,8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611,1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67364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skotu celkem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37,72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36,38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822968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NC skotu (S,E,U,R)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43,58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42,14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056592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býků (S,E,U,R)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46,66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45,45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76650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jalovic (S,E,U,R)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37,74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199703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krav (E,U,R)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35,32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33,23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15779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Porážky prasat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143 527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142 287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853242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Æ por. hm. prasat (S,E,U)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ž.hm./ks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119,9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5593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prasat celkem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31,90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30,31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421551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prasat (S,E,U)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32,67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30,73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68170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Spotřeba masa na výrobu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254 345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250 751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93391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Spotřeba hovězího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38 133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39 417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468587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Spotřeba vepřového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202 781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197 791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429744"/>
                  </a:ext>
                </a:extLst>
              </a:tr>
              <a:tr h="175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výrobků z masa celk.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273 102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267 079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645087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výsekového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127 809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123 154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073477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masných výrobků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144 251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143 012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173862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masových konzerv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1 042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48881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Odbyt výrobků z 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280 901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274 529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802196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odbyt výrobků z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245 038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238 783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295245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odbyt 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116 337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109 897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184146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prodej H 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19 953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22 039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33232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prodej V 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95 409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86 886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0653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prodej masných výr.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127 967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128 241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38052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hovězího 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117,46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116,78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778806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vepřového 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64,97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64,72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18960"/>
                  </a:ext>
                </a:extLst>
              </a:tr>
              <a:tr h="14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masných výrobků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77,17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84,66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10357"/>
                  </a:ext>
                </a:extLst>
              </a:tr>
              <a:tr h="182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masových konzerv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113,58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123,99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76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0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2598C-FD95-4928-2718-4238EA3E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Bilance vybraných položek u souboru respondentů</a:t>
            </a:r>
            <a:br>
              <a:rPr lang="cs-CZ" dirty="0"/>
            </a:br>
            <a:r>
              <a:rPr lang="cs-CZ" dirty="0"/>
              <a:t>SZIF v letech 2020 a 2021</a:t>
            </a:r>
            <a:br>
              <a:rPr lang="cs-CZ" dirty="0"/>
            </a:br>
            <a:r>
              <a:rPr lang="cs-CZ" sz="1100" dirty="0"/>
              <a:t>Pozn.: Uvedené údaje se vztahují pouze na respondenty SZIF (nikoliv celou ČR)</a:t>
            </a:r>
            <a:br>
              <a:rPr lang="cs-CZ" sz="1100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B5CF517-A3ED-DB12-228C-E4D55749F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01255"/>
              </p:ext>
            </p:extLst>
          </p:nvPr>
        </p:nvGraphicFramePr>
        <p:xfrm>
          <a:off x="2113212" y="1825632"/>
          <a:ext cx="7243852" cy="4949937"/>
        </p:xfrm>
        <a:graphic>
          <a:graphicData uri="http://schemas.openxmlformats.org/drawingml/2006/table">
            <a:tbl>
              <a:tblPr firstRow="1" firstCol="1" bandRow="1"/>
              <a:tblGrid>
                <a:gridCol w="1810963">
                  <a:extLst>
                    <a:ext uri="{9D8B030D-6E8A-4147-A177-3AD203B41FA5}">
                      <a16:colId xmlns:a16="http://schemas.microsoft.com/office/drawing/2014/main" val="1072747646"/>
                    </a:ext>
                  </a:extLst>
                </a:gridCol>
                <a:gridCol w="1810963">
                  <a:extLst>
                    <a:ext uri="{9D8B030D-6E8A-4147-A177-3AD203B41FA5}">
                      <a16:colId xmlns:a16="http://schemas.microsoft.com/office/drawing/2014/main" val="2706124176"/>
                    </a:ext>
                  </a:extLst>
                </a:gridCol>
                <a:gridCol w="1810963">
                  <a:extLst>
                    <a:ext uri="{9D8B030D-6E8A-4147-A177-3AD203B41FA5}">
                      <a16:colId xmlns:a16="http://schemas.microsoft.com/office/drawing/2014/main" val="1887273789"/>
                    </a:ext>
                  </a:extLst>
                </a:gridCol>
                <a:gridCol w="1810963">
                  <a:extLst>
                    <a:ext uri="{9D8B030D-6E8A-4147-A177-3AD203B41FA5}">
                      <a16:colId xmlns:a16="http://schemas.microsoft.com/office/drawing/2014/main" val="3880220969"/>
                    </a:ext>
                  </a:extLst>
                </a:gridCol>
              </a:tblGrid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Jednotka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 2020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Rok 2021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87379"/>
                  </a:ext>
                </a:extLst>
              </a:tr>
              <a:tr h="191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Porážky celkem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197 084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196 993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698017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Porážky skotu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54 722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50 931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914249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Æ porážková hmotnost skotu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ž.hm./ks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611,1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606,2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264576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skotu celkem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36,38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39,80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55900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NC skotu (S,E,U,R)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42,14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45,34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42726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býků (S,E,U,R)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45,45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48,34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836435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jalovic (S,E,U,R)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39,38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270344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krav (E,U,R)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33,23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196545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Porážky prasat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142 287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145 963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544086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Æ por. hm. prasat (S,E,U)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ž.hm./ks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78622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prasat celkem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30,31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26,05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829775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 prasat (S,E,U)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 ž.hm.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30,73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02387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Spotřeba masa na výrobu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250 751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250 872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77469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Spotřeba hovězího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39 417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39 044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48849"/>
                  </a:ext>
                </a:extLst>
              </a:tr>
              <a:tr h="180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Spotřeba vepřového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197 791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199 465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916540"/>
                  </a:ext>
                </a:extLst>
              </a:tr>
              <a:tr h="198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výrobků z masa celk.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267 079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264 475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789206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výsekového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123 154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119 920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41456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masných výrobků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143 012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143 370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975882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Výroba masových konzerv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1 185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02527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Odbyt výrobků z 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274 529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270 386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61107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odbyt výrobků z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238 783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234 338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406947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odbyt 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109 897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104 418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28932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prodej H 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22 039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21 654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35313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prodej V 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86 886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81 835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713919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Tržní prodej masných výr.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128 241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129 170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170269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hovězího 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116,78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122,75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50550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vepřového výsek. masa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64,72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630418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masných výrobků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84,66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80,63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20254"/>
                  </a:ext>
                </a:extLst>
              </a:tr>
              <a:tr h="20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</a:t>
                      </a: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 masových konzerv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Kč/kg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123,99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111,82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1" marR="33671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60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58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255B0-25D2-0484-D306-ED61D4CE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Bilance vybraných položek u souboru respondentů SZIF v letech 2021 a 2022</a:t>
            </a:r>
            <a:br>
              <a:rPr lang="cs-CZ" dirty="0"/>
            </a:br>
            <a:r>
              <a:rPr lang="cs-CZ" sz="1100" dirty="0"/>
              <a:t>Pozn.: Uvedené údaje se vztahují pouze na respondenty SZIF (nikoliv celou ČR)</a:t>
            </a:r>
            <a:br>
              <a:rPr lang="cs-CZ" sz="1100" dirty="0"/>
            </a:br>
            <a:endParaRPr lang="cs-CZ" sz="1100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B21B6F39-DA35-CA2E-1DF0-D39827BDB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609" y="1825625"/>
            <a:ext cx="680029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6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8AB98-F006-D393-5F85-1AE87E5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Bilance vybraných položek u souboru respondentů</a:t>
            </a:r>
            <a:br>
              <a:rPr lang="cs-CZ" dirty="0"/>
            </a:br>
            <a:r>
              <a:rPr lang="cs-CZ" dirty="0"/>
              <a:t>SZIF v letech 2019 a 2022</a:t>
            </a:r>
            <a:br>
              <a:rPr lang="cs-CZ" dirty="0"/>
            </a:br>
            <a:r>
              <a:rPr lang="cs-CZ" sz="1100" dirty="0"/>
              <a:t>Pozn.: Uvedené údaje se vztahují pouze na respondenty SZIF (nikoliv celou ČR)</a:t>
            </a:r>
            <a:br>
              <a:rPr lang="cs-CZ" sz="1100" dirty="0"/>
            </a:br>
            <a:endParaRPr lang="cs-CZ" sz="11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C3FF4E8-139A-10D8-14C5-C04F571C0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726667"/>
              </p:ext>
            </p:extLst>
          </p:nvPr>
        </p:nvGraphicFramePr>
        <p:xfrm>
          <a:off x="838201" y="1825625"/>
          <a:ext cx="9106338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495">
                  <a:extLst>
                    <a:ext uri="{9D8B030D-6E8A-4147-A177-3AD203B41FA5}">
                      <a16:colId xmlns:a16="http://schemas.microsoft.com/office/drawing/2014/main" val="710299872"/>
                    </a:ext>
                  </a:extLst>
                </a:gridCol>
                <a:gridCol w="993405">
                  <a:extLst>
                    <a:ext uri="{9D8B030D-6E8A-4147-A177-3AD203B41FA5}">
                      <a16:colId xmlns:a16="http://schemas.microsoft.com/office/drawing/2014/main" val="1743142471"/>
                    </a:ext>
                  </a:extLst>
                </a:gridCol>
                <a:gridCol w="993405">
                  <a:extLst>
                    <a:ext uri="{9D8B030D-6E8A-4147-A177-3AD203B41FA5}">
                      <a16:colId xmlns:a16="http://schemas.microsoft.com/office/drawing/2014/main" val="2348909984"/>
                    </a:ext>
                  </a:extLst>
                </a:gridCol>
                <a:gridCol w="993405">
                  <a:extLst>
                    <a:ext uri="{9D8B030D-6E8A-4147-A177-3AD203B41FA5}">
                      <a16:colId xmlns:a16="http://schemas.microsoft.com/office/drawing/2014/main" val="1686920264"/>
                    </a:ext>
                  </a:extLst>
                </a:gridCol>
                <a:gridCol w="993405">
                  <a:extLst>
                    <a:ext uri="{9D8B030D-6E8A-4147-A177-3AD203B41FA5}">
                      <a16:colId xmlns:a16="http://schemas.microsoft.com/office/drawing/2014/main" val="2056286455"/>
                    </a:ext>
                  </a:extLst>
                </a:gridCol>
                <a:gridCol w="993405">
                  <a:extLst>
                    <a:ext uri="{9D8B030D-6E8A-4147-A177-3AD203B41FA5}">
                      <a16:colId xmlns:a16="http://schemas.microsoft.com/office/drawing/2014/main" val="966416020"/>
                    </a:ext>
                  </a:extLst>
                </a:gridCol>
                <a:gridCol w="1968818">
                  <a:extLst>
                    <a:ext uri="{9D8B030D-6E8A-4147-A177-3AD203B41FA5}">
                      <a16:colId xmlns:a16="http://schemas.microsoft.com/office/drawing/2014/main" val="252215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Cenový rozdíl 2019-2022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Cenový nárůst v % od roku 2019 do roku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30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OC hovězí maso výsek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117,46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122,75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146,93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+29,47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9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OC vepřové maso výsek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58,83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71,72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+6,75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+10,39 %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5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OC masné výrobky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77,17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84,66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92,17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+ 19,43 %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09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Kč/kg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Kč/kg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Kč/kg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Kč/kg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Kč/kg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1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0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D49CA-ABA3-CE33-D1C1-C895DEBD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Struktura nákladu při výrobě masných výrobků v České republice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41CDD-2265-887C-4647-450FDCB33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struktura nákladů MV        2019                2022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materiál                        	    54,2%               50,1%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mzdy                                     11,5%               14,9%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energie                                   2,6%                 5,4%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režie                                      31,2%               29,2%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náklady                            0,5%                 0,4%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Zdroj: Český svaz zpracovatelů masa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47440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318DB-3B13-FB0E-1BF1-47979B65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Jaký se očekává vývoj cen masa a masných výrobků v roce 2023?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0A78E-6AF7-9427-01C3-7B6DF0EC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roce 2023 budou pokračovat vlivy z roku 2022</a:t>
            </a:r>
          </a:p>
          <a:p>
            <a:r>
              <a:rPr lang="cs-CZ" dirty="0"/>
              <a:t> </a:t>
            </a:r>
            <a:r>
              <a:rPr lang="cs-CZ" b="1" dirty="0"/>
              <a:t>Rostoucí náklady </a:t>
            </a:r>
            <a:r>
              <a:rPr lang="cs-CZ" dirty="0"/>
              <a:t>z </a:t>
            </a:r>
            <a:r>
              <a:rPr lang="cs-CZ" b="1" dirty="0"/>
              <a:t>prvovýroby</a:t>
            </a:r>
            <a:r>
              <a:rPr lang="cs-CZ" dirty="0"/>
              <a:t> (zejména mzdové a energetické), </a:t>
            </a:r>
          </a:p>
          <a:p>
            <a:r>
              <a:rPr lang="cs-CZ" b="1" dirty="0"/>
              <a:t>Zvýšené náklady v roce 2022 nebyly dostatečně promítnuty do finálních produktů </a:t>
            </a:r>
          </a:p>
          <a:p>
            <a:r>
              <a:rPr lang="cs-CZ" b="1" dirty="0"/>
              <a:t>Nedostatek suroviny na trhu zatím není v korelaci s cenou</a:t>
            </a:r>
          </a:p>
          <a:p>
            <a:r>
              <a:rPr lang="cs-CZ" dirty="0"/>
              <a:t>Z důvodu ceny a energií se </a:t>
            </a:r>
            <a:r>
              <a:rPr lang="cs-CZ" b="1" dirty="0"/>
              <a:t>netvoří žádná zásoba </a:t>
            </a:r>
            <a:r>
              <a:rPr lang="cs-CZ" dirty="0"/>
              <a:t>mraženého masa, </a:t>
            </a:r>
          </a:p>
          <a:p>
            <a:r>
              <a:rPr lang="cs-CZ" dirty="0"/>
              <a:t>Velké porážky a </a:t>
            </a:r>
            <a:r>
              <a:rPr lang="cs-CZ" dirty="0" err="1"/>
              <a:t>bourárny</a:t>
            </a:r>
            <a:r>
              <a:rPr lang="cs-CZ" dirty="0"/>
              <a:t> začínají </a:t>
            </a:r>
            <a:r>
              <a:rPr lang="cs-CZ" b="1" dirty="0"/>
              <a:t>prodávat zboží pouze za nejvyšší nabídku</a:t>
            </a:r>
          </a:p>
          <a:p>
            <a:pPr marL="0" indent="0">
              <a:buNone/>
            </a:pPr>
            <a:r>
              <a:rPr lang="cs-CZ" sz="1000" dirty="0"/>
              <a:t>Zdroj: Český svaz zpracovatelů masa, AMI zpravodaj</a:t>
            </a:r>
          </a:p>
        </p:txBody>
      </p:sp>
    </p:spTree>
    <p:extLst>
      <p:ext uri="{BB962C8B-B14F-4D97-AF65-F5344CB8AC3E}">
        <p14:creationId xmlns:p14="http://schemas.microsoft.com/office/powerpoint/2010/main" val="424624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C81B7-7A45-F89E-C8AD-88FA4EC4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Vliv green </a:t>
            </a:r>
            <a:r>
              <a:rPr lang="cs-CZ" dirty="0" err="1"/>
              <a:t>deal</a:t>
            </a:r>
            <a:r>
              <a:rPr lang="cs-CZ" dirty="0"/>
              <a:t> na obor zpracování masa a na ceny masa a MV při jeho uplatnění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CB58D-6F0E-1CF8-D246-A113D9402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Green </a:t>
            </a:r>
            <a:r>
              <a:rPr lang="cs-CZ" dirty="0" err="1"/>
              <a:t>deal</a:t>
            </a:r>
            <a:r>
              <a:rPr lang="cs-CZ" dirty="0"/>
              <a:t> se podepsal na růstu nákladů zejména na odpady</a:t>
            </a:r>
          </a:p>
          <a:p>
            <a:r>
              <a:rPr lang="cs-CZ" dirty="0"/>
              <a:t>Požadavky na ekologické obaly, které jsou  5-7x draží než konvenční obaly</a:t>
            </a:r>
          </a:p>
          <a:p>
            <a:r>
              <a:rPr lang="cs-CZ" dirty="0"/>
              <a:t>Tlak na jednotkovou cenu se snižující se gramáží a rostoucím podílu obalu vůči obsahu</a:t>
            </a:r>
          </a:p>
          <a:p>
            <a:r>
              <a:rPr lang="cs-CZ" dirty="0"/>
              <a:t>Zvýšené expediční, logistické a manipulační náklady</a:t>
            </a:r>
          </a:p>
          <a:p>
            <a:r>
              <a:rPr lang="cs-CZ" dirty="0"/>
              <a:t>Zvýšené náklady na označování</a:t>
            </a:r>
          </a:p>
          <a:p>
            <a:r>
              <a:rPr lang="cs-CZ" dirty="0"/>
              <a:t> Německo za poslední rok významně zatížilo producenty jatečných zvířat náklady na kategorizaci chovů</a:t>
            </a:r>
          </a:p>
          <a:p>
            <a:r>
              <a:rPr lang="cs-CZ" dirty="0"/>
              <a:t> Závislost výrobců hnojiv na plynu</a:t>
            </a:r>
          </a:p>
          <a:p>
            <a:r>
              <a:rPr lang="cs-CZ" dirty="0"/>
              <a:t> strategie typu </a:t>
            </a:r>
            <a:r>
              <a:rPr lang="cs-CZ" dirty="0" err="1"/>
              <a:t>Farm</a:t>
            </a:r>
            <a:r>
              <a:rPr lang="cs-CZ" dirty="0"/>
              <a:t> to </a:t>
            </a:r>
            <a:r>
              <a:rPr lang="cs-CZ" dirty="0" err="1"/>
              <a:t>Fork</a:t>
            </a:r>
            <a:endParaRPr lang="cs-CZ" dirty="0"/>
          </a:p>
          <a:p>
            <a:r>
              <a:rPr lang="cs-CZ" dirty="0"/>
              <a:t> Strategie pro biodiverzitu</a:t>
            </a:r>
          </a:p>
          <a:p>
            <a:pPr marL="0" indent="0">
              <a:buNone/>
            </a:pPr>
            <a:r>
              <a:rPr lang="cs-CZ" sz="1200" dirty="0"/>
              <a:t>Zdroj: Český svaz zpracovatelů masa, AMI, EK, EKO-KOM</a:t>
            </a:r>
          </a:p>
        </p:txBody>
      </p:sp>
    </p:spTree>
    <p:extLst>
      <p:ext uri="{BB962C8B-B14F-4D97-AF65-F5344CB8AC3E}">
        <p14:creationId xmlns:p14="http://schemas.microsoft.com/office/powerpoint/2010/main" val="233749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A4EBA-7CCC-8CB3-F639-3FA754A0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Návrhy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GREEN DEAL </a:t>
            </a:r>
            <a:r>
              <a:rPr lang="cs-CZ" dirty="0"/>
              <a:t> a F2F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845755-1475-B5C6-3D0A-07537A2E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Značení potravin (na přední straně, nutriční informace, původ, </a:t>
            </a:r>
            <a:r>
              <a:rPr lang="cs-CZ" dirty="0" err="1"/>
              <a:t>welfare</a:t>
            </a:r>
            <a:r>
              <a:rPr lang="cs-CZ" dirty="0"/>
              <a:t>)</a:t>
            </a:r>
          </a:p>
          <a:p>
            <a:r>
              <a:rPr lang="cs-CZ" dirty="0"/>
              <a:t>Snížení antibakteriálních látek o 50 %</a:t>
            </a:r>
          </a:p>
          <a:p>
            <a:r>
              <a:rPr lang="cs-CZ" dirty="0"/>
              <a:t>Snížení pesticidů o 50 %</a:t>
            </a:r>
          </a:p>
          <a:p>
            <a:r>
              <a:rPr lang="cs-CZ" dirty="0" err="1"/>
              <a:t>Welfare</a:t>
            </a:r>
            <a:r>
              <a:rPr lang="cs-CZ" dirty="0"/>
              <a:t> zvířat ( zrušení klecových chovů, výrazné omezení přepravy zvířat)</a:t>
            </a:r>
          </a:p>
          <a:p>
            <a:r>
              <a:rPr lang="cs-CZ" dirty="0"/>
              <a:t>Zvýšení procenta půdy využité pro ekologické zemědělství na 25 %</a:t>
            </a:r>
          </a:p>
          <a:p>
            <a:r>
              <a:rPr lang="cs-CZ" dirty="0"/>
              <a:t>Nové požadavky na jatky (BREF) sledování koncentrace zápachu, energetický audit každý rok atd.</a:t>
            </a:r>
          </a:p>
          <a:p>
            <a:r>
              <a:rPr lang="cs-CZ" dirty="0"/>
              <a:t>Omezení používání přídatných látek </a:t>
            </a:r>
          </a:p>
          <a:p>
            <a:r>
              <a:rPr lang="cs-CZ" dirty="0"/>
              <a:t>Zákaz propagace masa v EU </a:t>
            </a:r>
          </a:p>
          <a:p>
            <a:pPr marL="0" indent="0">
              <a:buNone/>
            </a:pPr>
            <a:r>
              <a:rPr lang="cs-CZ" sz="1100" dirty="0" err="1"/>
              <a:t>Zdroj:EK</a:t>
            </a:r>
            <a:endParaRPr lang="cs-CZ" sz="11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238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EA704-5E86-BACC-9C18-F75844D8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v rámci GREEN DEAL a F2F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5327CA-07B2-08A6-7825-B44D6CD2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Radikální snížení spotřeby masa v EU (preference konzumace rostlinných náhražek a alternativ)</a:t>
            </a:r>
          </a:p>
          <a:p>
            <a:r>
              <a:rPr lang="cs-CZ" dirty="0"/>
              <a:t>Daň na maso </a:t>
            </a:r>
          </a:p>
          <a:p>
            <a:r>
              <a:rPr lang="cs-CZ" dirty="0"/>
              <a:t>Výroba buněčných tkání v laboratoři</a:t>
            </a:r>
          </a:p>
          <a:p>
            <a:r>
              <a:rPr lang="cs-CZ" dirty="0"/>
              <a:t>Snížení dusíkaté zátěže půdy</a:t>
            </a:r>
          </a:p>
          <a:p>
            <a:r>
              <a:rPr lang="cs-CZ" dirty="0"/>
              <a:t>Taxonomie (současný návrh nepodporuje chovatele ani výrobce červeného masa)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000" dirty="0"/>
              <a:t>Zdroj: 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83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5BFDC-6CE1-207E-4263-12B09175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Economic and Food Security Impacts of Agricultural Input Reduction Under</a:t>
            </a:r>
            <a:br>
              <a:rPr lang="en-US" sz="1800" b="1" dirty="0"/>
            </a:br>
            <a:r>
              <a:rPr lang="en-US" sz="1800" b="1" dirty="0"/>
              <a:t>the European Union Green Deal’s Farm to Fork and Biodiversity Strategies </a:t>
            </a:r>
            <a:br>
              <a:rPr lang="en-US" b="1" dirty="0"/>
            </a:br>
            <a:r>
              <a:rPr lang="en-US" sz="1600" b="1" dirty="0"/>
              <a:t>(USDA)</a:t>
            </a:r>
            <a:r>
              <a:rPr lang="cs-CZ" sz="16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AA61E-5A51-E074-21E6-2D7CA64E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2C2A14-7B88-CBC0-8F9C-E04064144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76" y="1420426"/>
            <a:ext cx="9124047" cy="54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72C71-4B10-FE9A-E725-855F8DFC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Vývoj cen vepřového masa v </a:t>
            </a:r>
            <a:r>
              <a:rPr lang="cs-CZ" dirty="0"/>
              <a:t>Německu a</a:t>
            </a:r>
            <a:r>
              <a:rPr lang="pt-BR" dirty="0"/>
              <a:t> </a:t>
            </a:r>
            <a:r>
              <a:rPr lang="cs-CZ" dirty="0"/>
              <a:t>České republice </a:t>
            </a:r>
            <a:r>
              <a:rPr lang="pt-BR" dirty="0"/>
              <a:t>v roce 20</a:t>
            </a:r>
            <a:r>
              <a:rPr lang="cs-CZ" dirty="0"/>
              <a:t>19 třída E, JUT</a:t>
            </a:r>
            <a:br>
              <a:rPr lang="cs-CZ" dirty="0"/>
            </a:br>
            <a:r>
              <a:rPr lang="cs-CZ" dirty="0"/>
              <a:t> </a:t>
            </a: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DA39E4E-A7E0-0E0D-D89B-240B3860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90" y="1825625"/>
            <a:ext cx="72454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C0166-44C3-3B49-4768-D884C78C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Vývoj cen vepřového masa v EU a České republice v roce 20</a:t>
            </a:r>
            <a:r>
              <a:rPr lang="cs-CZ" dirty="0"/>
              <a:t>20 třída E, JUT </a:t>
            </a:r>
            <a:br>
              <a:rPr lang="cs-CZ" dirty="0"/>
            </a:br>
            <a:r>
              <a:rPr lang="cs-CZ" sz="10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14197B4-094F-94E4-09BC-74F52C101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86" y="1825625"/>
            <a:ext cx="9290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4BFA1-6B4A-5B12-8A18-52A3FEC0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vepřového masa v Německu a České republice v roce 2020 třída E,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3625AA7-B3BB-3741-E64F-9CA59BB7E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465" y="1825625"/>
            <a:ext cx="9637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3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B721F-1AC4-C383-ED75-033DA2A4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Vývoj cen vepřového masa v EU a České republice v roce 202</a:t>
            </a:r>
            <a:r>
              <a:rPr lang="cs-CZ" dirty="0"/>
              <a:t>1 třída E, JUT </a:t>
            </a:r>
            <a:br>
              <a:rPr lang="cs-CZ" dirty="0"/>
            </a:br>
            <a:r>
              <a:rPr lang="cs-CZ" sz="10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E31CA8-C58B-7D2B-7B65-01328E401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90" y="1825625"/>
            <a:ext cx="74341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F86FE-996A-CD48-7739-68D9F18F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vepřového masa v Německu a České republice v roce 2021 třída E,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155E38A-457A-2084-24C2-55BA43C0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90" y="1825625"/>
            <a:ext cx="75229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2E615-39C3-C4BB-C161-C48180CB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Vývoj cen vepřového masa v EU a České republice v roce 202</a:t>
            </a:r>
            <a:r>
              <a:rPr lang="cs-CZ" dirty="0"/>
              <a:t>2 třída E, JUT </a:t>
            </a:r>
            <a:br>
              <a:rPr lang="cs-CZ" dirty="0"/>
            </a:br>
            <a:r>
              <a:rPr lang="cs-CZ" sz="1000" dirty="0"/>
              <a:t>Zdroj: SZIF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82DAB2-62EB-9DDA-3013-A1882ED35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291" y="1825625"/>
            <a:ext cx="75874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867BF-1701-F7C9-5F47-A52FE18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Vývoj cen vepřového masa v Německu a České republice v roce 2022 třída E, JUT </a:t>
            </a:r>
            <a:br>
              <a:rPr lang="cs-CZ" dirty="0"/>
            </a:br>
            <a:r>
              <a:rPr lang="cs-CZ" sz="1100" dirty="0"/>
              <a:t>Zdroj: SZIF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1C5A527-AC66-1CB9-B0C0-2E2005CB4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90" y="1825625"/>
            <a:ext cx="72454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6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1778</Words>
  <Application>Microsoft Office PowerPoint</Application>
  <PresentationFormat>Širokoúhlá obrazovka</PresentationFormat>
  <Paragraphs>357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Cenový vývoj masa a masných výrobků</vt:lpstr>
      <vt:lpstr>Vývoj cen vepřového masa v EU a České republice v roce 2019 třída E, JUT    Zdroj: SZIF</vt:lpstr>
      <vt:lpstr>Vývoj cen vepřového masa v Německu a České republice v roce 2019 třída E, JUT  Zdroj: SZIF</vt:lpstr>
      <vt:lpstr>Vývoj cen vepřového masa v EU a České republice v roce 2020 třída E, JUT  Zdroj: SZIF</vt:lpstr>
      <vt:lpstr>Vývoj cen vepřového masa v Německu a České republice v roce 2020 třída E, JUT  Zdroj: SZIF</vt:lpstr>
      <vt:lpstr>Vývoj cen vepřového masa v EU a České republice v roce 2021 třída E, JUT  Zdroj: SZIF</vt:lpstr>
      <vt:lpstr>Vývoj cen vepřového masa v Německu a České republice v roce 2021 třída E, JUT  Zdroj: SZIF</vt:lpstr>
      <vt:lpstr>Vývoj cen vepřového masa v EU a České republice v roce 2022 třída E, JUT  Zdroj: SZIF</vt:lpstr>
      <vt:lpstr>Vývoj cen vepřového masa v Německu a České republice v roce 2022 třída E, JUT  Zdroj: SZIF</vt:lpstr>
      <vt:lpstr>Vývoj cen vepřového masa v Německu a České republice v roce 2023 třída E, JUT  Zdroj: SZIF</vt:lpstr>
      <vt:lpstr>Vývoj cen hovězího masa v EU a České republice v roce 2019 býci- třída R3, JUT  Zdroj: SZIF</vt:lpstr>
      <vt:lpstr>Vývoj cen hovězího masa v Německu a České republice v roce 2019 býci- třída R3, JUT  Zdroj: SZIF</vt:lpstr>
      <vt:lpstr>Vývoj cen hovězího masa v EU a České republice v roce 2020 býci- třída R3, JUT  Zdroj: SZIF</vt:lpstr>
      <vt:lpstr>Vývoj cen hovězího masa v Německu a České republice v roce 2020 býci- třída R3, JUT  Zdroj: SZIF</vt:lpstr>
      <vt:lpstr>Vývoj cen hovězího masa v EU a České republice v roce 2021 býci- třída R3, JUT  Zdroj: SZIF </vt:lpstr>
      <vt:lpstr>Vývoj cen hovězího masa v Německu a České republice v roce 2021 býci- třída R3, JUT  Zdroj: SZIF</vt:lpstr>
      <vt:lpstr>Vývoj cen hovězího masa v EU a České republice v roce 2022 býci- třída R3, JUT  Zdroj: SZIF</vt:lpstr>
      <vt:lpstr>Vývoj cen hovězího masa v Německu a České republice v roce 2022 býci- třída R3, JUT  Zdroj: SZIF</vt:lpstr>
      <vt:lpstr>Faktory ovlivňující ceny vepřového masa v EU</vt:lpstr>
      <vt:lpstr>Bilance vybraných položek u souboru respondentů SZIF v letech 2019 a 2020 Pozn.: Uvedené údaje se vztahují pouze na respondenty SZIF (nikoliv celou ČR)</vt:lpstr>
      <vt:lpstr>   Bilance vybraných položek u souboru respondentů SZIF v letech 2020 a 2021 Pozn.: Uvedené údaje se vztahují pouze na respondenty SZIF (nikoliv celou ČR)   </vt:lpstr>
      <vt:lpstr>Bilance vybraných položek u souboru respondentů SZIF v letech 2021 a 2022 Pozn.: Uvedené údaje se vztahují pouze na respondenty SZIF (nikoliv celou ČR) </vt:lpstr>
      <vt:lpstr>Bilance vybraných položek u souboru respondentů SZIF v letech 2019 a 2022 Pozn.: Uvedené údaje se vztahují pouze na respondenty SZIF (nikoliv celou ČR) </vt:lpstr>
      <vt:lpstr>Struktura nákladu při výrobě masných výrobků v České republice </vt:lpstr>
      <vt:lpstr>Jaký se očekává vývoj cen masa a masných výrobků v roce 2023?</vt:lpstr>
      <vt:lpstr>Vliv green deal na obor zpracování masa a na ceny masa a MV při jeho uplatnění v EU</vt:lpstr>
      <vt:lpstr>Návrhy v rámci GREEN DEAL  a F2F</vt:lpstr>
      <vt:lpstr>Návrhy v rámci GREEN DEAL a F2F</vt:lpstr>
      <vt:lpstr>Economic and Food Security Impacts of Agricultural Input Reduction Under the European Union Green Deal’s Farm to Fork and Biodiversity Strategies  (USDA)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Cenový vývoj masa a masných výrobků</dc:title>
  <dc:creator>reditel@cszm.cz</dc:creator>
  <cp:lastModifiedBy>Miroslav Svoboda</cp:lastModifiedBy>
  <cp:revision>13</cp:revision>
  <dcterms:created xsi:type="dcterms:W3CDTF">2023-02-20T07:51:49Z</dcterms:created>
  <dcterms:modified xsi:type="dcterms:W3CDTF">2023-02-27T14:19:07Z</dcterms:modified>
</cp:coreProperties>
</file>