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48"/>
  </p:notesMasterIdLst>
  <p:handoutMasterIdLst>
    <p:handoutMasterId r:id="rId49"/>
  </p:handoutMasterIdLst>
  <p:sldIdLst>
    <p:sldId id="257" r:id="rId2"/>
    <p:sldId id="518" r:id="rId3"/>
    <p:sldId id="528" r:id="rId4"/>
    <p:sldId id="366" r:id="rId5"/>
    <p:sldId id="530" r:id="rId6"/>
    <p:sldId id="531" r:id="rId7"/>
    <p:sldId id="433" r:id="rId8"/>
    <p:sldId id="486" r:id="rId9"/>
    <p:sldId id="504" r:id="rId10"/>
    <p:sldId id="505" r:id="rId11"/>
    <p:sldId id="529" r:id="rId12"/>
    <p:sldId id="519" r:id="rId13"/>
    <p:sldId id="522" r:id="rId14"/>
    <p:sldId id="520" r:id="rId15"/>
    <p:sldId id="521" r:id="rId16"/>
    <p:sldId id="523" r:id="rId17"/>
    <p:sldId id="524" r:id="rId18"/>
    <p:sldId id="525" r:id="rId19"/>
    <p:sldId id="534" r:id="rId20"/>
    <p:sldId id="541" r:id="rId21"/>
    <p:sldId id="544" r:id="rId22"/>
    <p:sldId id="545" r:id="rId23"/>
    <p:sldId id="546" r:id="rId24"/>
    <p:sldId id="547" r:id="rId25"/>
    <p:sldId id="548" r:id="rId26"/>
    <p:sldId id="549" r:id="rId27"/>
    <p:sldId id="462" r:id="rId28"/>
    <p:sldId id="471" r:id="rId29"/>
    <p:sldId id="463" r:id="rId30"/>
    <p:sldId id="464" r:id="rId31"/>
    <p:sldId id="465" r:id="rId32"/>
    <p:sldId id="466" r:id="rId33"/>
    <p:sldId id="467" r:id="rId34"/>
    <p:sldId id="469" r:id="rId35"/>
    <p:sldId id="468" r:id="rId36"/>
    <p:sldId id="473" r:id="rId37"/>
    <p:sldId id="472" r:id="rId38"/>
    <p:sldId id="474" r:id="rId39"/>
    <p:sldId id="479" r:id="rId40"/>
    <p:sldId id="539" r:id="rId41"/>
    <p:sldId id="540" r:id="rId42"/>
    <p:sldId id="398" r:id="rId43"/>
    <p:sldId id="399" r:id="rId44"/>
    <p:sldId id="542" r:id="rId45"/>
    <p:sldId id="543" r:id="rId46"/>
    <p:sldId id="509" r:id="rId47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057A8FC-B401-46C6-853A-F45D1DCB5E1A}">
          <p14:sldIdLst>
            <p14:sldId id="257"/>
            <p14:sldId id="518"/>
            <p14:sldId id="528"/>
            <p14:sldId id="366"/>
            <p14:sldId id="530"/>
            <p14:sldId id="531"/>
            <p14:sldId id="433"/>
            <p14:sldId id="486"/>
            <p14:sldId id="504"/>
            <p14:sldId id="505"/>
            <p14:sldId id="529"/>
            <p14:sldId id="519"/>
            <p14:sldId id="522"/>
            <p14:sldId id="520"/>
            <p14:sldId id="521"/>
            <p14:sldId id="523"/>
            <p14:sldId id="524"/>
            <p14:sldId id="525"/>
            <p14:sldId id="534"/>
            <p14:sldId id="541"/>
            <p14:sldId id="544"/>
            <p14:sldId id="545"/>
            <p14:sldId id="546"/>
            <p14:sldId id="547"/>
            <p14:sldId id="548"/>
            <p14:sldId id="549"/>
            <p14:sldId id="462"/>
            <p14:sldId id="471"/>
            <p14:sldId id="463"/>
            <p14:sldId id="464"/>
            <p14:sldId id="465"/>
            <p14:sldId id="466"/>
            <p14:sldId id="467"/>
            <p14:sldId id="469"/>
            <p14:sldId id="468"/>
            <p14:sldId id="473"/>
            <p14:sldId id="472"/>
            <p14:sldId id="474"/>
            <p14:sldId id="479"/>
            <p14:sldId id="539"/>
            <p14:sldId id="540"/>
            <p14:sldId id="398"/>
            <p14:sldId id="399"/>
            <p14:sldId id="542"/>
            <p14:sldId id="543"/>
            <p14:sldId id="509"/>
          </p14:sldIdLst>
        </p14:section>
        <p14:section name="Oddíl bez názvu" id="{6CEEDDCD-6E74-49B1-9D32-9960E21BC4AC}">
          <p14:sldIdLst/>
        </p14:section>
        <p14:section name="Oddíl bez názvu" id="{A668138E-0DC7-47AB-9578-C50365CEFD4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5FD91"/>
    <a:srgbClr val="3B032C"/>
    <a:srgbClr val="EDFD8B"/>
    <a:srgbClr val="000000"/>
    <a:srgbClr val="FBB3A7"/>
    <a:srgbClr val="5B9BD5"/>
    <a:srgbClr val="BA9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1" autoAdjust="0"/>
  </p:normalViewPr>
  <p:slideViewPr>
    <p:cSldViewPr snapToGrid="0">
      <p:cViewPr varScale="1">
        <p:scale>
          <a:sx n="100" d="100"/>
          <a:sy n="100" d="100"/>
        </p:scale>
        <p:origin x="216" y="96"/>
      </p:cViewPr>
      <p:guideLst>
        <p:guide orient="horz" pos="2160"/>
        <p:guide pos="4067"/>
      </p:guideLst>
    </p:cSldViewPr>
  </p:slideViewPr>
  <p:outlineViewPr>
    <p:cViewPr>
      <p:scale>
        <a:sx n="33" d="100"/>
        <a:sy n="33" d="100"/>
      </p:scale>
      <p:origin x="0" y="-91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EB52E-C59C-4A51-8AC7-0394BFC29D02}" type="datetimeFigureOut">
              <a:rPr lang="cs-CZ" smtClean="0"/>
              <a:t>27.02.2023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8B058-64F1-458F-938F-9539D29F3DB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6558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F24CF-4E33-477F-8D40-2A79E45E1106}" type="datetimeFigureOut">
              <a:rPr lang="cs-CZ" smtClean="0"/>
              <a:t>27.02.2023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EB842-E34A-447F-988B-1AE69C1DC3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06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BC6100-9DDE-4116-8160-F2200CB60C75}" type="slidenum">
              <a:rPr lang="cs-CZ" altLang="cs-CZ" smtClean="0"/>
              <a:pPr>
                <a:defRPr/>
              </a:pPr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58705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EB842-E34A-447F-988B-1AE69C1DC3B6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954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EB842-E34A-447F-988B-1AE69C1DC3B6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7980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EB842-E34A-447F-988B-1AE69C1DC3B6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5081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EB842-E34A-447F-988B-1AE69C1DC3B6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1031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006E1A-C28B-44EA-BA79-03F89948176D}" type="slidenum">
              <a:rPr lang="cs-CZ" altLang="cs-CZ" smtClean="0"/>
              <a:pPr>
                <a:defRPr/>
              </a:pPr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68532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3654F-B1CC-4E1B-8224-383DC559D03F}" type="slidenum">
              <a:rPr lang="cs-CZ" altLang="cs-CZ" smtClean="0"/>
              <a:pPr>
                <a:defRPr/>
              </a:pPr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20352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475011-7C29-4933-9E83-8F35330B5846}" type="slidenum">
              <a:rPr lang="cs-CZ" altLang="cs-CZ" smtClean="0"/>
              <a:pPr>
                <a:defRPr/>
              </a:pPr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53354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EB842-E34A-447F-988B-1AE69C1DC3B6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84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1140-4A48-4F12-BC2F-CD4085595404}" type="datetime1">
              <a:rPr lang="cs-CZ" smtClean="0"/>
              <a:t>27.02.2023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8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FD82-CD42-484B-912A-E33F1014CEEF}" type="datetime1">
              <a:rPr lang="cs-CZ" smtClean="0"/>
              <a:t>27.02.2023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2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802F-CE3C-49EC-AECC-07048D1CB95D}" type="datetime1">
              <a:rPr lang="cs-CZ" smtClean="0"/>
              <a:t>27.02.2023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1954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867" y="152400"/>
            <a:ext cx="10363200" cy="12192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885950"/>
            <a:ext cx="10905067" cy="4171950"/>
          </a:xfrm>
        </p:spPr>
        <p:txBody>
          <a:bodyPr/>
          <a:lstStyle/>
          <a:p>
            <a:pPr lvl="0"/>
            <a:endParaRPr lang="cs-CZ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B1BC4-BD69-4B83-89A8-F88DC70AF9B7}" type="datetime1">
              <a:rPr lang="cs-CZ" altLang="cs-CZ" smtClean="0"/>
              <a:t>27.02.2023</a:t>
            </a:fld>
            <a:endParaRPr lang="en-CA" alt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cs-CZ" smtClean="0"/>
              <a:t>FIALA, ASO-mezinárodní ekonomická konf., Praha 3 3.2023</a:t>
            </a:r>
            <a:endParaRPr lang="en-CA" alt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09BE5-E1D9-4784-8C88-548373BEB2D2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3997662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867" y="152400"/>
            <a:ext cx="10363200" cy="12192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885950"/>
            <a:ext cx="5350933" cy="41719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63734" y="1885950"/>
            <a:ext cx="5350933" cy="41719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D9C21-5660-475F-8083-9BFC222BE725}" type="datetime1">
              <a:rPr lang="cs-CZ" altLang="cs-CZ" smtClean="0"/>
              <a:t>27.02.2023</a:t>
            </a:fld>
            <a:endParaRPr lang="en-CA" alt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cs-CZ" smtClean="0"/>
              <a:t>FIALA, ASO-mezinárodní ekonomická konf., Praha 3 3.2023</a:t>
            </a:r>
            <a:endParaRPr lang="en-CA" alt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F001B-7AAB-49A2-9D41-247902D04123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13128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C403-AFCA-431E-B9EC-1088AF75EF61}" type="datetime1">
              <a:rPr lang="cs-CZ" smtClean="0"/>
              <a:t>27.02.2023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628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B500-E7CD-46F4-81BF-44FECB4EB1E0}" type="datetime1">
              <a:rPr lang="cs-CZ" smtClean="0"/>
              <a:t>27.02.2023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74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359A-585E-401D-A28B-00FD5B4E2074}" type="datetime1">
              <a:rPr lang="cs-CZ" smtClean="0"/>
              <a:t>27.02.2023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75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C258-A5A6-44AA-A8A3-09CA0485D038}" type="datetime1">
              <a:rPr lang="cs-CZ" smtClean="0"/>
              <a:t>27.02.2023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533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2115-10A1-482E-B26D-04671D9B5936}" type="datetime1">
              <a:rPr lang="cs-CZ" smtClean="0"/>
              <a:t>27.02.2023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47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DD47-2ED7-45AE-B2F6-53AA6BD5C98B}" type="datetime1">
              <a:rPr lang="cs-CZ" smtClean="0"/>
              <a:t>27.02.2023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5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E89F-E6E7-403E-AA2F-8A50BF7C5920}" type="datetime1">
              <a:rPr lang="cs-CZ" smtClean="0"/>
              <a:t>27.02.2023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602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4DF5-4B37-4B33-8399-27D5932014DA}" type="datetime1">
              <a:rPr lang="cs-CZ" smtClean="0"/>
              <a:t>27.02.2023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63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6A342-73DC-4F0B-88E4-E77C18B624BF}" type="datetime1">
              <a:rPr lang="cs-CZ" smtClean="0"/>
              <a:t>27.02.2023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78FD0-D09E-49E7-BFA0-4977AE3847B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241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8898" y="527223"/>
            <a:ext cx="11269362" cy="3047999"/>
          </a:xfrm>
          <a:solidFill>
            <a:srgbClr val="FFFFCC"/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200" b="1" dirty="0" smtClean="0">
                <a:solidFill>
                  <a:srgbClr val="040F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/>
            </a:r>
            <a:br>
              <a:rPr lang="cs-CZ" altLang="cs-CZ" sz="4200" b="1" dirty="0" smtClean="0">
                <a:solidFill>
                  <a:srgbClr val="040F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cs-CZ" altLang="cs-CZ" sz="4200" b="1" dirty="0">
                <a:solidFill>
                  <a:srgbClr val="040F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/>
            </a:r>
            <a:br>
              <a:rPr lang="cs-CZ" altLang="cs-CZ" sz="4200" b="1" dirty="0">
                <a:solidFill>
                  <a:srgbClr val="040F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cs-CZ" altLang="cs-CZ" sz="4200" b="1" dirty="0" smtClean="0">
                <a:solidFill>
                  <a:srgbClr val="040F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PROČ NIKDY NEDOŽENEME EU-15?</a:t>
            </a:r>
            <a:r>
              <a:rPr lang="cs-CZ" altLang="cs-CZ" sz="2400" b="1" dirty="0" smtClean="0">
                <a:solidFill>
                  <a:srgbClr val="040F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/>
            </a:r>
            <a:br>
              <a:rPr lang="cs-CZ" altLang="cs-CZ" sz="2400" b="1" dirty="0" smtClean="0">
                <a:solidFill>
                  <a:srgbClr val="040F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cs-CZ" altLang="cs-CZ" sz="2800" b="1" dirty="0" smtClean="0">
                <a:solidFill>
                  <a:srgbClr val="040F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(pohledy na zdravotnictví v ČR a v EU-15)</a:t>
            </a:r>
            <a:br>
              <a:rPr lang="cs-CZ" altLang="cs-CZ" sz="2800" b="1" dirty="0" smtClean="0">
                <a:solidFill>
                  <a:srgbClr val="040F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cs-CZ" altLang="cs-CZ" sz="3200" b="1" dirty="0" smtClean="0">
                <a:solidFill>
                  <a:srgbClr val="040F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br>
              <a:rPr lang="cs-CZ" altLang="cs-CZ" sz="3200" b="1" dirty="0" smtClean="0">
                <a:solidFill>
                  <a:srgbClr val="040F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cs-CZ" altLang="cs-CZ" sz="1400" b="1" dirty="0" smtClean="0">
                <a:solidFill>
                  <a:srgbClr val="040F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/>
            </a:r>
            <a:br>
              <a:rPr lang="cs-CZ" altLang="cs-CZ" sz="1400" b="1" dirty="0" smtClean="0">
                <a:solidFill>
                  <a:srgbClr val="040F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endParaRPr lang="cs-CZ" altLang="cs-CZ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18054" y="4275438"/>
            <a:ext cx="8971005" cy="1713469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cs-CZ" altLang="cs-CZ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Petr Fiala</a:t>
            </a:r>
          </a:p>
          <a:p>
            <a:pPr algn="ctr">
              <a:lnSpc>
                <a:spcPct val="80000"/>
              </a:lnSpc>
              <a:defRPr/>
            </a:pPr>
            <a:r>
              <a:rPr lang="cs-CZ" altLang="cs-CZ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místopředseda </a:t>
            </a:r>
            <a:r>
              <a:rPr lang="cs-CZ" altLang="cs-CZ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Asociace českých a moravských nemocnic</a:t>
            </a:r>
          </a:p>
          <a:p>
            <a:pPr algn="ctr">
              <a:lnSpc>
                <a:spcPct val="80000"/>
              </a:lnSpc>
              <a:defRPr/>
            </a:pPr>
            <a:endParaRPr lang="cs-CZ" altLang="cs-CZ" sz="20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Mezinárodní ekonomická konference ASO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Praha, Lichtenštejnský palác, 3. 3. 2023</a:t>
            </a:r>
          </a:p>
          <a:p>
            <a:pPr>
              <a:lnSpc>
                <a:spcPct val="80000"/>
              </a:lnSpc>
              <a:defRPr/>
            </a:pPr>
            <a:endParaRPr lang="cs-CZ" altLang="cs-CZ" sz="2000" b="1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cs-CZ" altLang="cs-CZ" sz="20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cs-CZ" altLang="cs-CZ" b="1" i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00909" y="264961"/>
            <a:ext cx="10560908" cy="6329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okraj, porovnání </a:t>
            </a:r>
            <a:r>
              <a:rPr lang="cs-CZ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Evropa - USA</a:t>
            </a:r>
          </a:p>
        </p:txBody>
      </p:sp>
      <p:pic>
        <p:nvPicPr>
          <p:cNvPr id="21506" name="Zástupný symbol pro obsah 3" descr="Výsledek obrázku pro life expectancy europ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6619" y="992592"/>
            <a:ext cx="6683375" cy="4222750"/>
          </a:xfrm>
        </p:spPr>
      </p:pic>
      <p:sp>
        <p:nvSpPr>
          <p:cNvPr id="21508" name="Zástupný symbol pro zápatí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fi-FI" altLang="cs-CZ" sz="1400" smtClean="0">
                <a:solidFill>
                  <a:schemeClr val="bg2"/>
                </a:solidFill>
                <a:latin typeface="Arial" panose="020B0604020202020204" pitchFamily="34" charset="0"/>
              </a:rPr>
              <a:t>FIALA, ASO-mezinárodní ekonomická konf., Praha 3 3.2023</a:t>
            </a:r>
            <a:endParaRPr kumimoji="0" lang="en-CA" altLang="cs-CZ" sz="1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092910" y="4703428"/>
            <a:ext cx="9557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Eurostat</a:t>
            </a:r>
            <a:endParaRPr lang="cs-CZ" sz="1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01362" y="5198907"/>
            <a:ext cx="10742141" cy="923330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Je příznačné, že průměrná délka života v USA s čistě tržně orientovaným zdravotnictvím je i přes nejvyšší výdaje na hlavu světě (8 746 € v r. 2018) jen přibližně na stejné úrovni jako v zemích bývalého „východního bloku“ a ani zdaleka nedosahuje parametrů EU-15, kterým stačí poloviční výdaje jejich nonprofitních systémů.</a:t>
            </a:r>
            <a:endParaRPr lang="cs-CZ" b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121481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736" y="216844"/>
            <a:ext cx="9912177" cy="648128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Komentář</a:t>
            </a:r>
            <a:endParaRPr lang="cs-C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9513" y="988539"/>
            <a:ext cx="11310552" cy="3698791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Výdaje ČR na zdravotnictví</a:t>
            </a:r>
            <a:r>
              <a:rPr lang="cs-CZ" sz="2000" dirty="0" smtClean="0">
                <a:cs typeface="Arial" panose="020B0604020202020204" pitchFamily="34" charset="0"/>
              </a:rPr>
              <a:t> </a:t>
            </a:r>
            <a:r>
              <a:rPr lang="cs-CZ" sz="2000" dirty="0">
                <a:cs typeface="Arial" panose="020B0604020202020204" pitchFamily="34" charset="0"/>
              </a:rPr>
              <a:t>dle Eurostatu dlouhodobě oscilují </a:t>
            </a:r>
            <a:r>
              <a:rPr lang="cs-CZ" sz="2000" dirty="0" smtClean="0">
                <a:cs typeface="Arial" panose="020B0604020202020204" pitchFamily="34" charset="0"/>
              </a:rPr>
              <a:t>jen kolem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7 – 7,5 % HDP (EU-15 už 10 % a více)</a:t>
            </a:r>
            <a:r>
              <a:rPr lang="cs-CZ" sz="2000" dirty="0" smtClean="0">
                <a:cs typeface="Arial" panose="020B0604020202020204" pitchFamily="34" charset="0"/>
              </a:rPr>
              <a:t>, což je v přepočtu na peníze jen asi 1/3 částek oproti zemím EU-15 (cca 1 500 </a:t>
            </a:r>
            <a:r>
              <a:rPr lang="cs-CZ" sz="2000" dirty="0"/>
              <a:t>€ </a:t>
            </a:r>
            <a:r>
              <a:rPr lang="cs-CZ" sz="2000" dirty="0" smtClean="0">
                <a:cs typeface="Arial" panose="020B0604020202020204" pitchFamily="34" charset="0"/>
              </a:rPr>
              <a:t>ku 4 500 €, viz snímek č 4). Ve srovnání s výdaji ve Švýcarsku a USA je to jen 1/4 - 1/5.</a:t>
            </a:r>
          </a:p>
          <a:p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Realita je ještě horší než statistika,</a:t>
            </a:r>
            <a:r>
              <a:rPr lang="cs-CZ" sz="2000" dirty="0" smtClean="0">
                <a:cs typeface="Arial" panose="020B0604020202020204" pitchFamily="34" charset="0"/>
              </a:rPr>
              <a:t> neboť metodika ČSÚ sem započítává i část kapitálových výdajů </a:t>
            </a:r>
            <a:r>
              <a:rPr lang="cs-CZ" sz="1400" dirty="0" smtClean="0">
                <a:cs typeface="Arial" panose="020B0604020202020204" pitchFamily="34" charset="0"/>
              </a:rPr>
              <a:t>(viz např. Sazebník výkonů)</a:t>
            </a:r>
            <a:r>
              <a:rPr lang="cs-CZ" sz="2000" dirty="0" smtClean="0">
                <a:cs typeface="Arial" panose="020B0604020202020204" pitchFamily="34" charset="0"/>
              </a:rPr>
              <a:t>, zatímco Eurostat, OECD a WHO pouze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čisté provozní výdaje</a:t>
            </a:r>
            <a:r>
              <a:rPr lang="cs-CZ" sz="2000" dirty="0" smtClean="0">
                <a:cs typeface="Arial" panose="020B0604020202020204" pitchFamily="34" charset="0"/>
              </a:rPr>
              <a:t>, nikoliv kapitálové (investice). Dále modely EU-15 pracují takřka výlučně ve </a:t>
            </a:r>
            <a:r>
              <a:rPr lang="cs-CZ" sz="2000" b="1" dirty="0">
                <a:solidFill>
                  <a:srgbClr val="C00000"/>
                </a:solidFill>
                <a:cs typeface="Arial" panose="020B0604020202020204" pitchFamily="34" charset="0"/>
              </a:rPr>
              <a:t>veřejnoprávním neziskovém režimu</a:t>
            </a:r>
            <a:r>
              <a:rPr lang="cs-CZ" sz="2000" dirty="0" smtClean="0">
                <a:cs typeface="Arial" panose="020B0604020202020204" pitchFamily="34" charset="0"/>
              </a:rPr>
              <a:t> (veřejné prostředky zůstávají v systému), zatímco u nás tomu tak není (viz dále).</a:t>
            </a:r>
          </a:p>
          <a:p>
            <a:r>
              <a:rPr lang="cs-CZ" sz="2000" dirty="0" smtClean="0">
                <a:cs typeface="Arial" panose="020B0604020202020204" pitchFamily="34" charset="0"/>
              </a:rPr>
              <a:t>HDP ČR v r. 2021 činil 6 121 mld. Kč </a:t>
            </a:r>
            <a:r>
              <a:rPr lang="cs-CZ" sz="1400" dirty="0" smtClean="0">
                <a:cs typeface="Arial" panose="020B0604020202020204" pitchFamily="34" charset="0"/>
              </a:rPr>
              <a:t>(MF ČR 4/2022)</a:t>
            </a:r>
            <a:r>
              <a:rPr lang="cs-CZ" sz="2000" dirty="0" smtClean="0">
                <a:cs typeface="Arial" panose="020B0604020202020204" pitchFamily="34" charset="0"/>
              </a:rPr>
              <a:t> </a:t>
            </a:r>
            <a:r>
              <a:rPr lang="cs-CZ" sz="2000" dirty="0">
                <a:cs typeface="Arial" panose="020B0604020202020204" pitchFamily="34" charset="0"/>
              </a:rPr>
              <a:t>a </a:t>
            </a:r>
            <a:r>
              <a:rPr lang="cs-CZ" sz="2000" dirty="0" smtClean="0">
                <a:cs typeface="Arial" panose="020B0604020202020204" pitchFamily="34" charset="0"/>
              </a:rPr>
              <a:t>predikce na r. 2022 je 6 618 mld. Kč.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Ale i při cca 10 % výdajích z HDP jako v EU-15 by tak mohlo české zdravotnictví v r. 2022 disponovat stejně „jen“ 661 mld. Kč </a:t>
            </a:r>
            <a:r>
              <a:rPr lang="cs-CZ" sz="2000" dirty="0" smtClean="0">
                <a:cs typeface="Arial" panose="020B0604020202020204" pitchFamily="34" charset="0"/>
              </a:rPr>
              <a:t>(tj. cca + 200 mld. oproti dnešku). Tím by se přiblížilo zhruba polovině výdajů sousedního Rakouska a Německa (cca 2 500 </a:t>
            </a:r>
            <a:r>
              <a:rPr lang="cs-CZ" sz="2000" dirty="0">
                <a:cs typeface="Arial" panose="020B0604020202020204" pitchFamily="34" charset="0"/>
              </a:rPr>
              <a:t>€ : </a:t>
            </a:r>
            <a:r>
              <a:rPr lang="cs-CZ" sz="2000" dirty="0" smtClean="0">
                <a:cs typeface="Arial" panose="020B0604020202020204" pitchFamily="34" charset="0"/>
              </a:rPr>
              <a:t>5 000 € na osobu). Základní položky se ovšem v ČR nakupují zpravidla za „světové“ ceny (energie, léky, přístroje, materiál aj.).</a:t>
            </a:r>
            <a:endParaRPr lang="cs-CZ" sz="2000" dirty="0">
              <a:cs typeface="Arial" panose="020B060402020202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09601" y="4667031"/>
            <a:ext cx="10824518" cy="646331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cs typeface="Arial" panose="020B0604020202020204" pitchFamily="34" charset="0"/>
              </a:rPr>
              <a:t>ČR musí přidat: </a:t>
            </a:r>
          </a:p>
          <a:p>
            <a:r>
              <a:rPr lang="cs-CZ" dirty="0" smtClean="0">
                <a:cs typeface="Arial" panose="020B0604020202020204" pitchFamily="34" charset="0"/>
              </a:rPr>
              <a:t>Má-li se české zdravotnictví přibližovat zemím EU-15, musí být</a:t>
            </a:r>
            <a:r>
              <a:rPr lang="cs-CZ" b="1" dirty="0" smtClean="0">
                <a:cs typeface="Arial" panose="020B0604020202020204" pitchFamily="34" charset="0"/>
              </a:rPr>
              <a:t> růst výdajů v ČR výrazně rychlejší než v nich</a:t>
            </a:r>
            <a:r>
              <a:rPr lang="cs-CZ" dirty="0" smtClean="0">
                <a:cs typeface="Arial" panose="020B0604020202020204" pitchFamily="34" charset="0"/>
              </a:rPr>
              <a:t>. </a:t>
            </a:r>
            <a:endParaRPr lang="cs-CZ" sz="1400" dirty="0"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2115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09340" y="399535"/>
            <a:ext cx="6612238" cy="56429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2. Lidské zdroje</a:t>
            </a:r>
            <a:endParaRPr lang="cs-CZ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0834" y="1038356"/>
            <a:ext cx="10305534" cy="27675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C00000"/>
                </a:solidFill>
                <a:cs typeface="Arial" panose="020B0604020202020204" pitchFamily="34" charset="0"/>
              </a:rPr>
              <a:t>Zdravotnictví</a:t>
            </a:r>
            <a:r>
              <a:rPr lang="cs-CZ" sz="2000" dirty="0">
                <a:cs typeface="Arial" panose="020B0604020202020204" pitchFamily="34" charset="0"/>
              </a:rPr>
              <a:t> </a:t>
            </a:r>
            <a:r>
              <a:rPr lang="cs-CZ" sz="2000" dirty="0" smtClean="0">
                <a:cs typeface="Arial" panose="020B0604020202020204" pitchFamily="34" charset="0"/>
              </a:rPr>
              <a:t>se </a:t>
            </a:r>
            <a:r>
              <a:rPr lang="cs-CZ" sz="2000" dirty="0">
                <a:cs typeface="Arial" panose="020B0604020202020204" pitchFamily="34" charset="0"/>
              </a:rPr>
              <a:t>pomalu, ale jistě </a:t>
            </a:r>
            <a:r>
              <a:rPr lang="cs-CZ" sz="2000" dirty="0" smtClean="0">
                <a:cs typeface="Arial" panose="020B0604020202020204" pitchFamily="34" charset="0"/>
              </a:rPr>
              <a:t>stává segmentem, </a:t>
            </a:r>
            <a:r>
              <a:rPr lang="cs-CZ" sz="2000" dirty="0">
                <a:cs typeface="Arial" panose="020B0604020202020204" pitchFamily="34" charset="0"/>
              </a:rPr>
              <a:t>o </a:t>
            </a:r>
            <a:r>
              <a:rPr lang="cs-CZ" sz="2000" dirty="0" smtClean="0">
                <a:cs typeface="Arial" panose="020B0604020202020204" pitchFamily="34" charset="0"/>
              </a:rPr>
              <a:t>nějž </a:t>
            </a:r>
            <a:r>
              <a:rPr lang="cs-CZ" sz="2000" dirty="0">
                <a:cs typeface="Arial" panose="020B0604020202020204" pitchFamily="34" charset="0"/>
              </a:rPr>
              <a:t>už </a:t>
            </a:r>
            <a:r>
              <a:rPr lang="cs-CZ" sz="2000" b="1" dirty="0">
                <a:solidFill>
                  <a:srgbClr val="C00000"/>
                </a:solidFill>
                <a:cs typeface="Arial" panose="020B0604020202020204" pitchFamily="34" charset="0"/>
              </a:rPr>
              <a:t>není mezi pracovníky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v </a:t>
            </a:r>
            <a:r>
              <a:rPr lang="cs-CZ" sz="2000" b="1" dirty="0">
                <a:solidFill>
                  <a:srgbClr val="C00000"/>
                </a:solidFill>
                <a:cs typeface="Arial" panose="020B0604020202020204" pitchFamily="34" charset="0"/>
              </a:rPr>
              <a:t>zemích EU-15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ani v ČR zájem</a:t>
            </a:r>
            <a:r>
              <a:rPr lang="cs-CZ" sz="2000" dirty="0" smtClean="0">
                <a:cs typeface="Arial" panose="020B0604020202020204" pitchFamily="34" charset="0"/>
              </a:rPr>
              <a:t>. Pro </a:t>
            </a:r>
            <a:r>
              <a:rPr lang="cs-CZ" sz="2000" dirty="0">
                <a:cs typeface="Arial" panose="020B0604020202020204" pitchFamily="34" charset="0"/>
              </a:rPr>
              <a:t>některé </a:t>
            </a:r>
            <a:r>
              <a:rPr lang="cs-CZ" sz="2000" dirty="0" smtClean="0">
                <a:cs typeface="Arial" panose="020B0604020202020204" pitchFamily="34" charset="0"/>
              </a:rPr>
              <a:t>jsou tyto profese příliš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náročné fyzicky i psychicky</a:t>
            </a:r>
            <a:r>
              <a:rPr lang="cs-CZ" sz="2000" dirty="0" smtClean="0">
                <a:cs typeface="Arial" panose="020B0604020202020204" pitchFamily="34" charset="0"/>
              </a:rPr>
              <a:t>, jsou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namáhavé</a:t>
            </a:r>
            <a:r>
              <a:rPr lang="cs-CZ" sz="2000" b="1" dirty="0">
                <a:solidFill>
                  <a:srgbClr val="C00000"/>
                </a:solidFill>
                <a:cs typeface="Arial" panose="020B0604020202020204" pitchFamily="34" charset="0"/>
              </a:rPr>
              <a:t>,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rizikové, </a:t>
            </a:r>
            <a:r>
              <a:rPr lang="cs-CZ" sz="2000" b="1" dirty="0">
                <a:solidFill>
                  <a:srgbClr val="C00000"/>
                </a:solidFill>
                <a:cs typeface="Arial" panose="020B0604020202020204" pitchFamily="34" charset="0"/>
              </a:rPr>
              <a:t>málo placené, nevyplatí se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na ně tak </a:t>
            </a:r>
            <a:r>
              <a:rPr lang="cs-CZ" sz="2000" b="1" dirty="0">
                <a:solidFill>
                  <a:srgbClr val="C00000"/>
                </a:solidFill>
                <a:cs typeface="Arial" panose="020B0604020202020204" pitchFamily="34" charset="0"/>
              </a:rPr>
              <a:t>dlouho studovat</a:t>
            </a:r>
            <a:r>
              <a:rPr lang="cs-CZ" sz="2000" dirty="0">
                <a:cs typeface="Arial" panose="020B0604020202020204" pitchFamily="34" charset="0"/>
              </a:rPr>
              <a:t> atd.</a:t>
            </a:r>
          </a:p>
          <a:p>
            <a:pPr>
              <a:defRPr/>
            </a:pPr>
            <a:r>
              <a:rPr lang="cs-CZ" sz="2000" dirty="0">
                <a:cs typeface="Arial" panose="020B0604020202020204" pitchFamily="34" charset="0"/>
              </a:rPr>
              <a:t>Podobně to </a:t>
            </a:r>
            <a:r>
              <a:rPr lang="cs-CZ" sz="2000" dirty="0" smtClean="0">
                <a:cs typeface="Arial" panose="020B0604020202020204" pitchFamily="34" charset="0"/>
              </a:rPr>
              <a:t>vypadalo ve druhé polovině 20. století </a:t>
            </a:r>
            <a:r>
              <a:rPr lang="cs-CZ" sz="2000" dirty="0">
                <a:cs typeface="Arial" panose="020B0604020202020204" pitchFamily="34" charset="0"/>
              </a:rPr>
              <a:t>na západě např. ve </a:t>
            </a:r>
            <a:r>
              <a:rPr lang="cs-CZ" sz="2000" dirty="0" smtClean="0">
                <a:cs typeface="Arial" panose="020B0604020202020204" pitchFamily="34" charset="0"/>
              </a:rPr>
              <a:t>stavebnictví aj., a tak byli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domácí pracovní síly postupně nahrazování </a:t>
            </a:r>
            <a:r>
              <a:rPr lang="cs-CZ" sz="2000" b="1" dirty="0">
                <a:solidFill>
                  <a:srgbClr val="C00000"/>
                </a:solidFill>
                <a:cs typeface="Arial" panose="020B0604020202020204" pitchFamily="34" charset="0"/>
              </a:rPr>
              <a:t>cizinci</a:t>
            </a:r>
            <a:r>
              <a:rPr lang="cs-CZ" sz="2000" dirty="0"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cs-CZ" sz="2000" dirty="0">
                <a:cs typeface="Arial" panose="020B0604020202020204" pitchFamily="34" charset="0"/>
              </a:rPr>
              <a:t>Dnes to je v EU-15 podobné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také</a:t>
            </a:r>
            <a:r>
              <a:rPr lang="cs-CZ" sz="2000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C00000"/>
                </a:solidFill>
                <a:cs typeface="Arial" panose="020B0604020202020204" pitchFamily="34" charset="0"/>
              </a:rPr>
              <a:t>ve zdravotnictví</a:t>
            </a:r>
            <a:r>
              <a:rPr lang="cs-CZ" sz="2000" dirty="0">
                <a:cs typeface="Arial" panose="020B0604020202020204" pitchFamily="34" charset="0"/>
              </a:rPr>
              <a:t>, </a:t>
            </a:r>
            <a:r>
              <a:rPr lang="cs-CZ" sz="2000" dirty="0" smtClean="0">
                <a:cs typeface="Arial" panose="020B0604020202020204" pitchFamily="34" charset="0"/>
              </a:rPr>
              <a:t>a tak </a:t>
            </a:r>
            <a:r>
              <a:rPr lang="cs-CZ" sz="2000" dirty="0">
                <a:cs typeface="Arial" panose="020B0604020202020204" pitchFamily="34" charset="0"/>
              </a:rPr>
              <a:t>se vyhlašují programy pro zdravotníky </a:t>
            </a:r>
            <a:r>
              <a:rPr lang="cs-CZ" sz="2000" dirty="0" smtClean="0">
                <a:cs typeface="Arial" panose="020B0604020202020204" pitchFamily="34" charset="0"/>
              </a:rPr>
              <a:t>z ostatních zemí EU (zejména z „nových“, tj. „východních“), ale i ze </a:t>
            </a:r>
            <a:r>
              <a:rPr lang="cs-CZ" sz="2000" dirty="0">
                <a:cs typeface="Arial" panose="020B0604020202020204" pitchFamily="34" charset="0"/>
              </a:rPr>
              <a:t>zemí mimo EU</a:t>
            </a:r>
            <a:r>
              <a:rPr lang="cs-CZ" sz="2000" dirty="0" smtClean="0"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cs-CZ" sz="2000" dirty="0" smtClean="0">
                <a:cs typeface="Arial" panose="020B0604020202020204" pitchFamily="34" charset="0"/>
              </a:rPr>
              <a:t>Proto i „naši“ Ukrajinci po uznání vzdělání v ČR („aprobaci“) mohou jít pracovat kamkoliv do EU.</a:t>
            </a:r>
            <a:endParaRPr lang="cs-CZ" sz="2000" dirty="0">
              <a:cs typeface="Arial" panose="020B0604020202020204" pitchFamily="34" charset="0"/>
            </a:endParaRPr>
          </a:p>
        </p:txBody>
      </p:sp>
      <p:sp>
        <p:nvSpPr>
          <p:cNvPr id="40964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fi-FI" altLang="cs-CZ" sz="1400" smtClean="0">
                <a:solidFill>
                  <a:schemeClr val="bg2"/>
                </a:solidFill>
                <a:latin typeface="Arial" panose="020B0604020202020204" pitchFamily="34" charset="0"/>
              </a:rPr>
              <a:t>FIALA, ASO-mezinárodní ekonomická konf., Praha 3 3.2023</a:t>
            </a:r>
            <a:endParaRPr kumimoji="0" lang="en-CA" altLang="cs-CZ" sz="1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30191" y="3801478"/>
            <a:ext cx="10733134" cy="2246769"/>
          </a:xfrm>
          <a:prstGeom prst="rect">
            <a:avLst/>
          </a:prstGeom>
          <a:solidFill>
            <a:srgbClr val="FFFFCC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cs typeface="Arial" panose="020B0604020202020204" pitchFamily="34" charset="0"/>
              </a:rPr>
              <a:t>Zdravotníci </a:t>
            </a:r>
            <a:r>
              <a:rPr lang="cs-CZ" sz="2000" b="1" dirty="0">
                <a:cs typeface="Arial" panose="020B0604020202020204" pitchFamily="34" charset="0"/>
              </a:rPr>
              <a:t>v ČR mají oproti jiným profesím </a:t>
            </a:r>
            <a:r>
              <a:rPr lang="cs-CZ" sz="2000" b="1" dirty="0">
                <a:solidFill>
                  <a:srgbClr val="C00000"/>
                </a:solidFill>
                <a:cs typeface="Arial" panose="020B0604020202020204" pitchFamily="34" charset="0"/>
              </a:rPr>
              <a:t>„komparativní výhodu“</a:t>
            </a:r>
            <a:r>
              <a:rPr lang="cs-CZ" sz="2000" dirty="0">
                <a:cs typeface="Arial" panose="020B0604020202020204" pitchFamily="34" charset="0"/>
              </a:rPr>
              <a:t>, neboť jejich práce je přibližně stejná </a:t>
            </a:r>
            <a:r>
              <a:rPr lang="cs-CZ" sz="2000" dirty="0" smtClean="0">
                <a:cs typeface="Arial" panose="020B0604020202020204" pitchFamily="34" charset="0"/>
              </a:rPr>
              <a:t>a podléhá podobným předpisům ve </a:t>
            </a:r>
            <a:r>
              <a:rPr lang="cs-CZ" sz="2000" dirty="0">
                <a:cs typeface="Arial" panose="020B0604020202020204" pitchFamily="34" charset="0"/>
              </a:rPr>
              <a:t>všech zemích EU, zatímco např. právníci, </a:t>
            </a:r>
            <a:r>
              <a:rPr lang="cs-CZ" sz="2000" dirty="0" smtClean="0">
                <a:cs typeface="Arial" panose="020B0604020202020204" pitchFamily="34" charset="0"/>
              </a:rPr>
              <a:t>učitelé, účetní atp. </a:t>
            </a:r>
            <a:r>
              <a:rPr lang="cs-CZ" sz="2000" dirty="0">
                <a:cs typeface="Arial" panose="020B0604020202020204" pitchFamily="34" charset="0"/>
              </a:rPr>
              <a:t>tak snadno v cizině nezakotví… </a:t>
            </a:r>
            <a:r>
              <a:rPr lang="cs-CZ" sz="2000" b="1" dirty="0" smtClean="0">
                <a:cs typeface="Arial" panose="020B0604020202020204" pitchFamily="34" charset="0"/>
              </a:rPr>
              <a:t>Proto </a:t>
            </a:r>
            <a:r>
              <a:rPr lang="cs-CZ" sz="2000" b="1" dirty="0">
                <a:cs typeface="Arial" panose="020B0604020202020204" pitchFamily="34" charset="0"/>
              </a:rPr>
              <a:t>mohou čeští lékaři i sestry v západní Evropě počítat s </a:t>
            </a:r>
            <a:r>
              <a:rPr lang="cs-CZ" sz="2000" b="1" dirty="0" smtClean="0">
                <a:cs typeface="Arial" panose="020B0604020202020204" pitchFamily="34" charset="0"/>
              </a:rPr>
              <a:t>jejich výdělky </a:t>
            </a:r>
            <a:r>
              <a:rPr lang="cs-CZ" sz="2000" dirty="0">
                <a:cs typeface="Arial" panose="020B0604020202020204" pitchFamily="34" charset="0"/>
              </a:rPr>
              <a:t>(násobky českých)</a:t>
            </a:r>
            <a:r>
              <a:rPr lang="cs-CZ" sz="2000" b="1" dirty="0">
                <a:cs typeface="Arial" panose="020B0604020202020204" pitchFamily="34" charset="0"/>
              </a:rPr>
              <a:t>. Lékaři z ČR</a:t>
            </a:r>
            <a:r>
              <a:rPr lang="cs-CZ" sz="2000" dirty="0">
                <a:cs typeface="Arial" panose="020B0604020202020204" pitchFamily="34" charset="0"/>
              </a:rPr>
              <a:t> jako vysoce erudovaní odborníci najdou </a:t>
            </a:r>
            <a:r>
              <a:rPr lang="cs-CZ" sz="2000" b="1" dirty="0" smtClean="0">
                <a:cs typeface="Arial" panose="020B0604020202020204" pitchFamily="34" charset="0"/>
              </a:rPr>
              <a:t>uplatnění </a:t>
            </a:r>
            <a:r>
              <a:rPr lang="cs-CZ" sz="2000" b="1" dirty="0">
                <a:cs typeface="Arial" panose="020B0604020202020204" pitchFamily="34" charset="0"/>
              </a:rPr>
              <a:t>už v sousedních zemích EU-15</a:t>
            </a:r>
            <a:r>
              <a:rPr lang="cs-CZ" sz="2000" dirty="0">
                <a:cs typeface="Arial" panose="020B0604020202020204" pitchFamily="34" charset="0"/>
              </a:rPr>
              <a:t>, což se často týká např. i </a:t>
            </a:r>
            <a:r>
              <a:rPr lang="cs-CZ" sz="2000" b="1" dirty="0">
                <a:cs typeface="Arial" panose="020B0604020202020204" pitchFamily="34" charset="0"/>
              </a:rPr>
              <a:t>sester v příhraničí</a:t>
            </a:r>
            <a:r>
              <a:rPr lang="cs-CZ" sz="2000" dirty="0">
                <a:cs typeface="Arial" panose="020B0604020202020204" pitchFamily="34" charset="0"/>
              </a:rPr>
              <a:t>. </a:t>
            </a:r>
            <a:endParaRPr lang="cs-CZ" sz="2000" b="1" dirty="0" smtClean="0">
              <a:cs typeface="Arial" panose="020B0604020202020204" pitchFamily="34" charset="0"/>
            </a:endParaRPr>
          </a:p>
          <a:p>
            <a:r>
              <a:rPr lang="cs-CZ" sz="2000" b="1" dirty="0">
                <a:cs typeface="Arial" panose="020B0604020202020204" pitchFamily="34" charset="0"/>
              </a:rPr>
              <a:t>Lékaři z nemocnic</a:t>
            </a:r>
            <a:r>
              <a:rPr lang="cs-CZ" sz="2000" dirty="0">
                <a:cs typeface="Arial" panose="020B0604020202020204" pitchFamily="34" charset="0"/>
              </a:rPr>
              <a:t> míří mimo to </a:t>
            </a:r>
            <a:r>
              <a:rPr lang="cs-CZ" sz="2000" dirty="0" smtClean="0">
                <a:cs typeface="Arial" panose="020B0604020202020204" pitchFamily="34" charset="0"/>
              </a:rPr>
              <a:t>v ČR nejvíc </a:t>
            </a:r>
            <a:r>
              <a:rPr lang="cs-CZ" sz="2000" dirty="0">
                <a:cs typeface="Arial" panose="020B0604020202020204" pitchFamily="34" charset="0"/>
              </a:rPr>
              <a:t>do ambulantního </a:t>
            </a:r>
            <a:r>
              <a:rPr lang="cs-CZ" sz="2000" dirty="0" smtClean="0">
                <a:cs typeface="Arial" panose="020B0604020202020204" pitchFamily="34" charset="0"/>
              </a:rPr>
              <a:t>sektoru, tj. </a:t>
            </a:r>
            <a:r>
              <a:rPr lang="cs-CZ" sz="2000" dirty="0">
                <a:cs typeface="Arial" panose="020B0604020202020204" pitchFamily="34" charset="0"/>
              </a:rPr>
              <a:t>bez služeb, s volnými víkendy a slušnými výdělky. </a:t>
            </a:r>
            <a:r>
              <a:rPr lang="cs-CZ" sz="2000" b="1" dirty="0">
                <a:cs typeface="Arial" panose="020B0604020202020204" pitchFamily="34" charset="0"/>
              </a:rPr>
              <a:t>Sestry</a:t>
            </a:r>
            <a:r>
              <a:rPr lang="cs-CZ" sz="2000" dirty="0">
                <a:cs typeface="Arial" panose="020B0604020202020204" pitchFamily="34" charset="0"/>
              </a:rPr>
              <a:t> často hledají méně náročné </a:t>
            </a:r>
            <a:r>
              <a:rPr lang="cs-CZ" sz="2000" dirty="0" smtClean="0">
                <a:cs typeface="Arial" panose="020B0604020202020204" pitchFamily="34" charset="0"/>
              </a:rPr>
              <a:t>profese i </a:t>
            </a:r>
            <a:r>
              <a:rPr lang="cs-CZ" sz="2000" dirty="0">
                <a:cs typeface="Arial" panose="020B0604020202020204" pitchFamily="34" charset="0"/>
              </a:rPr>
              <a:t>mimo obor poblíž rodiny a bydliště.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6893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5719" y="370703"/>
            <a:ext cx="9012194" cy="766119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Čeští zdravotníci – odměňování a vzdělávání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0876" y="1260390"/>
            <a:ext cx="10404389" cy="3253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cs typeface="Arial" panose="020B0604020202020204" pitchFamily="34" charset="0"/>
              </a:rPr>
              <a:t>Není pochyb, že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nejdůležitější součástí a kapitálem našeho zdravotnictví  jsou zdravotníci</a:t>
            </a:r>
            <a:r>
              <a:rPr lang="cs-CZ" sz="2000" dirty="0" smtClean="0">
                <a:cs typeface="Arial" panose="020B0604020202020204" pitchFamily="34" charset="0"/>
              </a:rPr>
              <a:t>; bez nich se neobejdou nejmodernější budovy ani technické vybavení. Týká se to zejména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lékařů a sester</a:t>
            </a:r>
            <a:r>
              <a:rPr lang="cs-CZ" sz="2000" dirty="0" smtClean="0">
                <a:cs typeface="Arial" panose="020B0604020202020204" pitchFamily="34" charset="0"/>
              </a:rPr>
              <a:t> („software“), neboť bez nich zůstává technika i komplement („hardware“) mrtvá.</a:t>
            </a:r>
          </a:p>
          <a:p>
            <a:pPr marL="0" indent="0">
              <a:buNone/>
            </a:pPr>
            <a:r>
              <a:rPr lang="cs-CZ" sz="2000" dirty="0" smtClean="0">
                <a:cs typeface="Arial" panose="020B0604020202020204" pitchFamily="34" charset="0"/>
              </a:rPr>
              <a:t>V ČR je v současnosti patrně největším problémem jejich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odměňování a vzdělávání</a:t>
            </a:r>
            <a:r>
              <a:rPr lang="cs-CZ" sz="2000" dirty="0" smtClean="0">
                <a:cs typeface="Arial" panose="020B0604020202020204" pitchFamily="34" charset="0"/>
              </a:rPr>
              <a:t>, s čímž do značné míry souvisí jejich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nedostatek</a:t>
            </a:r>
            <a:r>
              <a:rPr lang="cs-CZ" sz="2000" dirty="0" smtClean="0">
                <a:cs typeface="Arial" panose="020B0604020202020204" pitchFamily="34" charset="0"/>
              </a:rPr>
              <a:t>, časté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odchody mimo obor</a:t>
            </a:r>
            <a:r>
              <a:rPr lang="cs-CZ" sz="2000" dirty="0" smtClean="0">
                <a:cs typeface="Arial" panose="020B0604020202020204" pitchFamily="34" charset="0"/>
              </a:rPr>
              <a:t> nebo do zahraničí. Příčinou jsou zejména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vysoké požadavky na přípravu</a:t>
            </a:r>
            <a:r>
              <a:rPr lang="cs-CZ" sz="2000" dirty="0" smtClean="0">
                <a:cs typeface="Arial" panose="020B0604020202020204" pitchFamily="34" charset="0"/>
              </a:rPr>
              <a:t> (primární a celoživotní vzdělávání) a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náročný výkon jejich povolání</a:t>
            </a:r>
            <a:r>
              <a:rPr lang="cs-CZ" sz="2000" dirty="0" smtClean="0">
                <a:cs typeface="Arial" panose="020B0604020202020204" pitchFamily="34" charset="0"/>
              </a:rPr>
              <a:t>, např. nepravidelné služby, časté přesčasy, psychické i fyzické vypětí při vlastní práci, v komunikaci s pacienty, příbuznými i kolegy.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C00000"/>
                </a:solidFill>
                <a:cs typeface="Arial" panose="020B0604020202020204" pitchFamily="34" charset="0"/>
              </a:rPr>
              <a:t>Vše nasvědčuje tomu, že personální situace v našem zdravotnictví, dlouhodobě trpící deficitem lékařů a sester, bude v nejbližších letech i nadále napjatá</a:t>
            </a:r>
            <a:r>
              <a:rPr lang="cs-CZ" sz="20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cs-CZ" sz="2000" dirty="0">
                <a:cs typeface="Arial" panose="020B0604020202020204" pitchFamily="34" charset="0"/>
              </a:rPr>
              <a:t>(</a:t>
            </a:r>
            <a:r>
              <a:rPr lang="cs-CZ" sz="2000" dirty="0" smtClean="0">
                <a:cs typeface="Arial" panose="020B0604020202020204" pitchFamily="34" charset="0"/>
              </a:rPr>
              <a:t>viz dále).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32022" y="4527487"/>
            <a:ext cx="10560907" cy="1200329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Jako </a:t>
            </a:r>
            <a:r>
              <a:rPr lang="cs-CZ" dirty="0" smtClean="0"/>
              <a:t>příklad českých zdravotníků v cizině může </a:t>
            </a:r>
            <a:r>
              <a:rPr lang="cs-CZ" dirty="0"/>
              <a:t>sloužit pokus o uzavření </a:t>
            </a:r>
            <a:r>
              <a:rPr lang="cs-CZ" dirty="0" smtClean="0"/>
              <a:t>hranic pendlerům (vč. lékařů a seser) </a:t>
            </a:r>
            <a:r>
              <a:rPr lang="cs-CZ" dirty="0"/>
              <a:t>na </a:t>
            </a:r>
            <a:r>
              <a:rPr lang="cs-CZ" dirty="0" smtClean="0"/>
              <a:t>počátku covidové krize v </a:t>
            </a:r>
            <a:r>
              <a:rPr lang="cs-CZ" dirty="0"/>
              <a:t>r. 2020 </a:t>
            </a:r>
            <a:r>
              <a:rPr lang="cs-CZ" dirty="0" smtClean="0"/>
              <a:t>s </a:t>
            </a:r>
            <a:r>
              <a:rPr lang="cs-CZ" dirty="0"/>
              <a:t>Německem a Rakouskem. Vydržel jen tak dlouho, než kancléřka Merklová (D) a kancléř Kurz (A) intervenovali u premiéra </a:t>
            </a:r>
            <a:r>
              <a:rPr lang="cs-CZ" dirty="0" smtClean="0"/>
              <a:t>Babiše (CZ), neboť </a:t>
            </a:r>
            <a:r>
              <a:rPr lang="cs-CZ" dirty="0"/>
              <a:t>se ukázalo, že jejich příhraniční nemocnice a sociální služby jsou </a:t>
            </a:r>
            <a:r>
              <a:rPr lang="cs-CZ" b="1" dirty="0"/>
              <a:t>naprosto závislé na našich zdravotnících</a:t>
            </a:r>
            <a:r>
              <a:rPr lang="cs-CZ" dirty="0"/>
              <a:t> a sociálních pracovnících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249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5865" y="213888"/>
            <a:ext cx="10348081" cy="97236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tarify lékařů Německo 2022</a:t>
            </a:r>
            <a:endParaRPr lang="cs-CZ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78595" y="5511116"/>
            <a:ext cx="4613189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Pozn.: Kurs ČNB v r. 2021 </a:t>
            </a:r>
            <a:r>
              <a:rPr lang="cs-CZ" sz="1400" dirty="0" smtClean="0"/>
              <a:t>kolem </a:t>
            </a:r>
            <a:r>
              <a:rPr lang="cs-CZ" sz="1400" dirty="0" smtClean="0"/>
              <a:t>25 </a:t>
            </a:r>
            <a:r>
              <a:rPr lang="cs-CZ" sz="1400" dirty="0"/>
              <a:t>Kč</a:t>
            </a:r>
            <a:r>
              <a:rPr lang="cs-CZ" sz="1400" dirty="0" smtClean="0"/>
              <a:t>/</a:t>
            </a:r>
            <a:r>
              <a:rPr lang="cs-CZ" sz="1400" dirty="0" smtClean="0">
                <a:cs typeface="Arial" panose="020B0604020202020204" pitchFamily="34" charset="0"/>
              </a:rPr>
              <a:t>€ dle změn úrokových sazeb; v </a:t>
            </a:r>
            <a:r>
              <a:rPr lang="cs-CZ" sz="1400" dirty="0" smtClean="0">
                <a:cs typeface="Arial" panose="020B0604020202020204" pitchFamily="34" charset="0"/>
              </a:rPr>
              <a:t>4/</a:t>
            </a:r>
            <a:r>
              <a:rPr lang="cs-CZ" sz="1400" dirty="0" smtClean="0"/>
              <a:t>22 </a:t>
            </a:r>
            <a:r>
              <a:rPr lang="cs-CZ" sz="1400" dirty="0" smtClean="0"/>
              <a:t>kolem 24,50 CZK/</a:t>
            </a:r>
            <a:r>
              <a:rPr lang="cs-CZ" sz="1400" dirty="0" smtClean="0">
                <a:cs typeface="Arial" panose="020B0604020202020204" pitchFamily="34" charset="0"/>
              </a:rPr>
              <a:t>€ a v 2/23 cca 23,70 </a:t>
            </a:r>
            <a:r>
              <a:rPr lang="cs-CZ" sz="1400" dirty="0">
                <a:cs typeface="Arial" panose="020B0604020202020204" pitchFamily="34" charset="0"/>
              </a:rPr>
              <a:t>CZK/ </a:t>
            </a:r>
            <a:r>
              <a:rPr lang="cs-CZ" sz="1400" dirty="0" smtClean="0">
                <a:cs typeface="Arial" panose="020B0604020202020204" pitchFamily="34" charset="0"/>
              </a:rPr>
              <a:t>€. 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45641" y="1115505"/>
            <a:ext cx="4868564" cy="4185761"/>
          </a:xfrm>
          <a:prstGeom prst="rect">
            <a:avLst/>
          </a:prstGeom>
          <a:solidFill>
            <a:srgbClr val="FFFFCC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 </a:t>
            </a:r>
            <a:r>
              <a:rPr lang="cs-CZ" b="1" dirty="0" smtClean="0"/>
              <a:t>      Komentář:</a:t>
            </a:r>
            <a:r>
              <a:rPr lang="cs-CZ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Jedná </a:t>
            </a:r>
            <a:r>
              <a:rPr lang="cs-CZ" dirty="0"/>
              <a:t>se o tarify </a:t>
            </a:r>
            <a:r>
              <a:rPr lang="cs-CZ" b="1" dirty="0"/>
              <a:t>universitních nemocnic</a:t>
            </a:r>
            <a:r>
              <a:rPr lang="cs-CZ" dirty="0"/>
              <a:t> </a:t>
            </a:r>
            <a:r>
              <a:rPr lang="cs-CZ" dirty="0" smtClean="0"/>
              <a:t>a platí od </a:t>
            </a:r>
            <a:r>
              <a:rPr lang="cs-CZ" dirty="0"/>
              <a:t>1/21 do 6/22. </a:t>
            </a:r>
            <a:r>
              <a:rPr lang="cs-CZ" dirty="0" smtClean="0"/>
              <a:t>Regionální </a:t>
            </a:r>
            <a:r>
              <a:rPr lang="cs-CZ" dirty="0"/>
              <a:t>a soukromé nem. mají tarify zpravidla o </a:t>
            </a:r>
            <a:r>
              <a:rPr lang="cs-CZ" b="1" dirty="0" smtClean="0"/>
              <a:t>1–2% </a:t>
            </a:r>
            <a:r>
              <a:rPr lang="cs-CZ" b="1" dirty="0"/>
              <a:t>nižší</a:t>
            </a:r>
            <a:r>
              <a:rPr lang="cs-CZ" dirty="0"/>
              <a:t>. Větší rozdíly v tarifech nebyly </a:t>
            </a:r>
            <a:r>
              <a:rPr lang="cs-CZ" dirty="0" smtClean="0"/>
              <a:t>zaznamenány</a:t>
            </a:r>
            <a:r>
              <a:rPr lang="cs-CZ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Jedná se o </a:t>
            </a:r>
            <a:r>
              <a:rPr lang="cs-CZ" b="1" dirty="0" smtClean="0"/>
              <a:t>základní tarify bez přesčasů</a:t>
            </a:r>
            <a:r>
              <a:rPr lang="cs-CZ" dirty="0" smtClean="0"/>
              <a:t>, příplatků, dalších benefitů, dovolených aj.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V kroužku jsou zvýrazněny příklady </a:t>
            </a:r>
            <a:r>
              <a:rPr lang="cs-CZ" dirty="0"/>
              <a:t>platu lékaře „s atestací </a:t>
            </a:r>
            <a:r>
              <a:rPr lang="cs-CZ" dirty="0" smtClean="0"/>
              <a:t>“ kolem 45-45 </a:t>
            </a:r>
            <a:r>
              <a:rPr lang="cs-CZ" dirty="0"/>
              <a:t>let </a:t>
            </a:r>
            <a:r>
              <a:rPr lang="cs-CZ" sz="1400" dirty="0" smtClean="0"/>
              <a:t>(tj. „Facharzt</a:t>
            </a:r>
            <a:r>
              <a:rPr lang="cs-CZ" sz="1400" dirty="0"/>
              <a:t>“,  praxe cca </a:t>
            </a:r>
            <a:r>
              <a:rPr lang="cs-CZ" sz="1400" dirty="0" smtClean="0"/>
              <a:t>20 let</a:t>
            </a:r>
            <a:r>
              <a:rPr lang="cs-CZ" sz="1400" dirty="0"/>
              <a:t>) </a:t>
            </a:r>
            <a:r>
              <a:rPr lang="cs-CZ" dirty="0"/>
              <a:t>a primáře před </a:t>
            </a:r>
            <a:r>
              <a:rPr lang="cs-CZ" dirty="0" smtClean="0"/>
              <a:t>důchodem </a:t>
            </a:r>
            <a:r>
              <a:rPr lang="cs-CZ" sz="1400" dirty="0" smtClean="0"/>
              <a:t>(srovnej s ČR na násl. snímku).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ÚZIS</a:t>
            </a:r>
            <a:r>
              <a:rPr lang="cs-CZ" dirty="0" smtClean="0"/>
              <a:t> navíc v posl. letech neuvádí v ČR tarify, ale tzv. „celkové výdělky“ lékařů a sester, vč. přesčasů atd. (viz dále), čímž jsou </a:t>
            </a:r>
            <a:r>
              <a:rPr lang="cs-CZ" b="1" dirty="0" smtClean="0"/>
              <a:t>data velmi zkreslená</a:t>
            </a:r>
            <a:r>
              <a:rPr lang="cs-CZ" dirty="0" smtClean="0"/>
              <a:t> a obtížně srovnatelná s cizinou…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772024" y="4647945"/>
            <a:ext cx="1842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Zdroj: www.praktisch.Arzt.</a:t>
            </a:r>
            <a:endParaRPr 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82210" y="4975309"/>
            <a:ext cx="5414935" cy="923330"/>
          </a:xfrm>
          <a:prstGeom prst="rect">
            <a:avLst/>
          </a:prstGeom>
          <a:solidFill>
            <a:srgbClr val="FFFFCC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Sestry ve veřejných nemocnicích, základní tarif 2022:</a:t>
            </a:r>
          </a:p>
          <a:p>
            <a:r>
              <a:rPr lang="cs-CZ" dirty="0" smtClean="0"/>
              <a:t>Tarifní tabulka: P7, sestra s praxí zpravidla mezi stupni </a:t>
            </a:r>
          </a:p>
          <a:p>
            <a:r>
              <a:rPr lang="cs-CZ" dirty="0" smtClean="0"/>
              <a:t>2. – 6., tj. mezi </a:t>
            </a:r>
            <a:r>
              <a:rPr lang="cs-CZ" b="1" dirty="0" smtClean="0"/>
              <a:t>2 830 - 3 539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dle odpracovaných let.</a:t>
            </a:r>
            <a:endParaRPr lang="cs-CZ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556" y="957322"/>
            <a:ext cx="6229132" cy="3695641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4340752" y="5938106"/>
            <a:ext cx="16732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Zdroj: Stellenanzeige.de</a:t>
            </a:r>
          </a:p>
        </p:txBody>
      </p:sp>
      <p:sp>
        <p:nvSpPr>
          <p:cNvPr id="3" name="Ovál 2"/>
          <p:cNvSpPr/>
          <p:nvPr/>
        </p:nvSpPr>
        <p:spPr>
          <a:xfrm>
            <a:off x="5692344" y="2388973"/>
            <a:ext cx="914400" cy="38717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vál 11"/>
          <p:cNvSpPr/>
          <p:nvPr/>
        </p:nvSpPr>
        <p:spPr>
          <a:xfrm>
            <a:off x="3307491" y="3842951"/>
            <a:ext cx="914400" cy="38717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4" name="Přímá spojnice se šipkou 13"/>
          <p:cNvCxnSpPr/>
          <p:nvPr/>
        </p:nvCxnSpPr>
        <p:spPr>
          <a:xfrm flipH="1" flipV="1">
            <a:off x="6260759" y="2685537"/>
            <a:ext cx="1375717" cy="70021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4155993" y="3896498"/>
            <a:ext cx="5432850" cy="13592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514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41692" cy="77169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tarify lékařů </a:t>
            </a: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sester v ČR 2022</a:t>
            </a:r>
            <a:endParaRPr lang="cs-CZ" sz="32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019" y="1491047"/>
            <a:ext cx="3916504" cy="3031525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268" y="1424116"/>
            <a:ext cx="6010275" cy="29718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33168" y="1079157"/>
            <a:ext cx="905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a) Lékaři</a:t>
            </a:r>
            <a:endParaRPr lang="cs-CZ" sz="16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62832" y="1087395"/>
            <a:ext cx="928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b) Sestry</a:t>
            </a:r>
            <a:endParaRPr lang="cs-CZ" sz="16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66768" y="4514335"/>
            <a:ext cx="1901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Nařízení vlády č. 420/2021</a:t>
            </a:r>
            <a:endParaRPr lang="cs-CZ" sz="1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547654" y="4399006"/>
            <a:ext cx="1901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Zdroj: Nařízení vlády č. </a:t>
            </a:r>
            <a:r>
              <a:rPr lang="cs-CZ" sz="1000" dirty="0" smtClean="0"/>
              <a:t>420/2021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03654" y="4786183"/>
            <a:ext cx="4885037" cy="156966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Příklad:</a:t>
            </a:r>
            <a:r>
              <a:rPr lang="cs-CZ" sz="1600" dirty="0" smtClean="0"/>
              <a:t> </a:t>
            </a:r>
            <a:r>
              <a:rPr lang="cs-CZ" sz="1600" dirty="0"/>
              <a:t>A</a:t>
            </a:r>
            <a:r>
              <a:rPr lang="cs-CZ" sz="1600" dirty="0" smtClean="0"/>
              <a:t>bsolvent v ČR nastupuje v 11. třídě se zákl. platem 38 980 Kč (1 591 </a:t>
            </a:r>
            <a:r>
              <a:rPr lang="cs-CZ" sz="1600" dirty="0" smtClean="0">
                <a:cs typeface="Arial" panose="020B0604020202020204" pitchFamily="34" charset="0"/>
              </a:rPr>
              <a:t>€</a:t>
            </a:r>
            <a:r>
              <a:rPr lang="cs-CZ" sz="1600" dirty="0" smtClean="0"/>
              <a:t>), </a:t>
            </a:r>
            <a:r>
              <a:rPr lang="cs-CZ" sz="1600" b="1" dirty="0" smtClean="0"/>
              <a:t>lékař kolem 45 let </a:t>
            </a:r>
            <a:r>
              <a:rPr lang="cs-CZ" sz="1600" dirty="0" smtClean="0"/>
              <a:t>se spec. způsobilostí je ve 13. třídě a 8. stupni se zákl. tarifem </a:t>
            </a:r>
            <a:r>
              <a:rPr lang="cs-CZ" sz="1600" b="1" dirty="0" smtClean="0"/>
              <a:t>56 560 Kč (2 309 </a:t>
            </a:r>
            <a:r>
              <a:rPr lang="cs-CZ" sz="1600" b="1" dirty="0">
                <a:cs typeface="Arial" panose="020B0604020202020204" pitchFamily="34" charset="0"/>
              </a:rPr>
              <a:t>€ </a:t>
            </a:r>
            <a:r>
              <a:rPr lang="cs-CZ" sz="1600" b="1" dirty="0" smtClean="0"/>
              <a:t>)</a:t>
            </a:r>
            <a:r>
              <a:rPr lang="cs-CZ" sz="1600" dirty="0" smtClean="0"/>
              <a:t> a </a:t>
            </a:r>
            <a:r>
              <a:rPr lang="cs-CZ" sz="1600" b="1" dirty="0" smtClean="0"/>
              <a:t>primář před důchodem</a:t>
            </a:r>
            <a:r>
              <a:rPr lang="cs-CZ" sz="1600" dirty="0" smtClean="0"/>
              <a:t> je ve 14. stupni a 12 třídě se zákl. platem</a:t>
            </a:r>
            <a:r>
              <a:rPr lang="cs-CZ" sz="1600" b="1" dirty="0" smtClean="0"/>
              <a:t> 67 230 Kč (2 744 </a:t>
            </a:r>
            <a:r>
              <a:rPr lang="cs-CZ" sz="1600" b="1" dirty="0">
                <a:cs typeface="Arial" panose="020B0604020202020204" pitchFamily="34" charset="0"/>
              </a:rPr>
              <a:t>€ </a:t>
            </a:r>
            <a:r>
              <a:rPr lang="cs-CZ" sz="1600" b="1" dirty="0" smtClean="0"/>
              <a:t>)</a:t>
            </a:r>
            <a:r>
              <a:rPr lang="cs-CZ" sz="1600" dirty="0" smtClean="0"/>
              <a:t>. </a:t>
            </a:r>
            <a:r>
              <a:rPr lang="cs-CZ" sz="1600" b="1" dirty="0" smtClean="0">
                <a:solidFill>
                  <a:srgbClr val="C00000"/>
                </a:solidFill>
              </a:rPr>
              <a:t>Základní tarify v Německu jsou troj- až čtyřnásobné.</a:t>
            </a:r>
            <a:endParaRPr lang="cs-CZ" sz="1600" b="1" dirty="0">
              <a:solidFill>
                <a:srgbClr val="C00000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2965622" y="3443415"/>
            <a:ext cx="502508" cy="2718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vál 13"/>
          <p:cNvSpPr/>
          <p:nvPr/>
        </p:nvSpPr>
        <p:spPr>
          <a:xfrm>
            <a:off x="3348681" y="4238366"/>
            <a:ext cx="502508" cy="2718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8" name="Přímá spojnice se šipkou 17"/>
          <p:cNvCxnSpPr/>
          <p:nvPr/>
        </p:nvCxnSpPr>
        <p:spPr>
          <a:xfrm flipV="1">
            <a:off x="3278659" y="4431959"/>
            <a:ext cx="378943" cy="118624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 flipV="1">
            <a:off x="3159212" y="3698790"/>
            <a:ext cx="4118" cy="141690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6038336" y="4761470"/>
            <a:ext cx="5354593" cy="1323439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Příklad:</a:t>
            </a:r>
            <a:r>
              <a:rPr lang="cs-CZ" sz="1600" dirty="0" smtClean="0"/>
              <a:t> Sestry v ČR jsou podle vzdělání zařazeny zpravidla v 9. – 10. platové třídě a do stupňů podle odpracovaných let. </a:t>
            </a:r>
            <a:r>
              <a:rPr lang="cs-CZ" sz="1600" b="1" dirty="0" smtClean="0"/>
              <a:t>Sestra s VŠ vzděláním, s praxí kolem 20 let</a:t>
            </a:r>
            <a:r>
              <a:rPr lang="cs-CZ" sz="1600" dirty="0" smtClean="0"/>
              <a:t> je v 10. třídě a 9. platovém stupni se základním tarifem </a:t>
            </a:r>
            <a:r>
              <a:rPr lang="cs-CZ" sz="1600" b="1" dirty="0" smtClean="0"/>
              <a:t>37 530 Kč (1 532 </a:t>
            </a:r>
            <a:r>
              <a:rPr lang="cs-CZ" sz="1600" b="1" dirty="0">
                <a:cs typeface="Arial" panose="020B0604020202020204" pitchFamily="34" charset="0"/>
              </a:rPr>
              <a:t>€</a:t>
            </a:r>
            <a:r>
              <a:rPr lang="cs-CZ" sz="1600" b="1" dirty="0" smtClean="0"/>
              <a:t>).</a:t>
            </a:r>
          </a:p>
          <a:p>
            <a:r>
              <a:rPr lang="cs-CZ" sz="1600" b="1" dirty="0" smtClean="0">
                <a:solidFill>
                  <a:srgbClr val="C00000"/>
                </a:solidFill>
              </a:rPr>
              <a:t>Základní tarify sester v Německu jsou zhruba dvojnásobné.</a:t>
            </a:r>
            <a:endParaRPr lang="cs-CZ" sz="1600" b="1" dirty="0">
              <a:solidFill>
                <a:srgbClr val="C00000"/>
              </a:solidFill>
            </a:endParaRPr>
          </a:p>
        </p:txBody>
      </p:sp>
      <p:sp>
        <p:nvSpPr>
          <p:cNvPr id="28" name="Ovál 27"/>
          <p:cNvSpPr/>
          <p:nvPr/>
        </p:nvSpPr>
        <p:spPr>
          <a:xfrm>
            <a:off x="10037806" y="3595815"/>
            <a:ext cx="502508" cy="2718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29" name="Přímá spojnice se šipkou 28"/>
          <p:cNvCxnSpPr/>
          <p:nvPr/>
        </p:nvCxnSpPr>
        <p:spPr>
          <a:xfrm flipH="1" flipV="1">
            <a:off x="10276706" y="3900619"/>
            <a:ext cx="259489" cy="119036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6865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48282"/>
            <a:ext cx="9525001" cy="576648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Možnosti srovnávání</a:t>
            </a:r>
            <a:endParaRPr lang="cs-CZ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9912" y="894844"/>
            <a:ext cx="4468827" cy="3520637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pic>
        <p:nvPicPr>
          <p:cNvPr id="7" name="Zástupný symbol pro obsah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287" y="933167"/>
            <a:ext cx="4656158" cy="338282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24121" y="4499539"/>
            <a:ext cx="11100614" cy="1815882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Komentář: </a:t>
            </a:r>
            <a:r>
              <a:rPr lang="cs-CZ" sz="1600" dirty="0"/>
              <a:t>J</a:t>
            </a:r>
            <a:r>
              <a:rPr lang="cs-CZ" sz="1600" dirty="0" smtClean="0"/>
              <a:t>e </a:t>
            </a:r>
            <a:r>
              <a:rPr lang="cs-CZ" sz="1600" dirty="0" smtClean="0"/>
              <a:t>patrné, že možnosti </a:t>
            </a:r>
            <a:r>
              <a:rPr lang="cs-CZ" sz="1600" b="1" dirty="0" smtClean="0"/>
              <a:t>mezinárodního i národního srovnávání výdělků lékařů jsou kvůli sběru dat v ČR a v metodice jejich vyhodnocování velmi omezené, ne-li nemožné:</a:t>
            </a:r>
          </a:p>
          <a:p>
            <a:r>
              <a:rPr lang="cs-CZ" sz="1600" b="1" dirty="0" smtClean="0"/>
              <a:t>1. Mezinárodní statistiky používají tabulky základních tarifních mezd, zatímco ÚZIS</a:t>
            </a:r>
            <a:r>
              <a:rPr lang="cs-CZ" sz="1600" dirty="0" smtClean="0"/>
              <a:t> </a:t>
            </a:r>
            <a:r>
              <a:rPr lang="cs-CZ" sz="1600" b="1" dirty="0" smtClean="0"/>
              <a:t>celkových výdělků </a:t>
            </a:r>
            <a:r>
              <a:rPr lang="cs-CZ" sz="1600" dirty="0" smtClean="0"/>
              <a:t>(</a:t>
            </a:r>
            <a:r>
              <a:rPr lang="cs-CZ" sz="1600" dirty="0"/>
              <a:t>viz obr. a</a:t>
            </a:r>
            <a:r>
              <a:rPr lang="cs-CZ" sz="1600" dirty="0" smtClean="0"/>
              <a:t>) </a:t>
            </a:r>
            <a:r>
              <a:rPr lang="cs-CZ" sz="1600" b="1" dirty="0" smtClean="0"/>
              <a:t>se všemi přesčasy</a:t>
            </a:r>
            <a:r>
              <a:rPr lang="cs-CZ" sz="1600" dirty="0" smtClean="0"/>
              <a:t> (</a:t>
            </a:r>
            <a:r>
              <a:rPr lang="cs-CZ" sz="1600" dirty="0" smtClean="0"/>
              <a:t>často je tak překračován zákon), </a:t>
            </a:r>
            <a:r>
              <a:rPr lang="cs-CZ" sz="1600" b="1" dirty="0" smtClean="0"/>
              <a:t>svátky, dovolenými </a:t>
            </a:r>
            <a:r>
              <a:rPr lang="cs-CZ" sz="1600" dirty="0" smtClean="0"/>
              <a:t>atd. </a:t>
            </a:r>
            <a:r>
              <a:rPr lang="cs-CZ" sz="1600" b="1" dirty="0" smtClean="0"/>
              <a:t>Srovnává tak práci 1 úvazku třeba s 1,8 nebo 2,1 úvazku…</a:t>
            </a:r>
          </a:p>
          <a:p>
            <a:r>
              <a:rPr lang="cs-CZ" sz="1600" b="1" dirty="0" smtClean="0"/>
              <a:t>2. Velmi ošidné je i mezioborové srovnání</a:t>
            </a:r>
            <a:r>
              <a:rPr lang="cs-CZ" sz="1600" dirty="0" smtClean="0"/>
              <a:t>. Byla-li např. v r. 2017 průměrná mzda v ČR v jednosměnném provozu </a:t>
            </a:r>
            <a:r>
              <a:rPr lang="cs-CZ" sz="1600" b="1" dirty="0" smtClean="0"/>
              <a:t>31 885 Kč </a:t>
            </a:r>
            <a:r>
              <a:rPr lang="cs-CZ" sz="1600" dirty="0" smtClean="0"/>
              <a:t>(viz výše)      a lékařů </a:t>
            </a:r>
            <a:r>
              <a:rPr lang="cs-CZ" sz="1600" b="1" dirty="0" smtClean="0"/>
              <a:t>77 596 Kč</a:t>
            </a:r>
            <a:r>
              <a:rPr lang="cs-CZ" sz="1600" dirty="0" smtClean="0"/>
              <a:t> (viz obr. b), pak jde opět o</a:t>
            </a:r>
            <a:r>
              <a:rPr lang="cs-CZ" sz="1600" b="1" dirty="0" smtClean="0">
                <a:solidFill>
                  <a:srgbClr val="C00000"/>
                </a:solidFill>
              </a:rPr>
              <a:t> srovnávání nesrovnatelného, tj. úvazku cca 1,0 ku </a:t>
            </a:r>
            <a:r>
              <a:rPr lang="cs-CZ" sz="1600" b="1" dirty="0" smtClean="0">
                <a:solidFill>
                  <a:srgbClr val="C00000"/>
                </a:solidFill>
              </a:rPr>
              <a:t>cca 1,8</a:t>
            </a:r>
            <a:r>
              <a:rPr lang="cs-CZ" sz="1600" b="1" dirty="0" smtClean="0"/>
              <a:t>,</a:t>
            </a:r>
            <a:r>
              <a:rPr lang="cs-CZ" sz="1600" dirty="0" smtClean="0"/>
              <a:t> přičemž profese lékaře je vysoce specializovaná, ale „průměrný výdělek dle statistiky“ se odvíjí od „průměrného vzdělání průměrně výdělečně činného“.</a:t>
            </a:r>
            <a:endParaRPr lang="cs-CZ" sz="1600" b="1" dirty="0" smtClean="0">
              <a:solidFill>
                <a:srgbClr val="C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48373" y="826074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813791" y="78700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b)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2611395" y="2001794"/>
            <a:ext cx="2257167" cy="238897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2" name="Přímá spojnice se šipkou 11"/>
          <p:cNvCxnSpPr/>
          <p:nvPr/>
        </p:nvCxnSpPr>
        <p:spPr>
          <a:xfrm flipV="1">
            <a:off x="6433751" y="2051223"/>
            <a:ext cx="3575222" cy="3723501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1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4764" y="356887"/>
            <a:ext cx="9220200" cy="73050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Vzdělávání </a:t>
            </a: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lékařů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9963" y="1178010"/>
            <a:ext cx="10604156" cy="4118920"/>
          </a:xfrm>
        </p:spPr>
        <p:txBody>
          <a:bodyPr>
            <a:normAutofit/>
          </a:bodyPr>
          <a:lstStyle/>
          <a:p>
            <a:r>
              <a:rPr lang="cs-CZ" sz="2000" dirty="0" smtClean="0">
                <a:cs typeface="Arial" panose="020B0604020202020204" pitchFamily="34" charset="0"/>
              </a:rPr>
              <a:t>V ČR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není zásadní problém s pregraduálním</a:t>
            </a:r>
            <a:r>
              <a:rPr lang="cs-CZ" sz="2000" dirty="0" smtClean="0">
                <a:cs typeface="Arial" panose="020B0604020202020204" pitchFamily="34" charset="0"/>
              </a:rPr>
              <a:t> šestiletým vzdělávání lékařů –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formálně odpovídá evropským standardům</a:t>
            </a:r>
            <a:r>
              <a:rPr lang="cs-CZ" sz="2000" dirty="0">
                <a:cs typeface="Arial" panose="020B0604020202020204" pitchFamily="34" charset="0"/>
              </a:rPr>
              <a:t> </a:t>
            </a:r>
            <a:r>
              <a:rPr lang="cs-CZ" sz="2000" dirty="0" smtClean="0">
                <a:cs typeface="Arial" panose="020B0604020202020204" pitchFamily="34" charset="0"/>
              </a:rPr>
              <a:t>a je uznávané v celé EU. </a:t>
            </a:r>
          </a:p>
          <a:p>
            <a:r>
              <a:rPr lang="cs-CZ" sz="2000" dirty="0" smtClean="0">
                <a:cs typeface="Arial" panose="020B0604020202020204" pitchFamily="34" charset="0"/>
              </a:rPr>
              <a:t>Do r. 2006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nebyl problém ani s postgraduálním vzděláváním</a:t>
            </a:r>
            <a:r>
              <a:rPr lang="cs-CZ" sz="2000" dirty="0" smtClean="0">
                <a:cs typeface="Arial" panose="020B0604020202020204" pitchFamily="34" charset="0"/>
              </a:rPr>
              <a:t>, víceméně platil osvědčený a relativně přátelský, vstřícný model praxe mladých lékařů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na odděleních svých mateřských nemocnic</a:t>
            </a:r>
            <a:r>
              <a:rPr lang="cs-CZ" sz="2000" dirty="0">
                <a:cs typeface="Arial" panose="020B0604020202020204" pitchFamily="34" charset="0"/>
              </a:rPr>
              <a:t> </a:t>
            </a:r>
            <a:r>
              <a:rPr lang="cs-CZ" sz="2000" dirty="0" smtClean="0">
                <a:cs typeface="Arial" panose="020B0604020202020204" pitchFamily="34" charset="0"/>
              </a:rPr>
              <a:t>s doplněním praxe v jiných oborech i jinde.</a:t>
            </a:r>
          </a:p>
          <a:p>
            <a:r>
              <a:rPr lang="cs-CZ" sz="2000" dirty="0" smtClean="0">
                <a:cs typeface="Arial" panose="020B0604020202020204" pitchFamily="34" charset="0"/>
              </a:rPr>
              <a:t>Tuto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„dobrou praxi“ změnil v l. 2006 – 2009 systém tzv. „rezidenčních míst“ a systému „atestací“</a:t>
            </a:r>
            <a:r>
              <a:rPr lang="cs-CZ" sz="2000" dirty="0" smtClean="0">
                <a:cs typeface="Arial" panose="020B0604020202020204" pitchFamily="34" charset="0"/>
              </a:rPr>
              <a:t>, který je málo přátelský jak k mladým lékařům, tak k regionálním a menším nemocnicím. Nutí začínající lékaře pracovat několik let mimo „své“ mateřské nemocnice a bydliště, povětšinou ve FN, a je nákladný pro ně i pro „jejich“ nemocnice. Systém praxe a vzdělávání mladých lékařů je třeba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zásadně změnit</a:t>
            </a:r>
            <a:r>
              <a:rPr lang="cs-CZ" sz="2000" dirty="0" smtClean="0">
                <a:cs typeface="Arial" panose="020B0604020202020204" pitchFamily="34" charset="0"/>
              </a:rPr>
              <a:t> nebo se vrátit k původnímu modelu. </a:t>
            </a:r>
          </a:p>
          <a:p>
            <a:r>
              <a:rPr lang="cs-CZ" sz="2000" dirty="0" smtClean="0">
                <a:cs typeface="Arial" panose="020B0604020202020204" pitchFamily="34" charset="0"/>
              </a:rPr>
              <a:t>Systém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atestací je nepřehledný</a:t>
            </a:r>
            <a:r>
              <a:rPr lang="cs-CZ" sz="2000" dirty="0" smtClean="0">
                <a:cs typeface="Arial" panose="020B0604020202020204" pitchFamily="34" charset="0"/>
              </a:rPr>
              <a:t>. Z anket ČLK vyplývá, že lékaři si až z 80 % přejí návrat k původnímu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jednotnému systému atestací na IPVZ</a:t>
            </a:r>
            <a:r>
              <a:rPr lang="cs-CZ" sz="2000" dirty="0" smtClean="0">
                <a:cs typeface="Arial" panose="020B0604020202020204" pitchFamily="34" charset="0"/>
              </a:rPr>
              <a:t>. Zkoušením na fakultách po celé ČR se systém zkomplikoval a rozvolnil</a:t>
            </a:r>
            <a:r>
              <a:rPr lang="cs-CZ" sz="1400" dirty="0" smtClean="0">
                <a:cs typeface="Arial" panose="020B0604020202020204" pitchFamily="34" charset="0"/>
              </a:rPr>
              <a:t> („Každá fakulta zkouší jinak…“)</a:t>
            </a:r>
            <a:r>
              <a:rPr lang="cs-CZ" sz="2000" dirty="0" smtClean="0"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sz="2000" dirty="0" smtClean="0">
              <a:cs typeface="Arial" panose="020B060402020202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146874" y="5254455"/>
            <a:ext cx="10250691" cy="92333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cs typeface="Arial" panose="020B0604020202020204" pitchFamily="34" charset="0"/>
              </a:rPr>
              <a:t>Závěr: </a:t>
            </a:r>
            <a:r>
              <a:rPr lang="cs-CZ" dirty="0">
                <a:cs typeface="Arial" panose="020B0604020202020204" pitchFamily="34" charset="0"/>
              </a:rPr>
              <a:t>Začínajícím lékařům klade </a:t>
            </a:r>
            <a:r>
              <a:rPr lang="cs-CZ" b="1" dirty="0">
                <a:solidFill>
                  <a:srgbClr val="C00000"/>
                </a:solidFill>
                <a:cs typeface="Arial" panose="020B0604020202020204" pitchFamily="34" charset="0"/>
              </a:rPr>
              <a:t>systém postgraduálního vzdělávání do cesty </a:t>
            </a:r>
            <a:r>
              <a:rPr lang="cs-CZ" b="1" dirty="0" smtClean="0">
                <a:solidFill>
                  <a:srgbClr val="C00000"/>
                </a:solidFill>
                <a:cs typeface="Arial" panose="020B0604020202020204" pitchFamily="34" charset="0"/>
              </a:rPr>
              <a:t>řadu </a:t>
            </a:r>
            <a:r>
              <a:rPr lang="cs-CZ" b="1" dirty="0">
                <a:solidFill>
                  <a:srgbClr val="C00000"/>
                </a:solidFill>
                <a:cs typeface="Arial" panose="020B0604020202020204" pitchFamily="34" charset="0"/>
              </a:rPr>
              <a:t>překážek, s nimiž se </a:t>
            </a:r>
            <a:endParaRPr lang="cs-CZ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r>
              <a:rPr lang="cs-CZ" b="1" dirty="0" smtClean="0">
                <a:solidFill>
                  <a:srgbClr val="C00000"/>
                </a:solidFill>
                <a:cs typeface="Arial" panose="020B0604020202020204" pitchFamily="34" charset="0"/>
              </a:rPr>
              <a:t>v zemích EU-15 </a:t>
            </a:r>
            <a:r>
              <a:rPr lang="cs-CZ" b="1" dirty="0">
                <a:solidFill>
                  <a:srgbClr val="C00000"/>
                </a:solidFill>
                <a:cs typeface="Arial" panose="020B0604020202020204" pitchFamily="34" charset="0"/>
              </a:rPr>
              <a:t>nemusí potýkat</a:t>
            </a:r>
            <a:r>
              <a:rPr lang="cs-CZ" dirty="0">
                <a:cs typeface="Arial" panose="020B0604020202020204" pitchFamily="34" charset="0"/>
              </a:rPr>
              <a:t>, a tak spolu s násobnými platy </a:t>
            </a:r>
            <a:r>
              <a:rPr lang="cs-CZ" dirty="0" smtClean="0">
                <a:cs typeface="Arial" panose="020B0604020202020204" pitchFamily="34" charset="0"/>
              </a:rPr>
              <a:t>je vyspělé </a:t>
            </a:r>
            <a:r>
              <a:rPr lang="cs-CZ" dirty="0">
                <a:cs typeface="Arial" panose="020B0604020202020204" pitchFamily="34" charset="0"/>
              </a:rPr>
              <a:t>zahraničí pro mnohé </a:t>
            </a:r>
            <a:r>
              <a:rPr lang="cs-CZ" dirty="0" smtClean="0">
                <a:cs typeface="Arial" panose="020B0604020202020204" pitchFamily="34" charset="0"/>
              </a:rPr>
              <a:t>z nich daleko </a:t>
            </a:r>
          </a:p>
          <a:p>
            <a:r>
              <a:rPr lang="cs-CZ" dirty="0" smtClean="0">
                <a:cs typeface="Arial" panose="020B0604020202020204" pitchFamily="34" charset="0"/>
              </a:rPr>
              <a:t>přitažlivější než </a:t>
            </a:r>
            <a:r>
              <a:rPr lang="cs-CZ" dirty="0">
                <a:cs typeface="Arial" panose="020B0604020202020204" pitchFamily="34" charset="0"/>
              </a:rPr>
              <a:t>zůstávat v českém zdravotnictví</a:t>
            </a:r>
            <a:r>
              <a:rPr lang="cs-CZ" dirty="0" smtClean="0">
                <a:cs typeface="Arial" panose="020B0604020202020204" pitchFamily="34" charset="0"/>
              </a:rPr>
              <a:t>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775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640330" cy="656366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Vzdělávání sester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5921" y="1028371"/>
            <a:ext cx="10564630" cy="3829380"/>
          </a:xfrm>
        </p:spPr>
        <p:txBody>
          <a:bodyPr>
            <a:normAutofit fontScale="92500" lnSpcReduction="20000"/>
          </a:bodyPr>
          <a:lstStyle/>
          <a:p>
            <a:r>
              <a:rPr lang="cs-CZ" sz="2200" dirty="0" smtClean="0">
                <a:cs typeface="Arial" panose="020B0604020202020204" pitchFamily="34" charset="0"/>
              </a:rPr>
              <a:t>Podle oficiálních statistik ÚZIS </a:t>
            </a:r>
            <a:r>
              <a:rPr lang="cs-CZ" sz="2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chybí v současnosti v ČR oficiálně na 3 tisíce sester</a:t>
            </a:r>
            <a:r>
              <a:rPr lang="cs-CZ" sz="2200" dirty="0" smtClean="0">
                <a:cs typeface="Arial" panose="020B0604020202020204" pitchFamily="34" charset="0"/>
              </a:rPr>
              <a:t> (z toho 2 704 úvazků všeobecných sester a 264 dětských sester). Skrytě patrně ještě víc.</a:t>
            </a:r>
          </a:p>
          <a:p>
            <a:r>
              <a:rPr lang="cs-CZ" sz="2200" dirty="0" smtClean="0">
                <a:cs typeface="Arial" panose="020B0604020202020204" pitchFamily="34" charset="0"/>
              </a:rPr>
              <a:t>Jejich </a:t>
            </a:r>
            <a:r>
              <a:rPr lang="cs-CZ" sz="2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vzdělávání je v současnosti značně komplikované</a:t>
            </a:r>
            <a:r>
              <a:rPr lang="cs-CZ" sz="2200" dirty="0" smtClean="0">
                <a:cs typeface="Arial" panose="020B0604020202020204" pitchFamily="34" charset="0"/>
              </a:rPr>
              <a:t> a brání jim v snadnému vstupu do oboru. </a:t>
            </a:r>
            <a:r>
              <a:rPr lang="cs-CZ" sz="2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Dřívější model výběrových 4 letých středních zdrav. škol</a:t>
            </a:r>
            <a:r>
              <a:rPr lang="cs-CZ" sz="2200" dirty="0" smtClean="0">
                <a:cs typeface="Arial" panose="020B0604020202020204" pitchFamily="34" charset="0"/>
              </a:rPr>
              <a:t> (stále platí např. v Německu aj.) </a:t>
            </a:r>
            <a:r>
              <a:rPr lang="cs-CZ" sz="2200" dirty="0" smtClean="0">
                <a:cs typeface="Arial" panose="020B0604020202020204" pitchFamily="34" charset="0"/>
              </a:rPr>
              <a:t>jim dával kvalitní </a:t>
            </a:r>
            <a:r>
              <a:rPr lang="cs-CZ" sz="2200" dirty="0" smtClean="0">
                <a:cs typeface="Arial" panose="020B0604020202020204" pitchFamily="34" charset="0"/>
              </a:rPr>
              <a:t>vzdělání a </a:t>
            </a:r>
            <a:r>
              <a:rPr lang="cs-CZ" sz="2200" dirty="0" smtClean="0">
                <a:cs typeface="Arial" panose="020B0604020202020204" pitchFamily="34" charset="0"/>
              </a:rPr>
              <a:t>sestry </a:t>
            </a:r>
            <a:r>
              <a:rPr lang="cs-CZ" sz="2200" dirty="0" smtClean="0">
                <a:cs typeface="Arial" panose="020B0604020202020204" pitchFamily="34" charset="0"/>
              </a:rPr>
              <a:t>nacházely a nacházejí dobré uplatnění nejen v ČR, ale i v EU a jinde.</a:t>
            </a:r>
          </a:p>
          <a:p>
            <a:r>
              <a:rPr lang="cs-CZ" sz="2200" dirty="0" smtClean="0">
                <a:cs typeface="Arial" panose="020B0604020202020204" pitchFamily="34" charset="0"/>
              </a:rPr>
              <a:t>V současnosti musí mít tzv. </a:t>
            </a:r>
            <a:r>
              <a:rPr lang="cs-CZ" sz="2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„všeobecná sestra“ </a:t>
            </a:r>
            <a:r>
              <a:rPr lang="cs-CZ" sz="2200" dirty="0" smtClean="0">
                <a:cs typeface="Arial" panose="020B0604020202020204" pitchFamily="34" charset="0"/>
              </a:rPr>
              <a:t>vzdělání VŠ (Bc., Mgr.) nebo VOŠ (Bc., DiS), pak školu zakončuje až ve svých 22 – 23 letech. Po nástupní praxi může pracovat samostatně, tzv. „bez dozoru“.</a:t>
            </a:r>
          </a:p>
          <a:p>
            <a:r>
              <a:rPr lang="cs-CZ" sz="2200" dirty="0" smtClean="0">
                <a:cs typeface="Arial" panose="020B0604020202020204" pitchFamily="34" charset="0"/>
              </a:rPr>
              <a:t>Naproti tomu </a:t>
            </a:r>
            <a:r>
              <a:rPr lang="cs-CZ" sz="2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„praktická sestra“ </a:t>
            </a:r>
            <a:r>
              <a:rPr lang="cs-CZ" sz="2200" dirty="0" smtClean="0">
                <a:cs typeface="Arial" panose="020B0604020202020204" pitchFamily="34" charset="0"/>
              </a:rPr>
              <a:t>končí vzdělání maturitou v 18 – 19 letech, ale jedná se o „nižší“ úroveň než bývalé SZŠ a má i menší kompetence; např. nesmí provádět i. v. aplikace, PŽK aj. Jedná se jen o poněkud vyšší vzdělání než dřív </a:t>
            </a:r>
            <a:r>
              <a:rPr lang="cs-CZ" sz="2200" dirty="0">
                <a:cs typeface="Arial" panose="020B0604020202020204" pitchFamily="34" charset="0"/>
              </a:rPr>
              <a:t>tzv. „</a:t>
            </a:r>
            <a:r>
              <a:rPr lang="cs-CZ" sz="2200" dirty="0" smtClean="0">
                <a:cs typeface="Arial" panose="020B0604020202020204" pitchFamily="34" charset="0"/>
              </a:rPr>
              <a:t>nižší zdravotnický </a:t>
            </a:r>
            <a:r>
              <a:rPr lang="cs-CZ" sz="2200" dirty="0">
                <a:cs typeface="Arial" panose="020B0604020202020204" pitchFamily="34" charset="0"/>
              </a:rPr>
              <a:t>personálu</a:t>
            </a:r>
            <a:r>
              <a:rPr lang="cs-CZ" sz="2200" dirty="0" smtClean="0">
                <a:cs typeface="Arial" panose="020B0604020202020204" pitchFamily="34" charset="0"/>
              </a:rPr>
              <a:t>“.</a:t>
            </a:r>
          </a:p>
          <a:p>
            <a:r>
              <a:rPr lang="cs-CZ" sz="2200" dirty="0" smtClean="0">
                <a:cs typeface="Arial" panose="020B0604020202020204" pitchFamily="34" charset="0"/>
              </a:rPr>
              <a:t>Spolu s </a:t>
            </a:r>
            <a:r>
              <a:rPr lang="cs-CZ" sz="2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polovičními platy ve srovnání s Německem či Rakouskem</a:t>
            </a:r>
            <a:r>
              <a:rPr lang="cs-CZ" sz="2200" dirty="0" smtClean="0">
                <a:cs typeface="Arial" panose="020B0604020202020204" pitchFamily="34" charset="0"/>
              </a:rPr>
              <a:t> </a:t>
            </a:r>
            <a:r>
              <a:rPr lang="cs-CZ" sz="2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tento systém vzdělávání často naše sestry vyhání</a:t>
            </a:r>
            <a:r>
              <a:rPr lang="cs-CZ" sz="2200" dirty="0" smtClean="0">
                <a:cs typeface="Arial" panose="020B0604020202020204" pitchFamily="34" charset="0"/>
              </a:rPr>
              <a:t> do </a:t>
            </a:r>
            <a:r>
              <a:rPr lang="cs-CZ" sz="2200" dirty="0">
                <a:cs typeface="Arial" panose="020B0604020202020204" pitchFamily="34" charset="0"/>
              </a:rPr>
              <a:t>méně náročných profesí mimo obor </a:t>
            </a:r>
            <a:r>
              <a:rPr lang="cs-CZ" sz="2200" dirty="0" smtClean="0">
                <a:cs typeface="Arial" panose="020B0604020202020204" pitchFamily="34" charset="0"/>
              </a:rPr>
              <a:t>anebo do příhraničních zařízení v cizině. Spolu s vyhořením po Covidu-19  se tyto faktory podepsaly na jejich odchodech z oboru a na zavírání mnoha oddělení českých nemocnic. </a:t>
            </a:r>
          </a:p>
          <a:p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36426" y="4841528"/>
            <a:ext cx="10829357" cy="1077218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Pozn.: Německo </a:t>
            </a:r>
            <a:r>
              <a:rPr lang="cs-CZ" sz="1600" b="1" dirty="0"/>
              <a:t>má stále „náš bývalý“ 4 letý model </a:t>
            </a:r>
            <a:r>
              <a:rPr lang="cs-CZ" sz="1600" dirty="0"/>
              <a:t>SZŠ, funguje zpravidla při větších nemocnicích </a:t>
            </a:r>
            <a:r>
              <a:rPr lang="cs-CZ" sz="1400" dirty="0"/>
              <a:t>(„Diplomierte Krankenschwester“)</a:t>
            </a:r>
            <a:r>
              <a:rPr lang="cs-CZ" sz="1600" dirty="0"/>
              <a:t> a </a:t>
            </a:r>
            <a:r>
              <a:rPr lang="cs-CZ" sz="1600" b="1" dirty="0"/>
              <a:t>ve Švýcarsku stačí </a:t>
            </a:r>
            <a:r>
              <a:rPr lang="cs-CZ" sz="1600" b="1" dirty="0" smtClean="0"/>
              <a:t>„</a:t>
            </a:r>
            <a:r>
              <a:rPr lang="cs-CZ" sz="1600" b="1" dirty="0"/>
              <a:t>jen“ výuční list</a:t>
            </a:r>
            <a:r>
              <a:rPr lang="cs-CZ" sz="1600" dirty="0"/>
              <a:t>, aby mohly pracovat tam i v </a:t>
            </a:r>
            <a:r>
              <a:rPr lang="cs-CZ" sz="1600" dirty="0" smtClean="0"/>
              <a:t>EU… Autor je spolu s řadou dalších víceméně příznivcem návratu původního </a:t>
            </a:r>
            <a:r>
              <a:rPr lang="cs-CZ" sz="1600" b="1" dirty="0" smtClean="0"/>
              <a:t>4 letého vzdělávání</a:t>
            </a:r>
            <a:r>
              <a:rPr lang="cs-CZ" sz="1600" dirty="0" smtClean="0"/>
              <a:t> našich sester. Byl svědkem porevolučního kvasu, kdy se sestry mylně domnívaly, že „vyšší vzdělání zajistí vyšší platy“. Praxe ukazuje, že problém platů není ve vzdělání, ale v nedostatku zdrojů ve zdravotnictví v ČR. </a:t>
            </a:r>
            <a:endParaRPr lang="cs-CZ" sz="1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9820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929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Zdravotnictví jako systém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0832" y="1523996"/>
            <a:ext cx="10660140" cy="2343329"/>
          </a:xfrm>
          <a:solidFill>
            <a:srgbClr val="FFFFCC"/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cs typeface="Arial" panose="020B0604020202020204" pitchFamily="34" charset="0"/>
              </a:rPr>
              <a:t>Systém je množina vzájemně souvisejících a hierarchicky uspořádaných prvků s vnitřními a vnějšími vazbami. Je definován strukturou, funkcí a zpětnými vazbami. Probíhá v něm výměna informací, řízení procesů atd. za účelem optimálního chování systému. Inteligentní systémy jsou charakterizovány samoregulačními zpětnými vazbami (feedback).  </a:t>
            </a:r>
            <a:endParaRPr lang="cs-CZ" sz="2400" i="1" dirty="0">
              <a:cs typeface="Arial" panose="020B060402020202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96780" y="4057475"/>
            <a:ext cx="106218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Zásadní otázkou je, </a:t>
            </a:r>
            <a:r>
              <a:rPr lang="cs-CZ" sz="2800" b="1" dirty="0" smtClean="0">
                <a:solidFill>
                  <a:srgbClr val="C00000"/>
                </a:solidFill>
              </a:rPr>
              <a:t>zda naše zdravotnictví tvoří systém podobný např. 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našemu organismu,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smtClean="0"/>
              <a:t>který má centrální procesor, ale také autonomní</a:t>
            </a:r>
          </a:p>
          <a:p>
            <a:r>
              <a:rPr lang="cs-CZ" sz="2800" b="1" dirty="0" smtClean="0"/>
              <a:t>nervový systém a neurohumorální regulaci všech pochodů. Vládne i </a:t>
            </a:r>
          </a:p>
          <a:p>
            <a:r>
              <a:rPr lang="cs-CZ" sz="2800" b="1" dirty="0"/>
              <a:t>i</a:t>
            </a:r>
            <a:r>
              <a:rPr lang="cs-CZ" sz="2800" b="1" dirty="0" smtClean="0"/>
              <a:t>nteligentními zpětnými vazbami (biofeedback) a „umí se řídit sám“.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Analýzy nasvědčují tomu, že k tomu má naše zdrav. značně daleko:</a:t>
            </a:r>
          </a:p>
          <a:p>
            <a:endParaRPr lang="cs-CZ" sz="2800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60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126362" cy="730249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Hlavní okruhy prezentace:</a:t>
            </a:r>
            <a:endParaRPr 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4215" y="1374861"/>
            <a:ext cx="10517660" cy="4806863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C00000"/>
                </a:solidFill>
                <a:cs typeface="Arial" panose="020B0604020202020204" pitchFamily="34" charset="0"/>
              </a:rPr>
              <a:t>Makroekonomika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C00000"/>
                </a:solidFill>
                <a:cs typeface="Arial" panose="020B0604020202020204" pitchFamily="34" charset="0"/>
              </a:rPr>
              <a:t>Lidské zdroje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C00000"/>
                </a:solidFill>
                <a:cs typeface="Arial" panose="020B0604020202020204" pitchFamily="34" charset="0"/>
              </a:rPr>
              <a:t>Zdravotnictví jako systém – některé problémové momenty:</a:t>
            </a:r>
          </a:p>
          <a:p>
            <a:pPr marL="457200" lvl="1" indent="0">
              <a:buNone/>
            </a:pPr>
            <a:r>
              <a:rPr lang="cs-CZ" b="1" dirty="0">
                <a:cs typeface="Arial" panose="020B0604020202020204" pitchFamily="34" charset="0"/>
              </a:rPr>
              <a:t>	</a:t>
            </a:r>
            <a:r>
              <a:rPr lang="cs-CZ" b="1" dirty="0" smtClean="0">
                <a:cs typeface="Arial" panose="020B0604020202020204" pitchFamily="34" charset="0"/>
              </a:rPr>
              <a:t>- </a:t>
            </a:r>
            <a:r>
              <a:rPr lang="cs-CZ" b="1" dirty="0">
                <a:cs typeface="Arial" panose="020B0604020202020204" pitchFamily="34" charset="0"/>
              </a:rPr>
              <a:t>následná a dlouhodobá péče</a:t>
            </a:r>
          </a:p>
          <a:p>
            <a:pPr marL="457200" lvl="1" indent="0">
              <a:buNone/>
            </a:pPr>
            <a:r>
              <a:rPr lang="cs-CZ" b="1" dirty="0" smtClean="0">
                <a:cs typeface="Arial" panose="020B0604020202020204" pitchFamily="34" charset="0"/>
              </a:rPr>
              <a:t>	- sítě nemocnic v EU-15 vs. ČR, subsidiarita a pyramida lůžkové péče, 	 	  optimální velikost nemocnic aj.</a:t>
            </a:r>
          </a:p>
          <a:p>
            <a:pPr marL="457200" lvl="1" indent="0">
              <a:buNone/>
            </a:pPr>
            <a:r>
              <a:rPr lang="cs-CZ" b="1" dirty="0">
                <a:cs typeface="Arial" panose="020B0604020202020204" pitchFamily="34" charset="0"/>
              </a:rPr>
              <a:t>	</a:t>
            </a:r>
            <a:r>
              <a:rPr lang="cs-CZ" b="1" dirty="0" smtClean="0">
                <a:cs typeface="Arial" panose="020B0604020202020204" pitchFamily="34" charset="0"/>
              </a:rPr>
              <a:t>- tzv. „lukrativní“ a „prodělečné obory“, různé úhrady za stejnou práci</a:t>
            </a:r>
          </a:p>
          <a:p>
            <a:pPr marL="457200" lvl="1" indent="0">
              <a:buNone/>
            </a:pPr>
            <a:r>
              <a:rPr lang="cs-CZ" b="1" dirty="0">
                <a:cs typeface="Arial" panose="020B0604020202020204" pitchFamily="34" charset="0"/>
              </a:rPr>
              <a:t>	</a:t>
            </a:r>
            <a:r>
              <a:rPr lang="cs-CZ" b="1" dirty="0" smtClean="0">
                <a:cs typeface="Arial" panose="020B0604020202020204" pitchFamily="34" charset="0"/>
              </a:rPr>
              <a:t>- ambulantní vs. nemocniční sektor (modely holandský a německý)</a:t>
            </a:r>
          </a:p>
          <a:p>
            <a:pPr marL="457200" lvl="1" indent="0">
              <a:buNone/>
            </a:pPr>
            <a:r>
              <a:rPr lang="cs-CZ" b="1" dirty="0">
                <a:cs typeface="Arial" panose="020B0604020202020204" pitchFamily="34" charset="0"/>
              </a:rPr>
              <a:t>	</a:t>
            </a:r>
            <a:r>
              <a:rPr lang="cs-CZ" b="1" dirty="0" smtClean="0">
                <a:cs typeface="Arial" panose="020B0604020202020204" pitchFamily="34" charset="0"/>
              </a:rPr>
              <a:t>- model neziskového zdravotnictví (EU-15) a tržního (USA)</a:t>
            </a:r>
          </a:p>
          <a:p>
            <a:pPr marL="457200" lvl="1" indent="0">
              <a:buNone/>
            </a:pPr>
            <a:r>
              <a:rPr lang="cs-CZ" b="1" dirty="0">
                <a:cs typeface="Arial" panose="020B0604020202020204" pitchFamily="34" charset="0"/>
              </a:rPr>
              <a:t>	</a:t>
            </a:r>
            <a:r>
              <a:rPr lang="cs-CZ" b="1" dirty="0" smtClean="0">
                <a:cs typeface="Arial" panose="020B0604020202020204" pitchFamily="34" charset="0"/>
              </a:rPr>
              <a:t>- covidová krize – vítězové a poražení, vyvádění zdrojů mimo zdravotnictví</a:t>
            </a:r>
          </a:p>
          <a:p>
            <a:pPr marL="457200" lvl="1" indent="0">
              <a:buNone/>
            </a:pPr>
            <a:r>
              <a:rPr lang="cs-CZ" b="1" dirty="0" smtClean="0">
                <a:cs typeface="Arial" panose="020B0604020202020204" pitchFamily="34" charset="0"/>
              </a:rPr>
              <a:t>	- shrnutí</a:t>
            </a:r>
          </a:p>
          <a:p>
            <a:pPr marL="457200" lvl="1" indent="0">
              <a:buNone/>
            </a:pPr>
            <a:endParaRPr lang="cs-CZ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328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563100" cy="113030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Některé nesystémové momenty českého zdravotnictví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538663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následná a dlouhodobá péče – stagnace </a:t>
            </a: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 trvalý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pokles počtu lůžek i přes stárnutí populace, </a:t>
            </a: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chronické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systémové podfinancování (úhrady ZP nepokrývají </a:t>
            </a: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nutné náklady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síť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nemocnic v EU-15 a v ČR, subsidiarita a pyramida lůžkové </a:t>
            </a: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péče (3x víc drahých FN než v EU-15, o to méně regionálních s optimální velikostí 100 – 500 lůžek)</a:t>
            </a:r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tzv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„lukrativní“ a „prodělečné obory“, různé úhrady za stejnou </a:t>
            </a: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práci – komplement (laboratoře atd.) vs. psychiatrie, LDN atd.</a:t>
            </a:r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ambulantní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nemocniční sektor (modely holandský a německý)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neziskového zdravotnictví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(EU-15) a tržního (USA</a:t>
            </a: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covidová krize – vítězové a poražení</a:t>
            </a:r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shrnutí</a:t>
            </a:r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457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780373" cy="815974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Následná a dlouhodobá péče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825" y="1215510"/>
            <a:ext cx="10862877" cy="4785240"/>
          </a:xfrm>
        </p:spPr>
        <p:txBody>
          <a:bodyPr>
            <a:no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Následná a dlouhodobá péče nejsou totéž.</a:t>
            </a:r>
            <a:r>
              <a:rPr lang="cs-CZ" sz="2400" dirty="0" smtClean="0">
                <a:cs typeface="Arial" panose="020B0604020202020204" pitchFamily="34" charset="0"/>
              </a:rPr>
              <a:t> Pojem </a:t>
            </a:r>
            <a:r>
              <a:rPr lang="cs-CZ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„následná“ se používá prakticky jen v ČR</a:t>
            </a:r>
            <a:r>
              <a:rPr lang="cs-CZ" sz="2400" dirty="0" smtClean="0">
                <a:cs typeface="Arial" panose="020B0604020202020204" pitchFamily="34" charset="0"/>
              </a:rPr>
              <a:t> jako „terminus technicus“ (zejména za účelem úhrad) a zahrnuje nesourodou skupinu od ošetřovatelských lůžek, přes léčebny dlouhodobě nemocných, rehabilitační ústavy a plicní sanatoria až po velké psychiatrické léčebny, které v r. 2021 spotřebovaly asi 1/3 jejích výdajů (dle AKDŘ cca 7,5 mld. Kč).</a:t>
            </a:r>
          </a:p>
          <a:p>
            <a:r>
              <a:rPr lang="cs-CZ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„Dlouhodobé péče“</a:t>
            </a:r>
            <a:r>
              <a:rPr lang="cs-CZ" sz="2400" dirty="0" smtClean="0">
                <a:cs typeface="Arial" panose="020B0604020202020204" pitchFamily="34" charset="0"/>
              </a:rPr>
              <a:t> je „terminus technicus“ </a:t>
            </a:r>
            <a:r>
              <a:rPr lang="cs-CZ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v mezinárodních metodikách</a:t>
            </a:r>
            <a:r>
              <a:rPr lang="cs-CZ" sz="2400" dirty="0" smtClean="0">
                <a:cs typeface="Arial" panose="020B0604020202020204" pitchFamily="34" charset="0"/>
              </a:rPr>
              <a:t> (Eurostat, OECD a WHO: SHA 2011). Na jedné straně sem </a:t>
            </a:r>
            <a:r>
              <a:rPr lang="cs-CZ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zásadně</a:t>
            </a:r>
            <a:r>
              <a:rPr lang="cs-CZ" sz="2400" dirty="0" smtClean="0"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nepatří psychiatrická péče</a:t>
            </a:r>
            <a:r>
              <a:rPr lang="cs-CZ" sz="2400" dirty="0" smtClean="0">
                <a:cs typeface="Arial" panose="020B0604020202020204" pitchFamily="34" charset="0"/>
              </a:rPr>
              <a:t>, na druhé straně se sem započítávají položky, které ČR řadí k sociálně-zdravotní péči a někdy i k péči sociální. Proto je srovnání ČR s EU-15 mimořádně obtížné (Fiala, 2019)</a:t>
            </a:r>
          </a:p>
          <a:p>
            <a:r>
              <a:rPr lang="cs-CZ" sz="2400" dirty="0" smtClean="0">
                <a:cs typeface="Arial" panose="020B0604020202020204" pitchFamily="34" charset="0"/>
              </a:rPr>
              <a:t>Země EU-15 vydávají v současnosti na dlouhodobou péči kolem </a:t>
            </a:r>
            <a:r>
              <a:rPr lang="cs-CZ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3 – 5 % z HDP</a:t>
            </a:r>
            <a:r>
              <a:rPr lang="cs-CZ" sz="2400" dirty="0" smtClean="0">
                <a:cs typeface="Arial" panose="020B0604020202020204" pitchFamily="34" charset="0"/>
              </a:rPr>
              <a:t>, oficiální údaje v ČR (MPSV 2018, ČSÚ) hovoří o cca 1,5 %, podle analýz jiných autorů (např. Průša, 2018; Fiala, 2019) je to jen kolem 1,15 %.</a:t>
            </a:r>
            <a:endParaRPr lang="cs-CZ" sz="2400" dirty="0">
              <a:cs typeface="Arial" panose="020B060402020202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6994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574427" cy="788172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lůžek akutní a následné péče </a:t>
            </a:r>
            <a:r>
              <a:rPr lang="cs-CZ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ČR</a:t>
            </a:r>
            <a:endParaRPr lang="cs-CZ" sz="32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2526956" y="1268241"/>
          <a:ext cx="6065108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03638"/>
                <a:gridCol w="1688757"/>
                <a:gridCol w="1894702"/>
                <a:gridCol w="11780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Rok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Lůžka akutní</a:t>
                      </a:r>
                      <a:r>
                        <a:rPr lang="cs-CZ" baseline="0" dirty="0" smtClean="0">
                          <a:solidFill>
                            <a:srgbClr val="C00000"/>
                          </a:solidFill>
                        </a:rPr>
                        <a:t> p.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Lůžka následné</a:t>
                      </a:r>
                      <a:r>
                        <a:rPr lang="cs-CZ" baseline="0" dirty="0" smtClean="0">
                          <a:solidFill>
                            <a:srgbClr val="C00000"/>
                          </a:solidFill>
                        </a:rPr>
                        <a:t> p.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Celkem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1989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86 261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28 865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115 126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2017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48 363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24 031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72 304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Změna 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- 37 898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- 4 834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- 42 822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Změna v %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- 43,9 %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- 16,7 %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- 37,2 %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ASO-mezinárodní ekonomická konf., Praha 3 3.2023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723871" y="2850292"/>
            <a:ext cx="748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ÚZIS</a:t>
            </a:r>
            <a:endParaRPr lang="cs-CZ" sz="1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6702" y="3278054"/>
            <a:ext cx="10496141" cy="1938992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 r. </a:t>
            </a:r>
            <a:r>
              <a:rPr lang="cs-CZ" sz="2000" b="1" dirty="0" smtClean="0">
                <a:solidFill>
                  <a:srgbClr val="C00000"/>
                </a:solidFill>
              </a:rPr>
              <a:t>1989</a:t>
            </a:r>
            <a:r>
              <a:rPr lang="cs-CZ" sz="2000" dirty="0" smtClean="0"/>
              <a:t> disponoval lůžkový fond ČR více než </a:t>
            </a:r>
            <a:r>
              <a:rPr lang="cs-CZ" sz="2000" b="1" dirty="0" smtClean="0">
                <a:solidFill>
                  <a:srgbClr val="C00000"/>
                </a:solidFill>
              </a:rPr>
              <a:t>115 tis. lůžky</a:t>
            </a:r>
            <a:r>
              <a:rPr lang="cs-CZ" sz="2000" dirty="0" smtClean="0"/>
              <a:t> (+ 22,7 tis. v ozdravovnách). V r. 2017 tento počet dramaticky klesl na cca </a:t>
            </a:r>
            <a:r>
              <a:rPr lang="cs-CZ" sz="2000" b="1" dirty="0" smtClean="0"/>
              <a:t>72 tis. lůžek</a:t>
            </a:r>
            <a:r>
              <a:rPr lang="cs-CZ" sz="2000" dirty="0" smtClean="0"/>
              <a:t>, tj. pokles téměř o 43 tisíc lůžek (- 37,4%), z toho úbytek akutních lůžek činil téměř 38 tis. (- 43,9%) a pokles následných lůžek téměř 5 tis. (- 16,7). </a:t>
            </a:r>
            <a:r>
              <a:rPr lang="cs-CZ" sz="2000" b="1" dirty="0" smtClean="0"/>
              <a:t>Pokles akutních lůžek je s výhradami zdůvodnitelný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(ale v přepočtu už jen 46,1 lůžek/10 tis. obyv.!), třebaže již na samé hraně (někde i pod ní), avšak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b="1" dirty="0" smtClean="0"/>
              <a:t>pokles následných lůžek je s ohledem na rychlé stárnutí populace varovný!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03554" y="5235109"/>
            <a:ext cx="10748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Pozn.: </a:t>
            </a:r>
            <a:endParaRPr lang="cs-CZ" sz="1400" dirty="0" smtClean="0"/>
          </a:p>
          <a:p>
            <a:r>
              <a:rPr lang="cs-CZ" sz="1400" dirty="0" smtClean="0"/>
              <a:t>Dle </a:t>
            </a:r>
            <a:r>
              <a:rPr lang="cs-CZ" sz="1400" dirty="0"/>
              <a:t>sdělení ÚZIS </a:t>
            </a:r>
            <a:r>
              <a:rPr lang="cs-CZ" sz="1400" dirty="0" smtClean="0"/>
              <a:t>z 2/2019 bylo v ČR v této době evidováno </a:t>
            </a:r>
            <a:r>
              <a:rPr lang="cs-CZ" sz="1400" b="1" dirty="0" smtClean="0"/>
              <a:t>28 500</a:t>
            </a:r>
            <a:r>
              <a:rPr lang="cs-CZ" sz="1400" dirty="0" smtClean="0"/>
              <a:t> lůžek následné a dlouhodobé péče (z nichž bylo 8 257 v psych., které sem dle mezinár.  statistik nepatří), přičemž 9 719 lůžek bylo u poskytovatelů akutní péče vč. FN a 18 871 u poskytovatelů následné a dlouhodobé péče. </a:t>
            </a:r>
            <a:r>
              <a:rPr lang="cs-CZ" sz="1400" b="1" dirty="0" smtClean="0">
                <a:solidFill>
                  <a:srgbClr val="C00000"/>
                </a:solidFill>
              </a:rPr>
              <a:t>V každém případě následná lůžka ve srovnání s r. 1989 ubývají či nanejvýš stagnují!</a:t>
            </a:r>
            <a:endParaRPr lang="cs-CZ" sz="1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22</a:t>
            </a:fld>
            <a:endParaRPr lang="cs-CZ" dirty="0"/>
          </a:p>
        </p:txBody>
      </p:sp>
      <p:sp>
        <p:nvSpPr>
          <p:cNvPr id="10" name="Ovál 9"/>
          <p:cNvSpPr/>
          <p:nvPr/>
        </p:nvSpPr>
        <p:spPr>
          <a:xfrm>
            <a:off x="5947720" y="2372496"/>
            <a:ext cx="1029729" cy="38717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7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6782" y="234778"/>
            <a:ext cx="8640762" cy="7556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</a:t>
            </a:r>
            <a:r>
              <a:rPr lang="cs-CZ" altLang="cs-CZ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úhrad lůžkové péče 1998 - 2010</a:t>
            </a:r>
            <a:endParaRPr lang="cs-CZ" altLang="cs-CZ" sz="3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6493" y="1119833"/>
            <a:ext cx="6054297" cy="31616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9" name="Zástupný symbol pro zápatí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pl-PL" altLang="cs-CZ" sz="1400" smtClean="0">
                <a:solidFill>
                  <a:schemeClr val="bg2"/>
                </a:solidFill>
                <a:latin typeface="Arial" panose="020B0604020202020204" pitchFamily="34" charset="0"/>
              </a:rPr>
              <a:t>FIALA, ASO-mezinárodní ekonomická konf., Praha 3 3.2023</a:t>
            </a:r>
            <a:endParaRPr kumimoji="0" lang="en-CA" altLang="cs-CZ" sz="1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84886" y="4474777"/>
            <a:ext cx="10939849" cy="1938992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b="1" dirty="0" smtClean="0">
                <a:latin typeface="+mn-lt"/>
              </a:rPr>
              <a:t>Komentář:</a:t>
            </a:r>
            <a:r>
              <a:rPr kumimoji="0" lang="cs-CZ" altLang="cs-CZ" sz="2000" dirty="0" smtClean="0">
                <a:latin typeface="+mn-lt"/>
              </a:rPr>
              <a:t> </a:t>
            </a:r>
            <a:endParaRPr kumimoji="0" lang="cs-CZ" altLang="cs-CZ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cs-CZ" altLang="cs-CZ" sz="2000" dirty="0" smtClean="0">
                <a:latin typeface="+mn-lt"/>
              </a:rPr>
              <a:t>Úbytek následných lůžek patrně úzce souvisí s jejich chronickým podfinancováním. V r. 2012 byla provedena analýza vývoje </a:t>
            </a:r>
            <a:r>
              <a:rPr kumimoji="0" lang="cs-CZ" altLang="cs-CZ" sz="2000" dirty="0">
                <a:latin typeface="+mn-lt"/>
              </a:rPr>
              <a:t>úhrad v </a:t>
            </a:r>
            <a:r>
              <a:rPr kumimoji="0" lang="cs-CZ" altLang="cs-CZ" sz="2000" dirty="0" smtClean="0">
                <a:latin typeface="+mn-lt"/>
              </a:rPr>
              <a:t>lůžkové péči mezi r. 1998 - 2010, kdy se dle vyhl. č. 134/98 Sb. začala následná péče financovat ze zdrojů veřejného zdravotního pojištění. Uvedený vývoj už od 90. let dokládá poměrně rychlý růst výdajů na akutní péče, ale zároveň </a:t>
            </a:r>
            <a:r>
              <a:rPr kumimoji="0" lang="cs-CZ" altLang="cs-CZ" sz="2000" b="1" dirty="0" smtClean="0">
                <a:latin typeface="+mn-lt"/>
              </a:rPr>
              <a:t>stagnaci úhrad v následné péči. S ní patrně souvisí i stagnace až pokles počtu lůžek následné péče po r. ´89</a:t>
            </a:r>
            <a:r>
              <a:rPr kumimoji="0" lang="cs-CZ" altLang="cs-CZ" sz="2000" dirty="0" smtClean="0">
                <a:latin typeface="+mn-lt"/>
              </a:rPr>
              <a:t> (viz minulý obr.)</a:t>
            </a:r>
            <a:endParaRPr kumimoji="0" lang="cs-CZ" altLang="cs-CZ" sz="2000" dirty="0">
              <a:latin typeface="+mn-lt"/>
            </a:endParaRPr>
          </a:p>
        </p:txBody>
      </p:sp>
      <p:sp>
        <p:nvSpPr>
          <p:cNvPr id="271365" name="Line 5"/>
          <p:cNvSpPr>
            <a:spLocks noChangeShapeType="1"/>
          </p:cNvSpPr>
          <p:nvPr/>
        </p:nvSpPr>
        <p:spPr bwMode="auto">
          <a:xfrm flipH="1" flipV="1">
            <a:off x="8138983" y="4250722"/>
            <a:ext cx="1046206" cy="1227439"/>
          </a:xfrm>
          <a:prstGeom prst="line">
            <a:avLst/>
          </a:prstGeom>
          <a:noFill/>
          <a:ln w="38100">
            <a:solidFill>
              <a:srgbClr val="660066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366" name="Oval 6"/>
          <p:cNvSpPr>
            <a:spLocks noChangeArrowheads="1"/>
          </p:cNvSpPr>
          <p:nvPr/>
        </p:nvSpPr>
        <p:spPr bwMode="auto">
          <a:xfrm>
            <a:off x="7683371" y="3784172"/>
            <a:ext cx="576262" cy="576263"/>
          </a:xfrm>
          <a:prstGeom prst="ellipse">
            <a:avLst/>
          </a:prstGeom>
          <a:solidFill>
            <a:srgbClr val="FF99FF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427310" y="3970637"/>
            <a:ext cx="1172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AČMN, Háva</a:t>
            </a:r>
            <a:endParaRPr lang="cs-CZ" sz="10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627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772135" cy="697555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Výdaje na </a:t>
            </a:r>
            <a:r>
              <a:rPr lang="cs-CZ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akutní a </a:t>
            </a:r>
            <a:r>
              <a:rPr lang="cs-CZ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následnou péči 2019 - 2021</a:t>
            </a:r>
            <a:endParaRPr lang="cs-CZ" sz="32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477396" y="1303305"/>
          <a:ext cx="6837804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27423"/>
                <a:gridCol w="1456435"/>
                <a:gridCol w="1532238"/>
                <a:gridCol w="172170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Akutní péče (v mld. Kč)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2019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2020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2021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Celkem bez centr. léků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125,1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146,4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173,7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Změna v</a:t>
                      </a:r>
                      <a:r>
                        <a:rPr lang="cs-CZ" sz="1600" baseline="0" dirty="0" smtClean="0"/>
                        <a:t> mld. Kč( %)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---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+ 21,3 (+17,0 %)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+ 27,3 (+15,7 %)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ASO-mezinárodní ekonomická konf., Praha 3 3.2023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590723" y="2417162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AKDŘ</a:t>
            </a:r>
            <a:endParaRPr lang="cs-CZ" sz="1000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/>
          </p:nvPr>
        </p:nvGraphicFramePr>
        <p:xfrm>
          <a:off x="444214" y="2925503"/>
          <a:ext cx="6912175" cy="2524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52820"/>
                <a:gridCol w="1447744"/>
                <a:gridCol w="1589903"/>
                <a:gridCol w="1721708"/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Násl. péče (v mld. Kč)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2019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2020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2021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Celkem (včetně</a:t>
                      </a:r>
                      <a:r>
                        <a:rPr lang="cs-CZ" sz="1600" b="1" baseline="0" dirty="0" smtClean="0"/>
                        <a:t> </a:t>
                      </a:r>
                      <a:r>
                        <a:rPr lang="cs-CZ" sz="1600" b="1" dirty="0" smtClean="0"/>
                        <a:t>psych.)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21, 0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22,4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24,4</a:t>
                      </a:r>
                      <a:endParaRPr lang="cs-CZ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% z výdajů akutní péče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16,8</a:t>
                      </a: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</a:rPr>
                        <a:t> %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15,3 %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12,9 %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Změna v mld. Kč (%)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---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+ 1,4 (+6,7%)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+ 2,0 (+8,9%)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- Z toho psychiatrie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6,6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6,9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7,4</a:t>
                      </a:r>
                      <a:endParaRPr lang="cs-CZ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Násl.</a:t>
                      </a:r>
                      <a:r>
                        <a:rPr lang="cs-CZ" sz="1600" b="1" baseline="0" dirty="0" smtClean="0"/>
                        <a:t> péče bez psych.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14,4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15,5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17,0</a:t>
                      </a:r>
                      <a:endParaRPr lang="cs-CZ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Změna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---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+ 1,1 (+7,6%)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+ 1,5 (+8,8%)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6640290" y="5482154"/>
            <a:ext cx="8050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Zdroj: AKDŘ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471718" y="1302333"/>
            <a:ext cx="4160110" cy="4801314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700" b="1" dirty="0" smtClean="0"/>
              <a:t>Následná péče představuje až 1/3 lůžk</a:t>
            </a:r>
            <a:r>
              <a:rPr lang="cs-CZ" sz="1700" b="1" dirty="0"/>
              <a:t>.</a:t>
            </a:r>
            <a:r>
              <a:rPr lang="cs-CZ" sz="1700" b="1" dirty="0" smtClean="0"/>
              <a:t> fondu v ČR </a:t>
            </a:r>
            <a:r>
              <a:rPr lang="cs-CZ" sz="1700" dirty="0" smtClean="0"/>
              <a:t>s obložností přes 90 % (akutní péče oblož. cca 70 %). S ohledem na stárnutí populace by měla následná a dlouhodobá lůžka výrazně růst, avšak mají naopak</a:t>
            </a:r>
            <a:r>
              <a:rPr lang="cs-CZ" sz="1700" b="1" dirty="0" smtClean="0"/>
              <a:t> tendenci klesat nebo nanejvýš stagnovat.</a:t>
            </a:r>
          </a:p>
          <a:p>
            <a:r>
              <a:rPr lang="cs-CZ" sz="1700" dirty="0" smtClean="0"/>
              <a:t>Z tabulek plyne, že oproti 30 % celk. lůžk. kapacit a vyšší obložnosti, tvoří</a:t>
            </a:r>
            <a:r>
              <a:rPr lang="cs-CZ" sz="1700" b="1" dirty="0" smtClean="0"/>
              <a:t> výdaje na násl. péči jen zhruba 1/7 z celk. akutní péče (bez psychiatrie jen 1/10) a tento propad se stále prohlubuje.</a:t>
            </a:r>
          </a:p>
          <a:p>
            <a:r>
              <a:rPr lang="cs-CZ" sz="1700" b="1" dirty="0" smtClean="0"/>
              <a:t>Výdaje na násl. péči </a:t>
            </a:r>
            <a:r>
              <a:rPr lang="cs-CZ" sz="1700" dirty="0" smtClean="0"/>
              <a:t>i přes nutný růst mezd a vysokou inflaci</a:t>
            </a:r>
            <a:r>
              <a:rPr lang="cs-CZ" sz="1700" b="1" dirty="0" smtClean="0">
                <a:solidFill>
                  <a:srgbClr val="C00000"/>
                </a:solidFill>
              </a:rPr>
              <a:t> </a:t>
            </a:r>
            <a:r>
              <a:rPr lang="cs-CZ" sz="1700" b="1" dirty="0" smtClean="0"/>
              <a:t>relativně klesají i vůči akutní péči</a:t>
            </a:r>
            <a:r>
              <a:rPr lang="cs-CZ" sz="1700" dirty="0"/>
              <a:t> </a:t>
            </a:r>
            <a:r>
              <a:rPr lang="cs-CZ" sz="1700" b="1" dirty="0" smtClean="0"/>
              <a:t>(jen polovičního tempo růstu)</a:t>
            </a:r>
            <a:r>
              <a:rPr lang="cs-CZ" sz="1700" dirty="0" smtClean="0"/>
              <a:t>, a to při vyšší náročnosti péče o chronické a těžké polymorbidní pacienty překládané z akutních lůžek např. po CMP aj. </a:t>
            </a:r>
            <a:r>
              <a:rPr lang="cs-CZ" sz="1700" b="1" dirty="0" smtClean="0"/>
              <a:t>V r. 2021 už byly vyšší i výdaje na praktické lékaře, 25,1 mld. Kč)…</a:t>
            </a:r>
            <a:endParaRPr lang="cs-CZ" sz="17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416" y="2479590"/>
            <a:ext cx="5532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Pozn.: Viz slitek za r. 2021, součet ř. 2.1.1.,2.1.2., 2.1.4., odečet nákl. na násl. l. ř. 2.1.3.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5416" y="5560541"/>
            <a:ext cx="3347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Pozn</a:t>
            </a:r>
            <a:r>
              <a:rPr lang="cs-CZ" sz="1200" dirty="0" smtClean="0"/>
              <a:t>.: </a:t>
            </a:r>
            <a:r>
              <a:rPr lang="cs-CZ" sz="1200" dirty="0"/>
              <a:t>Viz </a:t>
            </a:r>
            <a:r>
              <a:rPr lang="cs-CZ" sz="1200" dirty="0" smtClean="0"/>
              <a:t>slitek za r. 2021, </a:t>
            </a:r>
            <a:r>
              <a:rPr lang="cs-CZ" sz="1200" dirty="0"/>
              <a:t>součet ř. </a:t>
            </a:r>
            <a:r>
              <a:rPr lang="cs-CZ" sz="1200" dirty="0" smtClean="0"/>
              <a:t>2.1.3.,2.2.- 2.5.</a:t>
            </a:r>
            <a:endParaRPr lang="cs-CZ" dirty="0"/>
          </a:p>
        </p:txBody>
      </p:sp>
      <p:sp>
        <p:nvSpPr>
          <p:cNvPr id="12" name="Ovál 11"/>
          <p:cNvSpPr/>
          <p:nvPr/>
        </p:nvSpPr>
        <p:spPr>
          <a:xfrm>
            <a:off x="6219568" y="3270422"/>
            <a:ext cx="576649" cy="321277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vál 12"/>
          <p:cNvSpPr/>
          <p:nvPr/>
        </p:nvSpPr>
        <p:spPr>
          <a:xfrm>
            <a:off x="9963664" y="5675870"/>
            <a:ext cx="564292" cy="387177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6582033" y="3517557"/>
            <a:ext cx="3418703" cy="2273644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24</a:t>
            </a:fld>
            <a:endParaRPr lang="cs-CZ" dirty="0"/>
          </a:p>
        </p:txBody>
      </p:sp>
      <p:sp>
        <p:nvSpPr>
          <p:cNvPr id="14" name="Zahnutá šipka dolů 13"/>
          <p:cNvSpPr/>
          <p:nvPr/>
        </p:nvSpPr>
        <p:spPr>
          <a:xfrm>
            <a:off x="2957385" y="980302"/>
            <a:ext cx="3534031" cy="73152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Zahnutá šipka dolů 17"/>
          <p:cNvSpPr/>
          <p:nvPr/>
        </p:nvSpPr>
        <p:spPr>
          <a:xfrm>
            <a:off x="2887364" y="2582562"/>
            <a:ext cx="3534031" cy="73152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3731740" y="3904735"/>
            <a:ext cx="2372498" cy="24713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5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9607378" cy="903501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Úhrady vs. náklady </a:t>
            </a:r>
            <a:r>
              <a:rPr lang="cs-CZ" altLang="cs-CZ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následné péče</a:t>
            </a:r>
            <a:endParaRPr lang="cs-CZ" sz="32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1480752" y="1800912"/>
          <a:ext cx="8561173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3681"/>
                <a:gridCol w="1449860"/>
                <a:gridCol w="1515762"/>
                <a:gridCol w="1037967"/>
                <a:gridCol w="1845276"/>
                <a:gridCol w="1268627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Položka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Celk.</a:t>
                      </a:r>
                      <a:r>
                        <a:rPr lang="cs-CZ" baseline="0" dirty="0" smtClean="0"/>
                        <a:t> náklady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Celk. úhrady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Rozdíl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Úhrady: Náklady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Rentabilita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Výše v Kč/</a:t>
                      </a:r>
                      <a:r>
                        <a:rPr lang="cs-CZ" baseline="0" dirty="0" smtClean="0"/>
                        <a:t>OD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1 795,60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1 649,10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- 146,50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91,8 %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záporná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AČMN, Následná péče 8. 11. 2022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050163" y="2290120"/>
            <a:ext cx="1236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AČMN, AN ČR</a:t>
            </a:r>
            <a:endParaRPr lang="cs-CZ" sz="1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425146" y="1351006"/>
            <a:ext cx="738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N</a:t>
            </a:r>
            <a:r>
              <a:rPr lang="cs-CZ" b="1" dirty="0" smtClean="0"/>
              <a:t>áklady a úhrady v následné péči dle výsledků nákladových analýz v r. 2017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38897" y="2693773"/>
            <a:ext cx="11195223" cy="3693319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 </a:t>
            </a:r>
            <a:r>
              <a:rPr lang="cs-CZ" b="1" dirty="0" smtClean="0"/>
              <a:t>      Komentář: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Z výsledků šetření </a:t>
            </a:r>
            <a:r>
              <a:rPr lang="cs-CZ" b="1" dirty="0" smtClean="0"/>
              <a:t>lze konstatovat, že následná/dlouhodobá péče v ČR byla a je dlouhodobě ztrátová a její rentabilita je záporná</a:t>
            </a:r>
            <a:r>
              <a:rPr lang="cs-CZ" dirty="0" smtClean="0"/>
              <a:t>. Identické platí v jejích jednotlivých segmentech, v šetření uvedlo 51 ze 61 zařízení, že vykázalo ztrátu, a jen 10 zařízení mělo vyrovnaný nebo kladný hospodářský výsledek. Potvrdily se tak výsledky šetření z let 2002-2006. (Pozn.: V praxi zpravidla zřizovatelé požadují po zařízeních aspoň „kladnou nulu“, čehož lze v určitých případech dosáhnout i „účetně“.)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V šetření byly dále modelovány i </a:t>
            </a:r>
            <a:r>
              <a:rPr lang="cs-CZ" b="1" dirty="0" smtClean="0"/>
              <a:t>„optimální podmínky“, </a:t>
            </a:r>
            <a:r>
              <a:rPr lang="cs-CZ" dirty="0" smtClean="0"/>
              <a:t>tj. optimální počty personálu, reálná spotřeba léků a SZM </a:t>
            </a:r>
            <a:r>
              <a:rPr lang="cs-CZ" b="1" dirty="0" smtClean="0"/>
              <a:t>osvědčené „dobrou praxí“ a reálné „hotelové náklady“</a:t>
            </a:r>
            <a:r>
              <a:rPr lang="cs-CZ" dirty="0" smtClean="0"/>
              <a:t>. V tom případě by hotelové náklady činily cca 1 000 Kč/OD (cca + 350 Kč) a zdravotnické náklady cca 2 000 Kč/OD (cca + 800 Kč) a </a:t>
            </a:r>
            <a:r>
              <a:rPr lang="cs-CZ" b="1" dirty="0" smtClean="0"/>
              <a:t>celkové reálné náklady i úhrady měly oscilovat kolem 3 000 Kč/OD (oproti cca 1 800 Kč).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Covidová doba tyto propady ještě zhoršila</a:t>
            </a:r>
            <a:r>
              <a:rPr lang="cs-CZ" dirty="0" smtClean="0"/>
              <a:t>, neboť jak bylo ukázáno výše, </a:t>
            </a:r>
            <a:r>
              <a:rPr lang="cs-CZ" b="1" dirty="0" smtClean="0"/>
              <a:t>tempo růstu úhrad v následné péči bylo poloviční oproti akutní</a:t>
            </a:r>
            <a:r>
              <a:rPr lang="cs-CZ" dirty="0" smtClean="0"/>
              <a:t>. Protože následná péče nemůže akutní péči konkurovat ani platy ani potřebným technickým vybavením, je </a:t>
            </a:r>
            <a:r>
              <a:rPr lang="cs-CZ" b="1" dirty="0" smtClean="0"/>
              <a:t>nadále vystavena odchodům personálu a nižší kvalitě poskytovaných služeb.</a:t>
            </a:r>
            <a:endParaRPr lang="cs-CZ" b="1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241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2297" y="332174"/>
            <a:ext cx="9978081" cy="82936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Obecné příčiny stoupajících nákladů v následné péči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728" y="1235675"/>
            <a:ext cx="10546493" cy="440724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1800" b="1" dirty="0" smtClean="0">
                <a:solidFill>
                  <a:srgbClr val="C00000"/>
                </a:solidFill>
              </a:rPr>
              <a:t>Výrazná změna skladby pacientů</a:t>
            </a:r>
            <a:r>
              <a:rPr lang="cs-CZ" sz="1800" dirty="0" smtClean="0"/>
              <a:t> od vyhl. č. 134/98 Sb. (1998) – a zavedení DRG v akutní péči se pacienti rychle překládají na násl. lůžka, někdy i nedoléčení,</a:t>
            </a:r>
            <a:r>
              <a:rPr lang="cs-CZ" sz="1800" dirty="0" smtClean="0">
                <a:solidFill>
                  <a:srgbClr val="C00000"/>
                </a:solidFill>
              </a:rPr>
              <a:t> </a:t>
            </a:r>
            <a:r>
              <a:rPr lang="cs-CZ" sz="1800" b="1" dirty="0" smtClean="0">
                <a:solidFill>
                  <a:srgbClr val="C00000"/>
                </a:solidFill>
              </a:rPr>
              <a:t>v téměř „akutním“ nebo „postakutním stavu“</a:t>
            </a:r>
            <a:r>
              <a:rPr lang="cs-CZ" sz="1800" dirty="0" smtClean="0">
                <a:solidFill>
                  <a:srgbClr val="C0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b="1" dirty="0">
                <a:solidFill>
                  <a:srgbClr val="C00000"/>
                </a:solidFill>
              </a:rPr>
              <a:t>Péče o pacienty se </a:t>
            </a:r>
            <a:r>
              <a:rPr lang="cs-CZ" sz="1800" b="1" dirty="0" smtClean="0">
                <a:solidFill>
                  <a:srgbClr val="C00000"/>
                </a:solidFill>
              </a:rPr>
              <a:t>zde dnes blíží </a:t>
            </a:r>
            <a:r>
              <a:rPr lang="cs-CZ" sz="1800" b="1" dirty="0">
                <a:solidFill>
                  <a:srgbClr val="C00000"/>
                </a:solidFill>
              </a:rPr>
              <a:t>akutní medicíně </a:t>
            </a:r>
            <a:r>
              <a:rPr lang="cs-CZ" sz="1800" b="1" dirty="0" smtClean="0">
                <a:solidFill>
                  <a:srgbClr val="C00000"/>
                </a:solidFill>
              </a:rPr>
              <a:t>i s </a:t>
            </a:r>
            <a:r>
              <a:rPr lang="cs-CZ" sz="1800" b="1" dirty="0">
                <a:solidFill>
                  <a:srgbClr val="C00000"/>
                </a:solidFill>
              </a:rPr>
              <a:t>jejími náklady</a:t>
            </a:r>
            <a:r>
              <a:rPr lang="cs-CZ" sz="1800" b="1" dirty="0"/>
              <a:t> </a:t>
            </a:r>
            <a:r>
              <a:rPr lang="cs-CZ" sz="1800" dirty="0"/>
              <a:t>– počet akutních lůžek po r. ´89 </a:t>
            </a:r>
            <a:r>
              <a:rPr lang="cs-CZ" sz="1800" dirty="0" smtClean="0"/>
              <a:t>klesl </a:t>
            </a:r>
            <a:r>
              <a:rPr lang="cs-CZ" sz="1800" dirty="0"/>
              <a:t>o více než 40 %, </a:t>
            </a:r>
            <a:r>
              <a:rPr lang="cs-CZ" sz="1800" dirty="0" smtClean="0"/>
              <a:t>a </a:t>
            </a:r>
            <a:r>
              <a:rPr lang="cs-CZ" sz="1800" dirty="0"/>
              <a:t>proto musí pacienti co nejrychleji na </a:t>
            </a:r>
            <a:r>
              <a:rPr lang="cs-CZ" sz="1800" dirty="0" smtClean="0"/>
              <a:t>následná. </a:t>
            </a:r>
            <a:r>
              <a:rPr lang="cs-CZ" sz="1800" dirty="0"/>
              <a:t>Dřívější „LDN“ pod sociálními odbory územních celků byly svou povahou spíš „sociální“ než „zdravotní“.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b="1" dirty="0" smtClean="0">
                <a:solidFill>
                  <a:srgbClr val="C00000"/>
                </a:solidFill>
              </a:rPr>
              <a:t>Drahé léky a SZM si pacienti přinášejí naordinované z akutních lůžek</a:t>
            </a:r>
            <a:r>
              <a:rPr lang="cs-CZ" sz="1800" dirty="0" smtClean="0"/>
              <a:t>, přičemž v následné péči jsou hrazeny jen nízkým, obvykle nedostatečným paušálem, nikoliv jejich v reálných cenách.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b="1" dirty="0" smtClean="0">
                <a:solidFill>
                  <a:srgbClr val="C00000"/>
                </a:solidFill>
              </a:rPr>
              <a:t>Roste věk pacientů v následné péči, často jsou polymorbidní</a:t>
            </a:r>
            <a:r>
              <a:rPr lang="cs-CZ" sz="1800" dirty="0" smtClean="0"/>
              <a:t>, což je spojené s vyššími náklady na ošetřovatelskou a další péči </a:t>
            </a:r>
            <a:r>
              <a:rPr lang="cs-CZ" sz="1800" dirty="0">
                <a:solidFill>
                  <a:srgbClr val="C00000"/>
                </a:solidFill>
              </a:rPr>
              <a:t>(</a:t>
            </a:r>
            <a:r>
              <a:rPr lang="cs-CZ" sz="1800" b="1" dirty="0">
                <a:solidFill>
                  <a:srgbClr val="C00000"/>
                </a:solidFill>
              </a:rPr>
              <a:t>čeští pacienti jsou „o 9 let déle nemocní než ve Švédsku</a:t>
            </a:r>
            <a:r>
              <a:rPr lang="cs-CZ" sz="1800" b="1" dirty="0" smtClean="0">
                <a:solidFill>
                  <a:srgbClr val="C00000"/>
                </a:solidFill>
              </a:rPr>
              <a:t>“…</a:t>
            </a:r>
            <a:r>
              <a:rPr lang="cs-CZ" sz="1800" dirty="0" smtClean="0">
                <a:solidFill>
                  <a:srgbClr val="C00000"/>
                </a:solidFill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b="1" dirty="0" smtClean="0">
                <a:solidFill>
                  <a:srgbClr val="C00000"/>
                </a:solidFill>
              </a:rPr>
              <a:t>Křehkost a častá dekompenzace zdravotního stavu</a:t>
            </a:r>
            <a:r>
              <a:rPr lang="cs-CZ" sz="1800" dirty="0" smtClean="0"/>
              <a:t> – typická pro starší a chronicky nemocné, spojená s vyššími náklady na dovyšetření, léky aj (viz účtování tzv. „agregovaných výkonů“ aj.) 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b="1" dirty="0" smtClean="0">
                <a:solidFill>
                  <a:srgbClr val="C00000"/>
                </a:solidFill>
              </a:rPr>
              <a:t>Nutný stále vyšší počet personálu nad „personální vyhlášku“</a:t>
            </a:r>
            <a:r>
              <a:rPr lang="cs-CZ" sz="1800" dirty="0" smtClean="0"/>
              <a:t> – daný bezmocností a závislostí pacientů.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b="1" dirty="0" smtClean="0">
                <a:solidFill>
                  <a:srgbClr val="C00000"/>
                </a:solidFill>
              </a:rPr>
              <a:t>Růstu mezd v akutní péči</a:t>
            </a:r>
            <a:r>
              <a:rPr lang="cs-CZ" sz="1800" dirty="0" smtClean="0">
                <a:solidFill>
                  <a:srgbClr val="C00000"/>
                </a:solidFill>
              </a:rPr>
              <a:t> </a:t>
            </a:r>
            <a:r>
              <a:rPr lang="cs-CZ" sz="1800" dirty="0" smtClean="0"/>
              <a:t>stimuluje jejich růst i v následné péči, ale nízké úhrady tomu neodpovídají. Šetří se, kde se dá, roste napětí, odchází personál, snižuje se kvalita...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AČMN, Následná péče 8. 11. 2022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81449" y="5741772"/>
            <a:ext cx="10050162" cy="400110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Následná péče není ani podřadnou ani levnou medicínou a je třeba správně nastavit její cenu.</a:t>
            </a:r>
            <a:endParaRPr lang="cs-CZ" sz="20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2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8779" y="198867"/>
            <a:ext cx="9325233" cy="72377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Evropské nemocniční sítě</a:t>
            </a:r>
            <a:endParaRPr lang="cs-CZ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418" y="1019175"/>
            <a:ext cx="11178746" cy="52292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dirty="0" smtClean="0">
                <a:cs typeface="Arial" panose="020B0604020202020204" pitchFamily="34" charset="0"/>
              </a:rPr>
              <a:t>Je třeba vědět, že také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možnosti </a:t>
            </a:r>
            <a:r>
              <a:rPr lang="cs-CZ" sz="2000" b="1" dirty="0">
                <a:solidFill>
                  <a:srgbClr val="C00000"/>
                </a:solidFill>
                <a:cs typeface="Arial" panose="020B0604020202020204" pitchFamily="34" charset="0"/>
              </a:rPr>
              <a:t>porovnání</a:t>
            </a:r>
            <a:r>
              <a:rPr lang="cs-CZ" sz="2000" b="1" dirty="0"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zdravotnických </a:t>
            </a:r>
            <a:r>
              <a:rPr lang="cs-CZ" sz="2000" b="1" dirty="0">
                <a:solidFill>
                  <a:srgbClr val="C00000"/>
                </a:solidFill>
                <a:cs typeface="Arial" panose="020B0604020202020204" pitchFamily="34" charset="0"/>
              </a:rPr>
              <a:t>systémů</a:t>
            </a:r>
            <a:r>
              <a:rPr lang="cs-CZ" sz="2000" dirty="0">
                <a:cs typeface="Arial" panose="020B0604020202020204" pitchFamily="34" charset="0"/>
              </a:rPr>
              <a:t> </a:t>
            </a:r>
            <a:r>
              <a:rPr lang="cs-CZ" sz="2000" dirty="0" smtClean="0">
                <a:cs typeface="Arial" panose="020B0604020202020204" pitchFamily="34" charset="0"/>
              </a:rPr>
              <a:t>a jejich nemocničních sítí jsou </a:t>
            </a:r>
            <a:r>
              <a:rPr lang="cs-CZ" sz="2000" dirty="0">
                <a:cs typeface="Arial" panose="020B0604020202020204" pitchFamily="34" charset="0"/>
              </a:rPr>
              <a:t>do značné míry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omezené</a:t>
            </a:r>
            <a:r>
              <a:rPr lang="cs-CZ" sz="2000" dirty="0" smtClean="0">
                <a:cs typeface="Arial" panose="020B0604020202020204" pitchFamily="34" charset="0"/>
              </a:rPr>
              <a:t>. Problémem je už jejich</a:t>
            </a:r>
            <a:r>
              <a:rPr lang="cs-CZ" sz="2000" b="1" dirty="0" smtClean="0"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různý historický vývoj</a:t>
            </a:r>
            <a:r>
              <a:rPr lang="cs-CZ" sz="2000" dirty="0" smtClean="0">
                <a:cs typeface="Arial" panose="020B0604020202020204" pitchFamily="34" charset="0"/>
              </a:rPr>
              <a:t> (např. Střední Evropa x Velká Británie x Španělsko atd.), ale i způsob financování zdravotnictví (v rámci EU-15 má 7 zemí pojišťovenský systém, 8 „národní zdravotní službu“ v různé formě), různá dělení lůžkového sektoru, rozdělení kompetencí mezi nemocnice a ambulantní sektor (německý vs. holandský model), pohled na psychiatrii, dlouhodobou či následnou péči atd.</a:t>
            </a:r>
          </a:p>
          <a:p>
            <a:pPr>
              <a:defRPr/>
            </a:pPr>
            <a:r>
              <a:rPr lang="cs-CZ" sz="2000" dirty="0" smtClean="0">
                <a:cs typeface="Arial" panose="020B0604020202020204" pitchFamily="34" charset="0"/>
              </a:rPr>
              <a:t>Tzv.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„nemocnice“</a:t>
            </a:r>
            <a:r>
              <a:rPr lang="cs-CZ" sz="2000" dirty="0" smtClean="0">
                <a:cs typeface="Arial" panose="020B0604020202020204" pitchFamily="34" charset="0"/>
              </a:rPr>
              <a:t> v terminologii EU </a:t>
            </a:r>
            <a:r>
              <a:rPr lang="cs-CZ" sz="1400" dirty="0" smtClean="0">
                <a:cs typeface="Arial" panose="020B0604020202020204" pitchFamily="34" charset="0"/>
              </a:rPr>
              <a:t>(viz metodika SHA 2011)</a:t>
            </a:r>
            <a:r>
              <a:rPr lang="cs-CZ" sz="2000" dirty="0" smtClean="0">
                <a:cs typeface="Arial" panose="020B0604020202020204" pitchFamily="34" charset="0"/>
              </a:rPr>
              <a:t> znamenají dle českého pojetí jen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„akutní péči“</a:t>
            </a:r>
            <a:r>
              <a:rPr lang="cs-CZ" sz="2000" dirty="0" smtClean="0">
                <a:cs typeface="Arial" panose="020B0604020202020204" pitchFamily="34" charset="0"/>
              </a:rPr>
              <a:t>.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Psychiatrie</a:t>
            </a:r>
            <a:r>
              <a:rPr lang="cs-CZ" sz="2000" dirty="0" smtClean="0">
                <a:cs typeface="Arial" panose="020B0604020202020204" pitchFamily="34" charset="0"/>
              </a:rPr>
              <a:t> je v EU a OECD bez výjimky vykazována zcela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zvlášť jako obor „sui generis“</a:t>
            </a:r>
            <a:r>
              <a:rPr lang="cs-CZ" sz="2000" dirty="0" smtClean="0">
                <a:cs typeface="Arial" panose="020B0604020202020204" pitchFamily="34" charset="0"/>
              </a:rPr>
              <a:t> (svého druhu) a nepatří ani do akutní ani do „následné péče“. Mezinárodní statistiky sledují kromě lůžkové akutní ještě „dlouhodobou péči“ a rehabilitaci (viz dále). Nelze je však mechanicky srovnávat s českou „následnou péčí“, mj. i proto, že její značnou část v ČR tvoří právě psychiatrická lůžka. Nově se v EU začala sledovat také „paliativní péče“, která však v ČR co do objemu a způsobu úhrad činí absolutní minimum (pouze 340 mil. Kč v r. 2021). </a:t>
            </a:r>
            <a:endParaRPr lang="cs-CZ" sz="20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sz="2000" dirty="0" smtClean="0">
                <a:cs typeface="Arial" panose="020B0604020202020204" pitchFamily="34" charset="0"/>
              </a:rPr>
              <a:t>V zemích EU-15 je hlavním principem nemocniční péče</a:t>
            </a:r>
            <a:r>
              <a:rPr lang="cs-CZ" sz="2000" b="1" dirty="0" smtClean="0"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decentralizace (dekoncentrace) a subsidiarita</a:t>
            </a:r>
            <a:r>
              <a:rPr lang="cs-CZ" sz="2000" dirty="0">
                <a:cs typeface="Arial" panose="020B0604020202020204" pitchFamily="34" charset="0"/>
              </a:rPr>
              <a:t> </a:t>
            </a:r>
            <a:r>
              <a:rPr lang="cs-CZ" sz="2000" dirty="0" smtClean="0">
                <a:cs typeface="Arial" panose="020B0604020202020204" pitchFamily="34" charset="0"/>
              </a:rPr>
              <a:t>(viz dále). Pro </a:t>
            </a:r>
            <a:r>
              <a:rPr lang="cs-CZ" sz="2000" dirty="0">
                <a:cs typeface="Arial" panose="020B0604020202020204" pitchFamily="34" charset="0"/>
              </a:rPr>
              <a:t>lepší představu se </a:t>
            </a:r>
            <a:r>
              <a:rPr lang="cs-CZ" sz="2000" dirty="0" smtClean="0">
                <a:cs typeface="Arial" panose="020B0604020202020204" pitchFamily="34" charset="0"/>
              </a:rPr>
              <a:t>z tohoto pohledu vedle ČR podíváme na </a:t>
            </a:r>
            <a:r>
              <a:rPr lang="cs-CZ" sz="2000" b="1" dirty="0">
                <a:solidFill>
                  <a:srgbClr val="C00000"/>
                </a:solidFill>
                <a:cs typeface="Arial" panose="020B0604020202020204" pitchFamily="34" charset="0"/>
              </a:rPr>
              <a:t>Německo, Francii, Švýcarsko, Holandsko, Rakousko a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některé další země</a:t>
            </a:r>
            <a:r>
              <a:rPr lang="cs-CZ" sz="2000" b="1" dirty="0" smtClean="0"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cs-CZ" sz="2000" dirty="0" smtClean="0">
                <a:cs typeface="Arial" panose="020B0604020202020204" pitchFamily="34" charset="0"/>
              </a:rPr>
              <a:t>Následující data byla sbírána zejména z publikací WHO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Healthcare in Transition</a:t>
            </a:r>
            <a:r>
              <a:rPr lang="cs-CZ" sz="2000" dirty="0" smtClean="0">
                <a:cs typeface="Arial" panose="020B0604020202020204" pitchFamily="34" charset="0"/>
              </a:rPr>
              <a:t> (HiT) a Eurostatu:</a:t>
            </a:r>
          </a:p>
          <a:p>
            <a:pPr marL="0" indent="0">
              <a:buNone/>
              <a:defRPr/>
            </a:pPr>
            <a:endParaRPr lang="cs-CZ" sz="2000" dirty="0">
              <a:cs typeface="Arial" panose="020B0604020202020204" pitchFamily="34" charset="0"/>
            </a:endParaRPr>
          </a:p>
        </p:txBody>
      </p:sp>
      <p:sp>
        <p:nvSpPr>
          <p:cNvPr id="9220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fi-FI" altLang="cs-CZ" sz="1400" smtClean="0">
                <a:solidFill>
                  <a:schemeClr val="bg2"/>
                </a:solidFill>
                <a:latin typeface="Arial" panose="020B0604020202020204" pitchFamily="34" charset="0"/>
              </a:rPr>
              <a:t>FIALA, ASO-mezinárodní ekonomická konf., Praha 3 3.2023</a:t>
            </a:r>
            <a:endParaRPr kumimoji="0" lang="en-CA" altLang="cs-CZ" sz="1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70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64757"/>
            <a:ext cx="9516762" cy="91440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Princip subsidiarity, pyramida lůžkové péče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0789" y="988541"/>
            <a:ext cx="10964561" cy="4077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EU-15 můžeme v lůžkové péči pozorovat princip</a:t>
            </a:r>
            <a:r>
              <a:rPr 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subsidiarity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dle dostupnosti: </a:t>
            </a:r>
            <a:r>
              <a:rPr 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běžné/rutinní výkony co nejblíže pacientovi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 co nejkratší docházkovou/dojížďkovou vzdáleností (dnes: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 co nejkratší uhlíkovou stopou“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zatímco vysoce specializované výkony se soustřeďují do vysoce specializovaných center (např. v univerzitních nemocnicích):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Běžná </a:t>
            </a:r>
            <a:r>
              <a:rPr 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každodenní péče tvoří obvykle asi 70 – 75 %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akutní lůžkové péče (ta disponuje běžným vybavením, diagnostikou, provádějí se běžná/rutinní vyšetření, zákroky, léčení), odpovídá našim bývalým „okresním nemocnicím“ (tzv. „Nemocnice s poliklinikou – NsP I.“).</a:t>
            </a:r>
          </a:p>
          <a:p>
            <a:r>
              <a:rPr 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Specializovaná a méně obvyklá péče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představuje kolem</a:t>
            </a:r>
            <a:r>
              <a:rPr 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20 % lůžek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(např. kožní či oční, podobory a subspecializace), odpovídá našim krajským nemocnicím (býv. „NsP II.“). S výrazným zmenšením našich krajů po r. 2000 patrně nemusí být v nejmenších regionech.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Jen zhruba </a:t>
            </a:r>
            <a:r>
              <a:rPr 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10 % připadá na vysoce specializovanou péči, výuku, vědu a výzkum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Patří sem bývalé „NsP III.“, dnes v podobě „fakultních nemocnic“ (v zahraniční „Univerzitní nemocnice“), dále např. popáleninová centra (např. 2 – 3 v celé ČR), vojenská medicína aj.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63955" y="5134728"/>
            <a:ext cx="9693516" cy="1015663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Tento princip a členění lůžkové péče má v EU-15 zásadní význam pro počty a typy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zdravotnických zařízení. Současný stav v ČR tomuto hledisku v zásadě neodpovídá. 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 ilustraci bližší porovnání některých charakteristik ČR a Rakouska: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0809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2914" y="546358"/>
            <a:ext cx="9360243" cy="1018831"/>
          </a:xfrm>
        </p:spPr>
        <p:txBody>
          <a:bodyPr/>
          <a:lstStyle/>
          <a:p>
            <a:pPr algn="ctr">
              <a:defRPr/>
            </a:pPr>
            <a:r>
              <a:rPr lang="cs-CZ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Německo </a:t>
            </a: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(2014)</a:t>
            </a:r>
            <a:endParaRPr lang="cs-CZ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61752"/>
            <a:ext cx="10515600" cy="335279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Počet obyvatel: 84,2 miliónů; rozdělení do 16 spolkových zemí.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Výdaje na zdravotnictví: 11,3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HDP, tj. 4 627 </a:t>
            </a:r>
            <a:r>
              <a:rPr lang="cs-CZ" sz="2000" dirty="0" smtClean="0"/>
              <a:t>€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/1 obyvatele.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Počet akutních nemocnic: kolem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2,2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tis, v přepočtu cca 38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tis.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obyvatel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1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nemocnici; nemocnice mají vesměs </a:t>
            </a:r>
            <a:r>
              <a:rPr lang="cs-CZ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veřejnoprávní neziskový status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při jakékoliv právní formě (městské,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církevní, univerzitní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atd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Počet nemocničních lůžek: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přes 500 tis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 obložnost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cca 78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Mimo tato lůžka jsou dále do lůžkové péče započítávána lůžka psychiatrická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rehabilitační. Úhrady rehabilitačních lůžek jdou z různých zdrojů veřejného pojištění.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Počet univerzitních nemocnic: celkem 42 (např. Mnichov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2, Hamburk 1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 1 univerzitní nemocnice připadá cca na 2 mil. obyvatel.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fi-FI" altLang="cs-CZ" sz="1400" smtClean="0">
                <a:solidFill>
                  <a:schemeClr val="bg2"/>
                </a:solidFill>
                <a:latin typeface="Arial" panose="020B0604020202020204" pitchFamily="34" charset="0"/>
              </a:rPr>
              <a:t>FIALA, ASO-mezinárodní ekonomická konf., Praha 3 3.2023</a:t>
            </a:r>
            <a:endParaRPr kumimoji="0" lang="en-CA" altLang="cs-CZ" sz="1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394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9962" y="225082"/>
            <a:ext cx="8973065" cy="68108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Výchozí situace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7836" y="980304"/>
            <a:ext cx="11013991" cy="4975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cs typeface="Arial" panose="020B0604020202020204" pitchFamily="34" charset="0"/>
              </a:rPr>
              <a:t>Pozvolna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odeznívá covidová krize</a:t>
            </a:r>
            <a:r>
              <a:rPr lang="cs-CZ" sz="2000" dirty="0" smtClean="0">
                <a:cs typeface="Arial" panose="020B0604020202020204" pitchFamily="34" charset="0"/>
              </a:rPr>
              <a:t> těžce doléhající na české zdravotnictví </a:t>
            </a:r>
            <a:r>
              <a:rPr lang="cs-CZ" sz="1400" dirty="0" smtClean="0">
                <a:cs typeface="Arial" panose="020B0604020202020204" pitchFamily="34" charset="0"/>
              </a:rPr>
              <a:t>(„Zdravotníci toho mají dost...“)</a:t>
            </a:r>
            <a:r>
              <a:rPr lang="cs-CZ" sz="2000" dirty="0" smtClean="0">
                <a:cs typeface="Arial" panose="020B0604020202020204" pitchFamily="34" charset="0"/>
              </a:rPr>
              <a:t>. Zároveň jsme se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ocitli ve válce</a:t>
            </a:r>
            <a:r>
              <a:rPr lang="cs-CZ" sz="2000" dirty="0" smtClean="0">
                <a:cs typeface="Arial" panose="020B0604020202020204" pitchFamily="34" charset="0"/>
              </a:rPr>
              <a:t>, rozpoutané Ruskem proti Ukrajině a Západu. Na to nasedá nevídaná</a:t>
            </a:r>
            <a:r>
              <a:rPr lang="cs-CZ" sz="2000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inflace 15,1 % v r. 2022 (19,1 % v 2/23,</a:t>
            </a:r>
            <a:r>
              <a:rPr lang="cs-CZ" sz="1200" b="1" dirty="0" smtClean="0">
                <a:cs typeface="Arial" panose="020B0604020202020204" pitchFamily="34" charset="0"/>
              </a:rPr>
              <a:t> viz Eurostat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)</a:t>
            </a:r>
            <a:r>
              <a:rPr lang="cs-CZ" sz="1400" dirty="0" smtClean="0"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a energetická krize</a:t>
            </a:r>
            <a:r>
              <a:rPr lang="cs-CZ" sz="2000" dirty="0" smtClean="0">
                <a:cs typeface="Arial" panose="020B0604020202020204" pitchFamily="34" charset="0"/>
              </a:rPr>
              <a:t>, znásobující výdaje nemocnic. To má značné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dopady na zdravotnictví</a:t>
            </a:r>
            <a:r>
              <a:rPr lang="cs-CZ" sz="2000" dirty="0" smtClean="0">
                <a:cs typeface="Arial" panose="020B0604020202020204" pitchFamily="34" charset="0"/>
              </a:rPr>
              <a:t> a svým způsobem určuje jeho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současné a budoucí priority</a:t>
            </a:r>
            <a:r>
              <a:rPr lang="cs-CZ" sz="2000" dirty="0" smtClean="0"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Obvykle hodnotíme naše zdravotnictví v kontextu s EU-15, tj. s jeho nejvyspělejšími zeměmi hlavně sousedními (úroveň, kvalita, finance atp.), nikoliv s těmi nejhoršími (Zimbabwe, Balkán atp.). </a:t>
            </a:r>
            <a:r>
              <a:rPr lang="cs-CZ" sz="2000" dirty="0" smtClean="0">
                <a:cs typeface="Arial" panose="020B0604020202020204" pitchFamily="34" charset="0"/>
              </a:rPr>
              <a:t>Nejde přitom o klasické „dohnat a předehnat“, ale hlavně o orientaci v hlavních trendech a problémech zdravotnictví ve vyspělých zemích, k nimž se chceme postupně aspoň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přibližovat</a:t>
            </a:r>
            <a:r>
              <a:rPr lang="cs-CZ" sz="2000" dirty="0" smtClean="0">
                <a:cs typeface="Arial" panose="020B0604020202020204" pitchFamily="34" charset="0"/>
              </a:rPr>
              <a:t>. V ČR mj. dosud není zcela jasné, zda naše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zdravotnictví je veřejná služba</a:t>
            </a:r>
            <a:r>
              <a:rPr lang="cs-CZ" sz="2000" dirty="0" smtClean="0">
                <a:cs typeface="Arial" panose="020B0604020202020204" pitchFamily="34" charset="0"/>
              </a:rPr>
              <a:t> (jako v EU-15) nebo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byznys jako každý jiný</a:t>
            </a:r>
            <a:r>
              <a:rPr lang="cs-CZ" sz="2000" dirty="0" smtClean="0">
                <a:cs typeface="Arial" panose="020B0604020202020204" pitchFamily="34" charset="0"/>
              </a:rPr>
              <a:t> (jako v USA), a náš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„hybrid“ proto trpí řadou neduhů</a:t>
            </a:r>
            <a:r>
              <a:rPr lang="cs-CZ" sz="20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+ nedostatkem prostředků</a:t>
            </a:r>
            <a:r>
              <a:rPr lang="cs-CZ" sz="2000" dirty="0" smtClean="0">
                <a:cs typeface="Arial" panose="020B0604020202020204" pitchFamily="34" charset="0"/>
              </a:rPr>
              <a:t>, neboť na 5x dražší model USA nemáme zdroje, a ty které máme, často </a:t>
            </a:r>
            <a:r>
              <a:rPr lang="cs-CZ" sz="2000" dirty="0">
                <a:cs typeface="Arial" panose="020B0604020202020204" pitchFamily="34" charset="0"/>
              </a:rPr>
              <a:t>nevydáváme </a:t>
            </a:r>
            <a:r>
              <a:rPr lang="cs-CZ" sz="2000" dirty="0" smtClean="0">
                <a:cs typeface="Arial" panose="020B0604020202020204" pitchFamily="34" charset="0"/>
              </a:rPr>
              <a:t>maximálně efektivně (viz dále).</a:t>
            </a:r>
          </a:p>
          <a:p>
            <a:pPr marL="0" indent="0">
              <a:buNone/>
            </a:pPr>
            <a:r>
              <a:rPr lang="cs-CZ" sz="2000" dirty="0" smtClean="0">
                <a:cs typeface="Arial" panose="020B0604020202020204" pitchFamily="34" charset="0"/>
              </a:rPr>
              <a:t>Podle mezinárodního srovnání dosáhla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ČR již 94 % průměrného HDP v EU</a:t>
            </a:r>
            <a:r>
              <a:rPr lang="cs-CZ" sz="2000" dirty="0" smtClean="0">
                <a:cs typeface="Arial" panose="020B0604020202020204" pitchFamily="34" charset="0"/>
              </a:rPr>
              <a:t> </a:t>
            </a:r>
            <a:r>
              <a:rPr lang="cs-CZ" sz="1400" dirty="0" smtClean="0">
                <a:cs typeface="Arial" panose="020B0604020202020204" pitchFamily="34" charset="0"/>
              </a:rPr>
              <a:t>(ČSÚ 12/21)</a:t>
            </a:r>
            <a:r>
              <a:rPr lang="cs-CZ" sz="2000" dirty="0" smtClean="0">
                <a:cs typeface="Arial" panose="020B0604020202020204" pitchFamily="34" charset="0"/>
              </a:rPr>
              <a:t>, ale celkové výdaje na zdravotnictví, jakož i výdělky zdravotníků, jak uvidíme dále, za tím výrazně pokulhávají.</a:t>
            </a:r>
          </a:p>
          <a:p>
            <a:pPr marL="0" indent="0">
              <a:buNone/>
            </a:pPr>
            <a:r>
              <a:rPr lang="cs-CZ" sz="2000" dirty="0" smtClean="0">
                <a:cs typeface="Arial" panose="020B0604020202020204" pitchFamily="34" charset="0"/>
              </a:rPr>
              <a:t>V následující prezentaci si všimneme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nejdůležitějších charakteristik</a:t>
            </a:r>
            <a:r>
              <a:rPr lang="cs-CZ" sz="2000" dirty="0" smtClean="0">
                <a:cs typeface="Arial" panose="020B0604020202020204" pitchFamily="34" charset="0"/>
              </a:rPr>
              <a:t>, v nichž je vhodné porovnávat naše zdravotnictví s vyspělými zeměmi EU-15 a v jejich světle zhodnotíme </a:t>
            </a:r>
            <a:r>
              <a:rPr lang="cs-CZ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priority vlády ve zdravotnictví</a:t>
            </a:r>
            <a:r>
              <a:rPr lang="cs-CZ" sz="2000" dirty="0" smtClean="0">
                <a:cs typeface="Arial" panose="020B0604020202020204" pitchFamily="34" charset="0"/>
              </a:rPr>
              <a:t> podle jejího programu (vládního programového prohlášení).</a:t>
            </a:r>
          </a:p>
          <a:p>
            <a:pPr marL="0" indent="0">
              <a:buNone/>
            </a:pPr>
            <a:endParaRPr lang="cs-CZ" sz="2000" b="1" dirty="0" smtClean="0">
              <a:cs typeface="Arial" panose="020B060402020202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5087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582665" cy="911740"/>
          </a:xfrm>
        </p:spPr>
        <p:txBody>
          <a:bodyPr/>
          <a:lstStyle/>
          <a:p>
            <a:pPr algn="ctr">
              <a:defRPr/>
            </a:pPr>
            <a:r>
              <a:rPr lang="cs-CZ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Švýcarsko</a:t>
            </a:r>
            <a:r>
              <a:rPr lang="cs-CZ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(2015)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724" y="1446684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Počet obyvatel: 8,5 miliónů; žijí ve federaci 26 autonomních kantonů.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Výdaje na zdravotnictví: 11,9%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HDP, tj. 8 325 </a:t>
            </a:r>
            <a:r>
              <a:rPr lang="cs-CZ" sz="2000" dirty="0" smtClean="0"/>
              <a:t>€/1 obyvatele (téměř jako v USA: 8 746 €).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Počet akutních nemocnic: 293, v přepočtu cca 29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tis.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obyvatel/1 nemocnici.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Počet nemocničních lůžek: 37 863,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obložnost 85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ilná 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decentralizace péče, princip </a:t>
            </a:r>
            <a:r>
              <a:rPr lang="cs-CZ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subsidiarity (viz švýcarské kantony).</a:t>
            </a:r>
            <a:endParaRPr lang="cs-CZ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Mimo akutní lůžka je zde velmi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rozsáhlá síť psychiatrických 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rehabilitačních lůžkových zařízení.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Průměrná 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velikost nemocnice = 129 lůžek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(v tom všeob. nem. =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cca 222 lůžek; neziskové nemocnice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191 lůžek, soukromé 79 lůžek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Počet univerzitních nemocnic 5 (Basilej, Curych, Bern, Ženeva, Lausanne). 1 univerzitní nemocnice připadá na cca 1,7 mil. obyvatel.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fi-FI" altLang="cs-CZ" sz="1400" smtClean="0">
                <a:solidFill>
                  <a:schemeClr val="bg2"/>
                </a:solidFill>
                <a:latin typeface="Arial" panose="020B0604020202020204" pitchFamily="34" charset="0"/>
              </a:rPr>
              <a:t>FIALA, ASO-mezinárodní ekonomická konf., Praha 3 3.2023</a:t>
            </a:r>
            <a:endParaRPr kumimoji="0" lang="en-CA" altLang="cs-CZ" sz="1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5455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9259" y="486032"/>
            <a:ext cx="9590903" cy="774357"/>
          </a:xfrm>
        </p:spPr>
        <p:txBody>
          <a:bodyPr/>
          <a:lstStyle/>
          <a:p>
            <a:pPr algn="ctr">
              <a:defRPr/>
            </a:pPr>
            <a:r>
              <a:rPr lang="cs-CZ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Francie</a:t>
            </a:r>
            <a:r>
              <a:rPr lang="cs-CZ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(2015)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2595" y="1498773"/>
            <a:ext cx="10099589" cy="417195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Počet obyvatel: 67,4 miliónů; rozdělení do 13 velkých regionů a 95 departmentů.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Výdaje na zdravotnictví: 11,7 % z HDP, tj. 3 829 </a:t>
            </a:r>
            <a:r>
              <a:rPr lang="cs-CZ" sz="2000" dirty="0" smtClean="0"/>
              <a:t>€/1 obyvatele.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Počet akutních nemocnic: 2 694, v přepočtu 1 nemocnice na cca 25 tis. obyvatel. Existuje hierarchie/pyramida: město/oblast/okres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departement → velký region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země.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Počet akutních nemocničních lůžek: cca 258 tis., obložnost neuvedena.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Silný státní princip dekoncentrace a subsidiarity.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Psychiatrická lůžka a rehabilitační počítána zvlášť mimo ně.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Počet univerzitních nemocnic: celkem 38, některé seskupené („jumelles“), např. Montpellier-Nîmes aj.; 1 univerzitní nemocnice připadá na cca 1,7 mil. obyvatel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Pozn.: Po mimořádné vlně veder v r. 2003 a jejích dopadech na přeplněné nemocnice otevřena diskuse o nedostatečné lůžkové kapacitě Francie a o dalších/rezervních kapacit, částečná realizace.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fi-FI" altLang="cs-CZ" sz="1400" smtClean="0">
                <a:solidFill>
                  <a:schemeClr val="bg2"/>
                </a:solidFill>
                <a:latin typeface="Arial" panose="020B0604020202020204" pitchFamily="34" charset="0"/>
              </a:rPr>
              <a:t>FIALA, ASO-mezinárodní ekonomická konf., Praha 3 3.2023</a:t>
            </a:r>
            <a:endParaRPr kumimoji="0" lang="en-CA" altLang="cs-CZ" sz="1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0931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96849" cy="878789"/>
          </a:xfrm>
        </p:spPr>
        <p:txBody>
          <a:bodyPr/>
          <a:lstStyle/>
          <a:p>
            <a:pPr algn="ctr">
              <a:defRPr/>
            </a:pPr>
            <a:r>
              <a:rPr lang="cs-CZ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Holandsko </a:t>
            </a:r>
            <a:r>
              <a:rPr lang="cs-CZ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(2016)</a:t>
            </a:r>
            <a:endParaRPr lang="cs-CZ" sz="3600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1005018" y="1358729"/>
            <a:ext cx="9852584" cy="41719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Počet obyvatel: 17,5 miliónů, žijí ve 12 provinciích.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Výdaje na zdravotnictví: 12,9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% z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HDP </a:t>
            </a:r>
            <a:r>
              <a:rPr lang="cs-CZ" alt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(dle jiných zdrojů 10,0 %)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tj. 4 480 </a:t>
            </a:r>
            <a:r>
              <a:rPr lang="cs-CZ" sz="2000" dirty="0" smtClean="0"/>
              <a:t>€/1 obyvatele.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Počet akutních nemocnic: 153 +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268 „nezávislých lůžkových center“,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(např. onkologie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traumatologie, transplantace,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rehabilitace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aj.), celkem 421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lůžkových zařízení. V přepočtu jedna nemocnice na cca 41 tis. obyvatel.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Obložnost: 68 %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(jedna z nejnižších v EU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r. 2000 spuštěna řada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reforem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které stále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probíhají a mění se,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zdravotnictví v omezené míře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vpuštěn trh.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Reforma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2015: </a:t>
            </a:r>
            <a:r>
              <a:rPr lang="cs-CZ" altLang="cs-CZ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„Léčit pokud možno </a:t>
            </a:r>
            <a:r>
              <a:rPr lang="cs-CZ" alt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lokálně, až poté </a:t>
            </a:r>
            <a:r>
              <a:rPr lang="cs-CZ" altLang="cs-CZ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jít do </a:t>
            </a:r>
            <a:r>
              <a:rPr lang="cs-CZ" alt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nemocnice vyššího </a:t>
            </a:r>
            <a:r>
              <a:rPr lang="cs-CZ" altLang="cs-CZ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typu.“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Pozn.: V holandském zdravotnictví je třeba vzít v úvahu specifické rozdělení úloh lůžkové a ambulantní sféry („holandský“ vs. „německý“ model – viz dále).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fi-FI" altLang="cs-CZ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FIALA, ASO-mezinárodní ekonomická konf., Praha 3 3.2023</a:t>
            </a:r>
            <a:endParaRPr kumimoji="0" lang="en-CA" altLang="cs-CZ" sz="1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8595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83811" cy="944691"/>
          </a:xfrm>
        </p:spPr>
        <p:txBody>
          <a:bodyPr/>
          <a:lstStyle/>
          <a:p>
            <a:pPr algn="ctr">
              <a:defRPr/>
            </a:pPr>
            <a:r>
              <a:rPr lang="cs-CZ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Rakousko </a:t>
            </a:r>
            <a:r>
              <a:rPr lang="cs-CZ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(2013)</a:t>
            </a:r>
            <a:endParaRPr lang="cs-CZ" sz="3600" dirty="0"/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879389" y="1512588"/>
            <a:ext cx="10515600" cy="35124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Počet obyvatel: 8,9 miliónů, žijí v 9 spolkových zemích.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Výdaje na zdravotnictví: 10,3 % z HDP, tj. 4 501 </a:t>
            </a:r>
            <a:r>
              <a:rPr lang="cs-CZ" sz="2000" dirty="0" smtClean="0"/>
              <a:t>€/1 obyvatele.</a:t>
            </a: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Počet akutních nemocnic: 268, v přepočtu 1 nemocnice na 33 tis. obyvatel.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Počet akutních nemocničních lůžek: 64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tis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 obložnost neuvedena.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Psychiatrická a rehabilitační lůžková síť vedena zvlášť .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Počet univerzitních nemocnic: 3 s celkem 5 500 lůžky (Vídeň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Innsbruck, Štýrský Hradec,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každá s odlišným „zaměřením“), v přepočtu 1 univerzitní nemocnice na cca 3 mil. obyvatel. Mimo veřejné rozpočty ještě některé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přidružené menší, příp.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soukromé.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Vybrané údaje k rakouským nemocnicím ještě viz dále.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fi-FI" altLang="cs-CZ" sz="1400" smtClean="0">
                <a:solidFill>
                  <a:schemeClr val="bg2"/>
                </a:solidFill>
                <a:latin typeface="Arial" panose="020B0604020202020204" pitchFamily="34" charset="0"/>
              </a:rPr>
              <a:t>FIALA, ASO-mezinárodní ekonomická konf., Praha 3 3.2023</a:t>
            </a:r>
            <a:endParaRPr kumimoji="0" lang="en-CA" altLang="cs-CZ" sz="1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5557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739184" cy="928216"/>
          </a:xfrm>
        </p:spPr>
        <p:txBody>
          <a:bodyPr/>
          <a:lstStyle/>
          <a:p>
            <a:pPr algn="ctr">
              <a:defRPr/>
            </a:pPr>
            <a:r>
              <a:rPr lang="cs-CZ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Česká Republika</a:t>
            </a:r>
            <a:r>
              <a:rPr lang="cs-CZ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(2015)</a:t>
            </a:r>
            <a:endParaRPr lang="cs-CZ" sz="3600" dirty="0"/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1276864" y="1482296"/>
            <a:ext cx="9333471" cy="327917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Počet obyvatel: 10,7 miliónů.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právní rozdělení do 14 krajů.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Výdaje na zdravotnictví: 7,2 %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HDP, tj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1 493 </a:t>
            </a:r>
            <a:r>
              <a:rPr lang="cs-CZ" sz="2000" dirty="0"/>
              <a:t>€/1 obyvatele.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Počet akutních nemocnic: 156, v přepočtu 1 nemocnice na 69 tis. obyvatel.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Počet akutních lůžek: 47,2/100 tis. obyvatel.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Průměrná obložnost: 70,2 %.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Psychiatrická a rehabilitační lůžka počítána na rozdíl od metodiky EU a OECD do tzv. „následné péče“, čímž výrazně zkresleno porovnání „dlouhodobé péče“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(viz dále)</a:t>
            </a:r>
            <a:r>
              <a:rPr lang="cs-CZ" altLang="cs-CZ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Počet univerzitních (fakultních) nemocnic: 12, v přepočtu 1 univerzitní nemocnice na 0,9 mil. obyvatel. Je to více než 2x tolik než v zemích EU. 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fi-FI" altLang="cs-CZ" sz="1400" smtClean="0">
                <a:solidFill>
                  <a:schemeClr val="bg2"/>
                </a:solidFill>
                <a:latin typeface="Arial" panose="020B0604020202020204" pitchFamily="34" charset="0"/>
              </a:rPr>
              <a:t>FIALA, ASO-mezinárodní ekonomická konf., Praha 3 3.2023</a:t>
            </a:r>
            <a:endParaRPr kumimoji="0" lang="en-CA" altLang="cs-CZ" sz="1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032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61389" cy="952929"/>
          </a:xfrm>
        </p:spPr>
        <p:txBody>
          <a:bodyPr/>
          <a:lstStyle/>
          <a:p>
            <a:pPr algn="ctr">
              <a:defRPr/>
            </a:pPr>
            <a:r>
              <a:rPr lang="cs-CZ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Některé další země</a:t>
            </a:r>
            <a:endParaRPr lang="cs-CZ" sz="3600" dirty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755822" y="1438447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Španělsko a Portugalsko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iberský systém zdrav. (NHS), moderní nemocnice = rozvoj až ve 20.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století. Výdaje na zdravotnictví: Španělsko 9,0 % z HDP (2 310 </a:t>
            </a:r>
            <a:r>
              <a:rPr lang="cs-CZ" sz="2000" dirty="0"/>
              <a:t>€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/1 obyv.), Portugalsko (9,5 % z HPD, 1 877 </a:t>
            </a:r>
            <a:r>
              <a:rPr lang="cs-CZ" sz="2000" dirty="0"/>
              <a:t>€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/1obyv.).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Itálie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až v 60.-70. letech doháněla Československo masovou výstavbou nových nem., hlavně na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jihu.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Skandinávské země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specifika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nízké hustoty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osídlení a velkých vzdáleností, systémy NHS (S – dle hrabství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Finsko</a:t>
            </a:r>
            <a:r>
              <a:rPr lang="cs-CZ" alt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v EU absolutní výjimkou s vysokým počtem akutních nemocnic (6/100 tis. obyv.), nejvyšším v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Evropě.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fi-FI" altLang="cs-CZ" sz="1400" smtClean="0">
                <a:solidFill>
                  <a:schemeClr val="bg2"/>
                </a:solidFill>
                <a:latin typeface="Arial" panose="020B0604020202020204" pitchFamily="34" charset="0"/>
              </a:rPr>
              <a:t>FIALA, ASO-mezinárodní ekonomická konf., Praha 3 3.2023</a:t>
            </a:r>
            <a:endParaRPr kumimoji="0" lang="en-CA" altLang="cs-CZ" sz="1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3014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524" y="370147"/>
            <a:ext cx="7842935" cy="863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altLang="cs-CZ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 modelům ČR a Rakouska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963827" y="1746421"/>
            <a:ext cx="10404389" cy="467909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ČR zvolilo model vyšších odvodů do systému v. z. p. při relativně nižší spoluúčasti.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Zaměstnanci odvádějí 13,5 % (9 % + 4,5 %) z mezd/platů, což tvoří až 70 % všech veřejných zdrojů. Asi 30 % zdrojů činí odvody za státní pojištěnce, t. č. 1 967 Kč/měsíc (od 7/2022 snížení na 1 567 Kč). Tzv. spoluúčast (hlavně léky) se v ČR pohybuje mezi 20 – 25 %.</a:t>
            </a:r>
            <a:endParaRPr lang="cs-CZ" altLang="cs-CZ" sz="2000" dirty="0" smtClean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Rakousko zvolilo obrácený model, tj. nižší odvody </a:t>
            </a: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vyšší </a:t>
            </a:r>
            <a:r>
              <a:rPr lang="cs-CZ" alt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spoluúčast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(kolem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%).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Základní odvody jsou různé: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zaměstnanci – dřív </a:t>
            </a:r>
            <a:r>
              <a:rPr lang="cs-CZ" altLang="cs-CZ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6,9 %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3,5 %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3,4 %), </a:t>
            </a:r>
            <a:r>
              <a:rPr lang="cs-CZ" alt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nyní </a:t>
            </a:r>
            <a:r>
              <a:rPr lang="cs-CZ" altLang="cs-CZ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7,5 %</a:t>
            </a:r>
            <a:endParaRPr lang="cs-CZ" altLang="cs-CZ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svobodná povolání – 6,5% (3,25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%+ 3,25 %)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živnostníci – </a:t>
            </a:r>
            <a:r>
              <a:rPr lang="cs-CZ" altLang="cs-CZ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9,1 %</a:t>
            </a:r>
            <a:endParaRPr lang="cs-CZ" altLang="cs-CZ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zemědělci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6,4 %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Rakousku rodiče platí z mezd tzv. „zástupné platby“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své </a:t>
            </a: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děti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stát platí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jen za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vězně; odvody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platí i důchodci (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podobný model mají i další země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EU-15).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Mezinárodní porovnání soukromých a veřejných </a:t>
            </a:r>
            <a:r>
              <a:rPr lang="cs-CZ" alt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výdajů</a:t>
            </a:r>
            <a:r>
              <a:rPr lang="cs-CZ" altLang="cs-CZ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proto z řady důvodů obtížné.</a:t>
            </a: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 otázka, zda lze určitý model označit za optimální?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Zástupný symbol pro zápatí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fi-FI" altLang="cs-CZ" sz="1400" smtClean="0">
                <a:solidFill>
                  <a:schemeClr val="bg2"/>
                </a:solidFill>
                <a:latin typeface="Arial" panose="020B0604020202020204" pitchFamily="34" charset="0"/>
              </a:rPr>
              <a:t>FIALA, ASO-mezinárodní ekonomická konf., Praha 3 3.2023</a:t>
            </a:r>
            <a:endParaRPr kumimoji="0" lang="en-CA" altLang="cs-CZ" sz="1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83956" y="1227438"/>
            <a:ext cx="315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ODVODY DO SYSTÉMU:</a:t>
            </a:r>
            <a:endParaRPr lang="cs-CZ" sz="2400" b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1084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9739184" cy="1142399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Nemocnice v Rakousku a v ČR</a:t>
            </a:r>
            <a:endParaRPr lang="cs-CZ" altLang="cs-CZ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823784" y="1466336"/>
            <a:ext cx="10643286" cy="450609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Rakousko a ČR mají podobnou historii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vývoj a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strukturu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lůžkových zařízení,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zdravotního pojištění (tzv. „bismarckovský systém“), obdobnou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velikost populace (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10,7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resp.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8,9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mil. obyvatel).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Nemocnice v Rakousku jsou z 85% fondové, neziskové, veřejnoprávní. Z </a:t>
            </a:r>
            <a:r>
              <a:rPr lang="cs-CZ" alt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veřejných </a:t>
            </a: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zdrojů </a:t>
            </a:r>
            <a:r>
              <a:rPr lang="cs-CZ" alt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mohou čerpat </a:t>
            </a: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 </a:t>
            </a:r>
            <a:r>
              <a:rPr lang="cs-CZ" alt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neziskové nemocnice.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ČR je lůžková péče „hybridní“; část tvoří příspěvkové či přímo řízené nemocnice, část je privátní, některé a. s. vlastní kraje.</a:t>
            </a:r>
            <a:endParaRPr lang="cs-CZ" altLang="cs-CZ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Nápadný </a:t>
            </a: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mezi Rakouskem a ČR je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cs-CZ" alt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struktuře nemocnic podle velikosti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Těžiště rakouské lůžkové péče leží v menších regionálních zařízeních okresního typu do 200 lůžek (62 %). Má jen 8 nemocnic s počtem lůžek přes 1 000 (3 % lůžek), v ČR tvoří 28 % lůžkového fondu. (Blíže následující tabulka na obr. č. 20.)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Rakousko má jen 3 </a:t>
            </a: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univerzitní nemocnice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celkem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5 500 lůžky (Vídeň, Štýrský Hradec, Innsbruck).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ČR má </a:t>
            </a:r>
            <a:r>
              <a:rPr lang="cs-CZ" alt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č. 12 fakultních nemocnic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celkem 18 700 lůžky tj. 3x více než v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Rakousku a 2x víc než v ostatních sledovaných zemích EU-15.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 otázkou, proč tomu tak je? 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Zástupný symbol pro zápatí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fi-FI" altLang="cs-CZ" sz="1400" smtClean="0">
                <a:solidFill>
                  <a:schemeClr val="bg2"/>
                </a:solidFill>
                <a:latin typeface="Arial" panose="020B0604020202020204" pitchFamily="34" charset="0"/>
              </a:rPr>
              <a:t>FIALA, ASO-mezinárodní ekonomická konf., Praha 3 3.2023</a:t>
            </a:r>
            <a:endParaRPr kumimoji="0" lang="en-CA" altLang="cs-CZ" sz="1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6079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1953103" cy="81142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altLang="cs-CZ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nemocnic v ČR a Rakousku podle velikosti </a:t>
            </a:r>
            <a:r>
              <a:rPr lang="cs-CZ" altLang="cs-CZ" sz="1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(2012)</a:t>
            </a:r>
            <a:endParaRPr lang="cs-CZ" altLang="cs-CZ" sz="3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79687" name="Group 45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0763904"/>
              </p:ext>
            </p:extLst>
          </p:nvPr>
        </p:nvGraphicFramePr>
        <p:xfrm>
          <a:off x="1815071" y="1331612"/>
          <a:ext cx="8188327" cy="2871788"/>
        </p:xfrm>
        <a:graphic>
          <a:graphicData uri="http://schemas.openxmlformats.org/drawingml/2006/table">
            <a:tbl>
              <a:tblPr/>
              <a:tblGrid>
                <a:gridCol w="1369905"/>
                <a:gridCol w="934965"/>
                <a:gridCol w="1296886"/>
                <a:gridCol w="933378"/>
                <a:gridCol w="208266"/>
                <a:gridCol w="208266"/>
                <a:gridCol w="1004810"/>
                <a:gridCol w="1296886"/>
                <a:gridCol w="934965"/>
              </a:tblGrid>
              <a:tr h="7065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anose="020B0604030504040204" pitchFamily="34" charset="0"/>
                        </a:rPr>
                        <a:t>Velikost nem.</a:t>
                      </a:r>
                    </a:p>
                  </a:txBody>
                  <a:tcPr marL="91433" marR="91433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anose="020B0604030504040204" pitchFamily="34" charset="0"/>
                        </a:rPr>
                        <a:t>Počet nem.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anose="020B0604030504040204" pitchFamily="34" charset="0"/>
                        </a:rPr>
                        <a:t>Počet lůžek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anose="020B0604030504040204" pitchFamily="34" charset="0"/>
                        </a:rPr>
                        <a:t>Počet nem.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anose="020B0604030504040204" pitchFamily="34" charset="0"/>
                        </a:rPr>
                        <a:t>Počet lůžek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Do 200</a:t>
                      </a:r>
                    </a:p>
                  </a:txBody>
                  <a:tcPr marL="91433" marR="91433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95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9 683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419A"/>
                          </a:solidFill>
                          <a:effectLst/>
                          <a:latin typeface="Tahoma" panose="020B0604030504040204" pitchFamily="34" charset="0"/>
                        </a:rPr>
                        <a:t>16%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3419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167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30 128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419A"/>
                          </a:solidFill>
                          <a:effectLst/>
                          <a:latin typeface="Tahoma" panose="020B0604030504040204" pitchFamily="34" charset="0"/>
                        </a:rPr>
                        <a:t>62%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</a:tr>
              <a:tr h="3962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200-500</a:t>
                      </a:r>
                    </a:p>
                  </a:txBody>
                  <a:tcPr marL="91433" marR="91433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61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20 459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32%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75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15 879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27%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500-999</a:t>
                      </a:r>
                    </a:p>
                  </a:txBody>
                  <a:tcPr marL="91433" marR="91433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15 427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12%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11 205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8%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1000 +</a:t>
                      </a:r>
                    </a:p>
                  </a:txBody>
                  <a:tcPr marL="91433" marR="91433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17 423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419A"/>
                          </a:solidFill>
                          <a:effectLst/>
                          <a:latin typeface="Tahoma" panose="020B0604030504040204" pitchFamily="34" charset="0"/>
                        </a:rPr>
                        <a:t>28%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10 525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3419A"/>
                          </a:solidFill>
                          <a:effectLst/>
                          <a:latin typeface="Tahoma" panose="020B0604030504040204" pitchFamily="34" charset="0"/>
                        </a:rPr>
                        <a:t>3%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</a:tr>
              <a:tr h="5191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anose="020B0604030504040204" pitchFamily="34" charset="0"/>
                        </a:rPr>
                        <a:t>Celkem</a:t>
                      </a:r>
                    </a:p>
                  </a:txBody>
                  <a:tcPr marL="91433" marR="91433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anose="020B0604030504040204" pitchFamily="34" charset="0"/>
                        </a:rPr>
                        <a:t>191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anose="020B0604030504040204" pitchFamily="34" charset="0"/>
                        </a:rPr>
                        <a:t>62 292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anose="020B0604030504040204" pitchFamily="34" charset="0"/>
                        </a:rPr>
                        <a:t>272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anose="020B0604030504040204" pitchFamily="34" charset="0"/>
                        </a:rPr>
                        <a:t>67 737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21" name="Zástupný symbol pro zápatí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fi-FI" altLang="cs-CZ" sz="1400" smtClean="0">
                <a:solidFill>
                  <a:schemeClr val="bg2"/>
                </a:solidFill>
                <a:latin typeface="Arial" panose="020B0604020202020204" pitchFamily="34" charset="0"/>
              </a:rPr>
              <a:t>FIALA, ASO-mezinárodní ekonomická konf., Praha 3 3.2023</a:t>
            </a:r>
            <a:endParaRPr kumimoji="0" lang="en-CA" altLang="cs-CZ" sz="1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6939" name="Text Box 353"/>
          <p:cNvSpPr txBox="1">
            <a:spLocks noChangeArrowheads="1"/>
          </p:cNvSpPr>
          <p:nvPr/>
        </p:nvSpPr>
        <p:spPr bwMode="auto">
          <a:xfrm>
            <a:off x="1878228" y="926971"/>
            <a:ext cx="80550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kumimoji="0" lang="cs-CZ" alt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ČR</a:t>
            </a:r>
            <a:r>
              <a:rPr kumimoji="0" lang="cs-CZ" altLang="cs-CZ" sz="2000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kumimoji="0" lang="cs-CZ" altLang="cs-CZ" sz="2000" dirty="0">
                <a:solidFill>
                  <a:srgbClr val="006600"/>
                </a:solidFill>
                <a:latin typeface="Arial" panose="020B0604020202020204" pitchFamily="34" charset="0"/>
              </a:rPr>
              <a:t>(10,5 mil. obyv</a:t>
            </a:r>
            <a:r>
              <a:rPr kumimoji="0" lang="cs-CZ" altLang="cs-CZ" sz="2000" dirty="0" smtClean="0">
                <a:solidFill>
                  <a:srgbClr val="006600"/>
                </a:solidFill>
                <a:latin typeface="Arial" panose="020B0604020202020204" pitchFamily="34" charset="0"/>
              </a:rPr>
              <a:t>.)    </a:t>
            </a:r>
            <a:r>
              <a:rPr kumimoji="0" lang="cs-CZ" altLang="cs-CZ" sz="2000" dirty="0">
                <a:solidFill>
                  <a:srgbClr val="006600"/>
                </a:solidFill>
                <a:latin typeface="Arial" panose="020B0604020202020204" pitchFamily="34" charset="0"/>
              </a:rPr>
              <a:t>	      </a:t>
            </a:r>
            <a:r>
              <a:rPr kumimoji="0" lang="cs-CZ" altLang="cs-CZ" sz="2000" dirty="0" smtClean="0">
                <a:solidFill>
                  <a:srgbClr val="006600"/>
                </a:solidFill>
                <a:latin typeface="Arial" panose="020B0604020202020204" pitchFamily="34" charset="0"/>
              </a:rPr>
              <a:t>                         </a:t>
            </a:r>
            <a:r>
              <a:rPr kumimoji="0" lang="cs-CZ" alt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Rakousko</a:t>
            </a:r>
            <a:r>
              <a:rPr kumimoji="0" lang="cs-CZ" alt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kumimoji="0" lang="cs-CZ" altLang="cs-CZ" sz="2000" dirty="0">
                <a:solidFill>
                  <a:srgbClr val="006600"/>
                </a:solidFill>
                <a:latin typeface="Arial" panose="020B0604020202020204" pitchFamily="34" charset="0"/>
              </a:rPr>
              <a:t>(8,7 mil. obyv.)</a:t>
            </a:r>
          </a:p>
        </p:txBody>
      </p:sp>
      <p:sp>
        <p:nvSpPr>
          <p:cNvPr id="31820" name="Text Box 357"/>
          <p:cNvSpPr txBox="1">
            <a:spLocks noChangeArrowheads="1"/>
          </p:cNvSpPr>
          <p:nvPr/>
        </p:nvSpPr>
        <p:spPr bwMode="auto">
          <a:xfrm>
            <a:off x="461319" y="4445172"/>
            <a:ext cx="11327027" cy="178510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cs-CZ" altLang="cs-CZ" sz="2000" dirty="0">
                <a:latin typeface="+mn-lt"/>
              </a:rPr>
              <a:t>ČR </a:t>
            </a:r>
            <a:r>
              <a:rPr kumimoji="0" lang="cs-CZ" altLang="cs-CZ" sz="2000" dirty="0" smtClean="0">
                <a:latin typeface="+mn-lt"/>
              </a:rPr>
              <a:t>mělo ještě v r. 2012 cca </a:t>
            </a:r>
            <a:r>
              <a:rPr kumimoji="0" lang="cs-CZ" altLang="cs-CZ" sz="2000" dirty="0">
                <a:latin typeface="+mn-lt"/>
              </a:rPr>
              <a:t>62 tis. lůžek ve 191 </a:t>
            </a:r>
            <a:r>
              <a:rPr kumimoji="0" lang="cs-CZ" altLang="cs-CZ" sz="2000" dirty="0" smtClean="0">
                <a:latin typeface="+mn-lt"/>
              </a:rPr>
              <a:t>nemocnicích různých typů. </a:t>
            </a:r>
            <a:r>
              <a:rPr kumimoji="0" lang="cs-CZ" altLang="cs-CZ" sz="2000" dirty="0">
                <a:latin typeface="+mn-lt"/>
              </a:rPr>
              <a:t>Rakousko jich </a:t>
            </a:r>
            <a:r>
              <a:rPr kumimoji="0" lang="cs-CZ" altLang="cs-CZ" sz="2000" dirty="0" smtClean="0">
                <a:latin typeface="+mn-lt"/>
              </a:rPr>
              <a:t>mělo </a:t>
            </a:r>
            <a:r>
              <a:rPr kumimoji="0" lang="cs-CZ" altLang="cs-CZ" sz="2000" dirty="0">
                <a:latin typeface="+mn-lt"/>
              </a:rPr>
              <a:t>67 tis. v 272 nemocnicích. Z toho </a:t>
            </a:r>
            <a:r>
              <a:rPr kumimoji="0" lang="cs-CZ" altLang="cs-CZ" sz="2000" dirty="0" smtClean="0">
                <a:solidFill>
                  <a:srgbClr val="C00000"/>
                </a:solidFill>
                <a:latin typeface="+mn-lt"/>
              </a:rPr>
              <a:t>62 % jejich nemocnic disponovalo méně než </a:t>
            </a:r>
            <a:r>
              <a:rPr kumimoji="0" lang="cs-CZ" altLang="cs-CZ" sz="2000" dirty="0">
                <a:solidFill>
                  <a:srgbClr val="C00000"/>
                </a:solidFill>
                <a:latin typeface="+mn-lt"/>
              </a:rPr>
              <a:t>200 </a:t>
            </a:r>
            <a:r>
              <a:rPr kumimoji="0" lang="cs-CZ" altLang="cs-CZ" sz="2000" dirty="0" smtClean="0">
                <a:solidFill>
                  <a:srgbClr val="C00000"/>
                </a:solidFill>
                <a:latin typeface="+mn-lt"/>
              </a:rPr>
              <a:t>lůžky </a:t>
            </a:r>
            <a:r>
              <a:rPr kumimoji="0" lang="cs-CZ" altLang="cs-CZ" sz="2000" dirty="0">
                <a:solidFill>
                  <a:srgbClr val="C00000"/>
                </a:solidFill>
                <a:latin typeface="+mn-lt"/>
              </a:rPr>
              <a:t>a </a:t>
            </a:r>
            <a:r>
              <a:rPr kumimoji="0" lang="cs-CZ" altLang="cs-CZ" sz="2000" dirty="0" smtClean="0">
                <a:solidFill>
                  <a:srgbClr val="C00000"/>
                </a:solidFill>
                <a:latin typeface="+mn-lt"/>
              </a:rPr>
              <a:t>celých 89 % mělo do </a:t>
            </a:r>
            <a:r>
              <a:rPr kumimoji="0" lang="cs-CZ" altLang="cs-CZ" sz="2000" dirty="0">
                <a:solidFill>
                  <a:srgbClr val="C00000"/>
                </a:solidFill>
                <a:latin typeface="+mn-lt"/>
              </a:rPr>
              <a:t>500 lůžek. Těžiště </a:t>
            </a:r>
            <a:r>
              <a:rPr kumimoji="0" lang="cs-CZ" altLang="cs-CZ" sz="2000" dirty="0" smtClean="0">
                <a:solidFill>
                  <a:srgbClr val="C00000"/>
                </a:solidFill>
                <a:latin typeface="+mn-lt"/>
              </a:rPr>
              <a:t>lůžkové péče v Rakousku je </a:t>
            </a:r>
            <a:r>
              <a:rPr kumimoji="0" lang="cs-CZ" altLang="cs-CZ" sz="2000" dirty="0">
                <a:solidFill>
                  <a:srgbClr val="C00000"/>
                </a:solidFill>
                <a:latin typeface="+mn-lt"/>
              </a:rPr>
              <a:t>v </a:t>
            </a:r>
            <a:r>
              <a:rPr kumimoji="0" lang="cs-CZ" altLang="cs-CZ" sz="2000" dirty="0" smtClean="0">
                <a:solidFill>
                  <a:srgbClr val="C00000"/>
                </a:solidFill>
                <a:latin typeface="+mn-lt"/>
              </a:rPr>
              <a:t>menších </a:t>
            </a:r>
            <a:r>
              <a:rPr kumimoji="0" lang="cs-CZ" altLang="cs-CZ" sz="2000" dirty="0">
                <a:solidFill>
                  <a:srgbClr val="C00000"/>
                </a:solidFill>
                <a:latin typeface="+mn-lt"/>
              </a:rPr>
              <a:t>nemocnicích.</a:t>
            </a:r>
            <a:r>
              <a:rPr kumimoji="0" lang="cs-CZ" altLang="cs-CZ" sz="2000" dirty="0">
                <a:latin typeface="+mn-lt"/>
              </a:rPr>
              <a:t> U </a:t>
            </a:r>
            <a:r>
              <a:rPr kumimoji="0" lang="cs-CZ" altLang="cs-CZ" sz="2000" dirty="0" smtClean="0">
                <a:latin typeface="+mn-lt"/>
              </a:rPr>
              <a:t>je tomu obráceně.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cs-CZ" altLang="cs-CZ" sz="2000" dirty="0" smtClean="0">
                <a:latin typeface="+mn-lt"/>
              </a:rPr>
              <a:t>Pozn.: V následujících 10 letech se počet „akutních“ lůžek v ČR snížil na cca 47 tis., v Rakousku na 62 tis. </a:t>
            </a:r>
            <a:r>
              <a:rPr kumimoji="0" lang="cs-CZ" altLang="cs-CZ" sz="2000" dirty="0">
                <a:latin typeface="+mn-lt"/>
              </a:rPr>
              <a:t>V</a:t>
            </a:r>
            <a:r>
              <a:rPr kumimoji="0" lang="cs-CZ" altLang="cs-CZ" sz="2000" dirty="0" smtClean="0">
                <a:latin typeface="+mn-lt"/>
              </a:rPr>
              <a:t>elikost a struktura zůstávají obdobné.</a:t>
            </a:r>
            <a:endParaRPr kumimoji="0" lang="cs-CZ" altLang="cs-CZ" sz="2000" dirty="0">
              <a:latin typeface="+mn-lt"/>
            </a:endParaRPr>
          </a:p>
        </p:txBody>
      </p:sp>
      <p:sp>
        <p:nvSpPr>
          <p:cNvPr id="2" name="Ovál 1"/>
          <p:cNvSpPr/>
          <p:nvPr/>
        </p:nvSpPr>
        <p:spPr bwMode="auto">
          <a:xfrm>
            <a:off x="5349447" y="2002439"/>
            <a:ext cx="1152525" cy="528637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ál 7"/>
          <p:cNvSpPr/>
          <p:nvPr/>
        </p:nvSpPr>
        <p:spPr bwMode="auto">
          <a:xfrm>
            <a:off x="5296460" y="3215804"/>
            <a:ext cx="1152525" cy="528637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ál 8"/>
          <p:cNvSpPr/>
          <p:nvPr/>
        </p:nvSpPr>
        <p:spPr bwMode="auto">
          <a:xfrm>
            <a:off x="8947624" y="1969488"/>
            <a:ext cx="1152525" cy="528637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ál 9"/>
          <p:cNvSpPr/>
          <p:nvPr/>
        </p:nvSpPr>
        <p:spPr bwMode="auto">
          <a:xfrm>
            <a:off x="8964098" y="3226702"/>
            <a:ext cx="1152525" cy="528637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ahnutá šipka nahoru 11"/>
          <p:cNvSpPr/>
          <p:nvPr/>
        </p:nvSpPr>
        <p:spPr bwMode="auto">
          <a:xfrm>
            <a:off x="6306625" y="3616153"/>
            <a:ext cx="3044825" cy="731838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ahnutá šipka nahoru 18"/>
          <p:cNvSpPr/>
          <p:nvPr/>
        </p:nvSpPr>
        <p:spPr bwMode="auto">
          <a:xfrm>
            <a:off x="6332796" y="2413731"/>
            <a:ext cx="3043237" cy="730250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025448" y="3912973"/>
            <a:ext cx="1466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 IZPE, dopočty Fiala</a:t>
            </a:r>
            <a:endParaRPr lang="cs-CZ" sz="1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09BE5-E1D9-4784-8C88-548373BEB2D2}" type="slidenum">
              <a:rPr lang="en-CA" altLang="cs-CZ" smtClean="0"/>
              <a:pPr>
                <a:defRPr/>
              </a:pPr>
              <a:t>38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282477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211139"/>
            <a:ext cx="8713787" cy="9239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altLang="cs-CZ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Porovnání nákladů dle typů </a:t>
            </a:r>
            <a:r>
              <a:rPr lang="cs-CZ" altLang="cs-CZ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nemocnic v ČR</a:t>
            </a:r>
            <a:endParaRPr lang="cs-CZ" altLang="cs-CZ" sz="36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40909" y="1237780"/>
            <a:ext cx="5890054" cy="530225"/>
          </a:xfrm>
        </p:spPr>
        <p:txBody>
          <a:bodyPr>
            <a:normAutofit fontScale="92500" lnSpcReduction="20000"/>
          </a:bodyPr>
          <a:lstStyle/>
          <a:p>
            <a:pPr>
              <a:buFont typeface="Monotype Sorts" pitchFamily="2" charset="2"/>
              <a:buNone/>
            </a:pPr>
            <a:r>
              <a:rPr lang="cs-CZ" altLang="cs-CZ" sz="2000" b="1" dirty="0">
                <a:cs typeface="Arial" panose="020B0604020202020204" pitchFamily="34" charset="0"/>
              </a:rPr>
              <a:t>Porovnání hlavních nákladových skupin na jednotlivých typech lůžek v r. 2006 (v Kč na 1 ošetřovací den)</a:t>
            </a:r>
          </a:p>
        </p:txBody>
      </p:sp>
      <p:graphicFrame>
        <p:nvGraphicFramePr>
          <p:cNvPr id="91173" name="Group 3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931552"/>
              </p:ext>
            </p:extLst>
          </p:nvPr>
        </p:nvGraphicFramePr>
        <p:xfrm>
          <a:off x="2426472" y="1793104"/>
          <a:ext cx="6972300" cy="2155826"/>
        </p:xfrm>
        <a:graphic>
          <a:graphicData uri="http://schemas.openxmlformats.org/drawingml/2006/table">
            <a:tbl>
              <a:tblPr/>
              <a:tblGrid>
                <a:gridCol w="1803400"/>
                <a:gridCol w="1646238"/>
                <a:gridCol w="1762125"/>
                <a:gridCol w="1760537"/>
              </a:tblGrid>
              <a:tr h="715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</a:rPr>
                        <a:t>Typ nákladů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</a:rPr>
                        <a:t>Následná péče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</a:rPr>
                        <a:t>Krajské, okres. nem.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</a:rPr>
                        <a:t>Fakultní nem.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Hotelové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7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Medicínské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4885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Celkem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1 340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4035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97" name="Zástupný symbol pro zápatí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fi-FI" altLang="cs-CZ" sz="1400" smtClean="0">
                <a:solidFill>
                  <a:schemeClr val="bg2"/>
                </a:solidFill>
                <a:latin typeface="Arial" panose="020B0604020202020204" pitchFamily="34" charset="0"/>
              </a:rPr>
              <a:t>FIALA, ASO-mezinárodní ekonomická konf., Praha 3 3.2023</a:t>
            </a:r>
            <a:endParaRPr kumimoji="0" lang="en-CA" altLang="cs-CZ" sz="1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9481750" y="3666140"/>
            <a:ext cx="14910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cs-CZ" altLang="cs-CZ" sz="1000" dirty="0" smtClean="0">
                <a:latin typeface="Arial" panose="020B0604020202020204" pitchFamily="34" charset="0"/>
              </a:rPr>
              <a:t>Zdroj: MZ ČR, AČMN</a:t>
            </a:r>
            <a:endParaRPr kumimoji="0" lang="cs-CZ" altLang="cs-CZ" sz="1000" dirty="0"/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617837" y="4129174"/>
            <a:ext cx="10939849" cy="1754326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cs-CZ" altLang="cs-CZ" sz="1800" dirty="0" smtClean="0">
                <a:latin typeface="+mn-lt"/>
              </a:rPr>
              <a:t>V letech 2001-2006 provedlo MZ ČR ve spolupráci s AČMN rozsáhlou nákladovou analýzu ve všech typech nemocnic v ČR (cca 6 tis. lůžek). Použitá metodika </a:t>
            </a:r>
            <a:r>
              <a:rPr kumimoji="0" lang="cs-CZ" altLang="cs-CZ" sz="1800" dirty="0">
                <a:latin typeface="+mn-lt"/>
              </a:rPr>
              <a:t>analýzy </a:t>
            </a:r>
            <a:r>
              <a:rPr kumimoji="0" lang="cs-CZ" altLang="cs-CZ" sz="1800" dirty="0" smtClean="0">
                <a:latin typeface="+mn-lt"/>
              </a:rPr>
              <a:t>dle </a:t>
            </a:r>
            <a:r>
              <a:rPr kumimoji="0" lang="cs-CZ" altLang="cs-CZ" sz="1800" dirty="0">
                <a:latin typeface="+mn-lt"/>
              </a:rPr>
              <a:t>Německa a Rakouska</a:t>
            </a:r>
            <a:r>
              <a:rPr kumimoji="0" lang="cs-CZ" altLang="cs-CZ" sz="1800" dirty="0" smtClean="0">
                <a:latin typeface="+mn-lt"/>
              </a:rPr>
              <a:t>. </a:t>
            </a:r>
            <a:r>
              <a:rPr kumimoji="0" lang="cs-CZ" altLang="cs-CZ" sz="1800" b="1" dirty="0" smtClean="0">
                <a:solidFill>
                  <a:srgbClr val="C00000"/>
                </a:solidFill>
                <a:latin typeface="+mn-lt"/>
              </a:rPr>
              <a:t>Tabulka potvrzuje vysoké „hotelové“ náklady (režijní, fixní), což je jev už dříve známý ze zemí EU-15. </a:t>
            </a:r>
            <a:r>
              <a:rPr kumimoji="0" lang="cs-CZ" altLang="cs-CZ" sz="1800" dirty="0" smtClean="0">
                <a:latin typeface="+mn-lt"/>
              </a:rPr>
              <a:t>Objasňuje mj. fakt, proč je v Rakousku aj. péče soustředěna do menších nemocnic – </a:t>
            </a:r>
            <a:r>
              <a:rPr kumimoji="0" lang="cs-CZ" altLang="cs-CZ" sz="1800" b="1" dirty="0" smtClean="0">
                <a:solidFill>
                  <a:srgbClr val="C00000"/>
                </a:solidFill>
                <a:latin typeface="+mn-lt"/>
              </a:rPr>
              <a:t>čím větší nemocnice, tím větší jednotkové a režijní/fixní náklady</a:t>
            </a:r>
            <a:r>
              <a:rPr kumimoji="0" lang="cs-CZ" altLang="cs-CZ" sz="1800" dirty="0" smtClean="0">
                <a:latin typeface="+mn-lt"/>
              </a:rPr>
              <a:t>. Např. dle Bertelsmannovy zprávy (2019) se optimální velikost nemocnice pohybuje mezi 100 – 500 lůžky. Poté zejména fixní hotelové náklady výrazně stoupají. Viz též předchozí obr. č. 21.</a:t>
            </a:r>
            <a:endParaRPr kumimoji="0" lang="cs-CZ" altLang="cs-CZ" sz="1800" dirty="0">
              <a:latin typeface="+mn-lt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F001B-7AAB-49A2-9D41-247902D04123}" type="slidenum">
              <a:rPr lang="en-CA" altLang="cs-CZ" smtClean="0"/>
              <a:pPr>
                <a:defRPr/>
              </a:pPr>
              <a:t>39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23911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12108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Výdaje na zdravotnictví</a:t>
            </a:r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(dle % z HDP a na osobu v absolutních částkách)</a:t>
            </a:r>
            <a:endParaRPr lang="cs-CZ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93" y="1081394"/>
            <a:ext cx="6343134" cy="5274956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FIALA, ASO-mezinárodní ekonomická konf., Praha 3 3.2023</a:t>
            </a:r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4366054" y="4085967"/>
            <a:ext cx="1573427" cy="38717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4038600" y="1921046"/>
            <a:ext cx="3006811" cy="93422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512908" y="1344279"/>
            <a:ext cx="4044777" cy="4154984"/>
          </a:xfrm>
          <a:prstGeom prst="rect">
            <a:avLst/>
          </a:prstGeom>
          <a:solidFill>
            <a:srgbClr val="FFFFCC">
              <a:alpha val="98824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Shrnutí 2017:</a:t>
            </a:r>
            <a:r>
              <a:rPr lang="cs-CZ" dirty="0" smtClean="0"/>
              <a:t> </a:t>
            </a:r>
          </a:p>
          <a:p>
            <a:r>
              <a:rPr lang="cs-CZ" dirty="0" smtClean="0"/>
              <a:t>CZ:   1 309 </a:t>
            </a:r>
            <a:r>
              <a:rPr lang="cs-CZ" dirty="0"/>
              <a:t>€</a:t>
            </a:r>
            <a:endParaRPr lang="cs-CZ" dirty="0" smtClean="0"/>
          </a:p>
          <a:p>
            <a:r>
              <a:rPr lang="cs-CZ" dirty="0" smtClean="0"/>
              <a:t>A:     4 371 </a:t>
            </a:r>
            <a:r>
              <a:rPr lang="cs-CZ" dirty="0"/>
              <a:t>€</a:t>
            </a:r>
            <a:endParaRPr lang="cs-CZ" dirty="0" smtClean="0"/>
          </a:p>
          <a:p>
            <a:r>
              <a:rPr lang="cs-CZ" dirty="0" smtClean="0"/>
              <a:t>D:     4 459 </a:t>
            </a:r>
            <a:r>
              <a:rPr lang="cs-CZ" dirty="0"/>
              <a:t>€</a:t>
            </a:r>
            <a:endParaRPr lang="cs-CZ" dirty="0" smtClean="0"/>
          </a:p>
          <a:p>
            <a:r>
              <a:rPr lang="cs-CZ" dirty="0" smtClean="0"/>
              <a:t>…</a:t>
            </a:r>
          </a:p>
          <a:p>
            <a:r>
              <a:rPr lang="cs-CZ" dirty="0" smtClean="0"/>
              <a:t>[USA: 8 500 – 9 000 </a:t>
            </a:r>
            <a:r>
              <a:rPr lang="cs-CZ" dirty="0"/>
              <a:t>€ </a:t>
            </a:r>
            <a:r>
              <a:rPr lang="cs-CZ" dirty="0" smtClean="0"/>
              <a:t>a cca 18 % </a:t>
            </a:r>
            <a:r>
              <a:rPr lang="cs-CZ" dirty="0"/>
              <a:t>HDP]</a:t>
            </a:r>
            <a:endParaRPr lang="cs-CZ" dirty="0" smtClean="0"/>
          </a:p>
          <a:p>
            <a:endParaRPr lang="cs-CZ" sz="1200" dirty="0"/>
          </a:p>
          <a:p>
            <a:r>
              <a:rPr lang="cs-CZ" b="1" dirty="0" smtClean="0"/>
              <a:t>Výdaje na zdravotnictví na 1 obyvatele</a:t>
            </a:r>
          </a:p>
          <a:p>
            <a:r>
              <a:rPr lang="cs-CZ" b="1" dirty="0"/>
              <a:t>v</a:t>
            </a:r>
            <a:r>
              <a:rPr lang="cs-CZ" b="1" dirty="0" smtClean="0"/>
              <a:t> ČR se v r. 2014-19 </a:t>
            </a:r>
            <a:r>
              <a:rPr lang="cs-CZ" b="1" smtClean="0"/>
              <a:t>pohybovaly setrvale </a:t>
            </a:r>
            <a:r>
              <a:rPr lang="cs-CZ" b="1" dirty="0" smtClean="0"/>
              <a:t>jen v rozmezí 1/3 – 1/4 EU-15 a dalších vyspělých zemí OECD.</a:t>
            </a:r>
          </a:p>
          <a:p>
            <a:endParaRPr lang="cs-CZ" dirty="0" smtClean="0"/>
          </a:p>
          <a:p>
            <a:r>
              <a:rPr lang="cs-CZ" dirty="0" smtClean="0"/>
              <a:t>Tím je mj. daná i konkurence na „trhu pracovních sil“ v okolních zemích EU-15 a v ČR…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0218170" y="5617683"/>
            <a:ext cx="1219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Zdroj: ČSÚ, 2021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475571" y="448486"/>
            <a:ext cx="2345726" cy="2092881"/>
          </a:xfrm>
          <a:prstGeom prst="rect">
            <a:avLst/>
          </a:prstGeom>
          <a:solidFill>
            <a:srgbClr val="F5FD9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Rok 2019:</a:t>
            </a:r>
            <a:r>
              <a:rPr lang="cs-CZ" dirty="0" smtClean="0"/>
              <a:t> </a:t>
            </a:r>
            <a:r>
              <a:rPr lang="cs-CZ" dirty="0"/>
              <a:t>*</a:t>
            </a:r>
          </a:p>
          <a:p>
            <a:r>
              <a:rPr lang="cs-CZ" dirty="0"/>
              <a:t>CZ:   1 </a:t>
            </a:r>
            <a:r>
              <a:rPr lang="cs-CZ" dirty="0" smtClean="0"/>
              <a:t>611 </a:t>
            </a:r>
            <a:r>
              <a:rPr lang="cs-CZ" dirty="0"/>
              <a:t>€</a:t>
            </a:r>
          </a:p>
          <a:p>
            <a:r>
              <a:rPr lang="cs-CZ" dirty="0"/>
              <a:t>A:     4 </a:t>
            </a:r>
            <a:r>
              <a:rPr lang="cs-CZ" dirty="0" smtClean="0"/>
              <a:t>672 </a:t>
            </a:r>
            <a:r>
              <a:rPr lang="cs-CZ" dirty="0"/>
              <a:t>€</a:t>
            </a:r>
          </a:p>
          <a:p>
            <a:r>
              <a:rPr lang="cs-CZ" dirty="0"/>
              <a:t>D:     4 </a:t>
            </a:r>
            <a:r>
              <a:rPr lang="cs-CZ" dirty="0" smtClean="0"/>
              <a:t>855 €</a:t>
            </a:r>
          </a:p>
          <a:p>
            <a:r>
              <a:rPr lang="cs-CZ" dirty="0" smtClean="0"/>
              <a:t>Průměr EU: 3 102 €</a:t>
            </a:r>
          </a:p>
          <a:p>
            <a:endParaRPr lang="cs-CZ" dirty="0" smtClean="0"/>
          </a:p>
          <a:p>
            <a:r>
              <a:rPr lang="cs-CZ" sz="1100" dirty="0"/>
              <a:t>(* Poslední </a:t>
            </a:r>
            <a:r>
              <a:rPr lang="cs-CZ" sz="1100" dirty="0" smtClean="0"/>
              <a:t> dostupná data před    covidovou krizí)</a:t>
            </a:r>
            <a:endParaRPr lang="cs-CZ" sz="1100" dirty="0"/>
          </a:p>
        </p:txBody>
      </p:sp>
      <p:cxnSp>
        <p:nvCxnSpPr>
          <p:cNvPr id="12" name="Přímá spojnice se šipkou 11"/>
          <p:cNvCxnSpPr/>
          <p:nvPr/>
        </p:nvCxnSpPr>
        <p:spPr>
          <a:xfrm flipV="1">
            <a:off x="4975653" y="2748469"/>
            <a:ext cx="461320" cy="14281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2287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936892" cy="79641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Náklady velkých a fakultních nemocnic </a:t>
            </a:r>
            <a:r>
              <a:rPr lang="cs-CZ" altLang="cs-CZ" sz="3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altLang="cs-CZ" sz="36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ČR</a:t>
            </a:r>
            <a:r>
              <a:rPr lang="cs-CZ" altLang="cs-CZ" sz="1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(2019)</a:t>
            </a:r>
            <a:endParaRPr lang="cs-CZ" sz="3600" dirty="0">
              <a:solidFill>
                <a:srgbClr val="006600"/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6399212" y="1315565"/>
          <a:ext cx="4952528" cy="21609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02998"/>
                <a:gridCol w="917647"/>
                <a:gridCol w="1306737"/>
                <a:gridCol w="1425146"/>
              </a:tblGrid>
              <a:tr h="328555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Nemocnice</a:t>
                      </a:r>
                      <a:endParaRPr lang="cs-CZ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Počet lůžek</a:t>
                      </a:r>
                      <a:endParaRPr lang="cs-CZ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Roční náklady (v mld. Kč)</a:t>
                      </a:r>
                      <a:endParaRPr lang="cs-CZ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Náklady/1</a:t>
                      </a:r>
                      <a:r>
                        <a:rPr lang="cs-CZ" sz="14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lůžko (v mil. Kč)</a:t>
                      </a:r>
                      <a:endParaRPr lang="cs-CZ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8555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Jihlava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655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2,2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3,4</a:t>
                      </a:r>
                      <a:endParaRPr lang="cs-CZ" sz="1400" dirty="0"/>
                    </a:p>
                  </a:txBody>
                  <a:tcPr/>
                </a:tc>
              </a:tr>
              <a:tr h="328555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Kolín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541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1,6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3,5</a:t>
                      </a:r>
                      <a:endParaRPr lang="cs-CZ" sz="1400" dirty="0"/>
                    </a:p>
                  </a:txBody>
                  <a:tcPr/>
                </a:tc>
              </a:tr>
              <a:tr h="328555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Znojmo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590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1,3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2,2</a:t>
                      </a:r>
                      <a:endParaRPr lang="cs-CZ" sz="1400" dirty="0"/>
                    </a:p>
                  </a:txBody>
                  <a:tcPr/>
                </a:tc>
              </a:tr>
              <a:tr h="328555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Karviná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428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1,1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2,6</a:t>
                      </a:r>
                      <a:endParaRPr lang="cs-CZ" sz="1400" dirty="0"/>
                    </a:p>
                  </a:txBody>
                  <a:tcPr/>
                </a:tc>
              </a:tr>
              <a:tr h="328555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rgbClr val="C00000"/>
                          </a:solidFill>
                        </a:rPr>
                        <a:t>Celkem</a:t>
                      </a:r>
                      <a:endParaRPr lang="cs-CZ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rgbClr val="C00000"/>
                          </a:solidFill>
                        </a:rPr>
                        <a:t>2 214</a:t>
                      </a:r>
                      <a:endParaRPr lang="cs-CZ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rgbClr val="C00000"/>
                          </a:solidFill>
                        </a:rPr>
                        <a:t>6,5</a:t>
                      </a:r>
                      <a:endParaRPr lang="cs-CZ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rgbClr val="C00000"/>
                          </a:solidFill>
                        </a:rPr>
                        <a:t>2,9</a:t>
                      </a:r>
                      <a:endParaRPr lang="cs-CZ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FIALA, ASO-mezinárodní ekonomická konf., Praha 3 3.2023</a:t>
            </a:r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/>
          </p:nvPr>
        </p:nvGraphicFramePr>
        <p:xfrm>
          <a:off x="1351004" y="1318054"/>
          <a:ext cx="4621428" cy="24079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13255"/>
                <a:gridCol w="864973"/>
                <a:gridCol w="1285103"/>
                <a:gridCol w="1458097"/>
              </a:tblGrid>
              <a:tr h="579118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Nemocnice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Počet lůžek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Roční náklady (v mld. Kč)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Náklady/1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lůžko (v mil. Kč)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3375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FN</a:t>
                      </a:r>
                      <a:r>
                        <a:rPr lang="cs-CZ" sz="1400" b="1" baseline="0" dirty="0" smtClean="0"/>
                        <a:t> Motol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2 231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10,3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4,6</a:t>
                      </a:r>
                      <a:endParaRPr lang="cs-CZ" sz="1400" dirty="0"/>
                    </a:p>
                  </a:txBody>
                  <a:tcPr/>
                </a:tc>
              </a:tr>
              <a:tr h="263375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FN Brno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2 090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9,5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4,5</a:t>
                      </a:r>
                      <a:endParaRPr lang="cs-CZ" sz="1400" dirty="0"/>
                    </a:p>
                  </a:txBody>
                  <a:tcPr/>
                </a:tc>
              </a:tr>
              <a:tr h="263375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VFN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1 921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9,9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5,2</a:t>
                      </a:r>
                      <a:endParaRPr lang="cs-CZ" sz="1400" dirty="0"/>
                    </a:p>
                  </a:txBody>
                  <a:tcPr/>
                </a:tc>
              </a:tr>
              <a:tr h="263375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FN KV*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1 280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4,5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3,5</a:t>
                      </a:r>
                      <a:endParaRPr lang="cs-CZ" sz="1400" dirty="0"/>
                    </a:p>
                  </a:txBody>
                  <a:tcPr/>
                </a:tc>
              </a:tr>
              <a:tr h="263375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FN USA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   886 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5,6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5,6</a:t>
                      </a:r>
                      <a:endParaRPr lang="cs-CZ" sz="1400" dirty="0"/>
                    </a:p>
                  </a:txBody>
                  <a:tcPr/>
                </a:tc>
              </a:tr>
              <a:tr h="263375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rgbClr val="C00000"/>
                          </a:solidFill>
                        </a:rPr>
                        <a:t>Celkem</a:t>
                      </a:r>
                      <a:endParaRPr lang="cs-CZ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rgbClr val="C00000"/>
                          </a:solidFill>
                        </a:rPr>
                        <a:t>8 408</a:t>
                      </a:r>
                      <a:endParaRPr lang="cs-CZ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rgbClr val="C00000"/>
                          </a:solidFill>
                        </a:rPr>
                        <a:t>39,8</a:t>
                      </a:r>
                      <a:endParaRPr lang="cs-CZ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rgbClr val="C00000"/>
                          </a:solidFill>
                        </a:rPr>
                        <a:t>4,7</a:t>
                      </a:r>
                      <a:endParaRPr lang="cs-CZ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8789774" y="3443416"/>
            <a:ext cx="25458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výroční zprávy za r. 2019 (*FNKV 2018)</a:t>
            </a:r>
            <a:endParaRPr lang="cs-CZ" sz="1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82594" y="4037751"/>
            <a:ext cx="10956325" cy="2185214"/>
          </a:xfrm>
          <a:prstGeom prst="rect">
            <a:avLst/>
          </a:prstGeom>
          <a:solidFill>
            <a:srgbClr val="FFFFCC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700" dirty="0" smtClean="0"/>
              <a:t>Tyto dvě tabulky doplňují předchozí snímky (č. 32, 33) dle výročních zpráv vybraných FN a krajských/oblastních nemocnic v ČR. Plyne z nich mj. i </a:t>
            </a:r>
            <a:r>
              <a:rPr lang="cs-CZ" sz="1700" b="1" dirty="0" smtClean="0"/>
              <a:t>finanční náročnost v přepočtu na 1 lůžko a rok</a:t>
            </a:r>
            <a:r>
              <a:rPr lang="cs-CZ" sz="1700" dirty="0" smtClean="0"/>
              <a:t>. </a:t>
            </a:r>
          </a:p>
          <a:p>
            <a:r>
              <a:rPr lang="cs-CZ" sz="1700" dirty="0" smtClean="0"/>
              <a:t>V tab. a) jsou některé naše fakultní nemocnice,  v tab. b) větší spádové nemocnice v krajích. </a:t>
            </a:r>
            <a:r>
              <a:rPr lang="cs-CZ" sz="1700" b="1" dirty="0" smtClean="0"/>
              <a:t>Roční náklady na 1 lůžko v uvedených FN jsou zpravidla až o polovinu vyšší</a:t>
            </a:r>
            <a:r>
              <a:rPr lang="cs-CZ" sz="1700" dirty="0" smtClean="0"/>
              <a:t> než v našich velkých nemocnicích. Např. součet lůžek 4 větších oblastních nemocnic v tab. b) je 2 214, což přibližně odpovídá FN Motol s 2 231 lůžky. Celkové náklady FNM činily 10,3 mld. Kč, na 1 lůžko 4,6 mil. Kč, zatímco celkové náklady 4 velkých oblastních nemocnic činily 6,5 mld. Kč, na 1 lůžko 2,9 mil. Kč. Jde o souhrnné ukazatele a zaslouží si podrobnějšího třídění, nicméně vhodně doplňují všechny předchozí údaje a </a:t>
            </a:r>
            <a:r>
              <a:rPr lang="cs-CZ" sz="1700" b="1" dirty="0" smtClean="0">
                <a:solidFill>
                  <a:srgbClr val="C00000"/>
                </a:solidFill>
              </a:rPr>
              <a:t>dobře ilustrují, proč se Rakousko a ostatní země EU-15 rozhodly pro modely provozně levnějších menších nemocnic místo velkých a UN.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038334" y="1334530"/>
            <a:ext cx="362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b)</a:t>
            </a:r>
            <a:endParaRPr lang="cs-CZ" sz="16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05018" y="1252152"/>
            <a:ext cx="453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a)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40</a:t>
            </a:fld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7718855" y="1153297"/>
            <a:ext cx="873211" cy="1968843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vál 12"/>
          <p:cNvSpPr/>
          <p:nvPr/>
        </p:nvSpPr>
        <p:spPr>
          <a:xfrm>
            <a:off x="2314833" y="1227437"/>
            <a:ext cx="1029729" cy="217890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4061254" y="2059459"/>
            <a:ext cx="5033319" cy="12933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6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936892" cy="79641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Náklady velkých a fakultních nemocnic </a:t>
            </a:r>
            <a:r>
              <a:rPr lang="cs-CZ" altLang="cs-CZ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altLang="cs-CZ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ČR</a:t>
            </a:r>
            <a:r>
              <a:rPr lang="cs-CZ" altLang="cs-CZ" sz="1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(2019)</a:t>
            </a:r>
            <a:endParaRPr lang="cs-CZ" sz="36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6415688" y="1587414"/>
          <a:ext cx="5051381" cy="2255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49997"/>
                <a:gridCol w="880320"/>
                <a:gridCol w="1464533"/>
                <a:gridCol w="1456531"/>
              </a:tblGrid>
              <a:tr h="328555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Nemocnice</a:t>
                      </a:r>
                      <a:endParaRPr lang="cs-CZ" sz="16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Počet lůžek</a:t>
                      </a:r>
                      <a:endParaRPr lang="cs-CZ" sz="16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Roční náklady (mld. Kč)</a:t>
                      </a:r>
                      <a:endParaRPr lang="cs-CZ" sz="16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Náklady/1</a:t>
                      </a:r>
                      <a:r>
                        <a:rPr lang="cs-CZ" sz="16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lůžko (mil. Kč)</a:t>
                      </a:r>
                      <a:endParaRPr lang="cs-CZ" sz="16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8555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Jihlava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655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2,2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3,4</a:t>
                      </a:r>
                      <a:endParaRPr lang="cs-CZ" sz="1600" dirty="0"/>
                    </a:p>
                  </a:txBody>
                  <a:tcPr/>
                </a:tc>
              </a:tr>
              <a:tr h="328555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Kolín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541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1,6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3,5</a:t>
                      </a:r>
                      <a:endParaRPr lang="cs-CZ" sz="1600" dirty="0"/>
                    </a:p>
                  </a:txBody>
                  <a:tcPr/>
                </a:tc>
              </a:tr>
              <a:tr h="328555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Znojmo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590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1,3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2,2</a:t>
                      </a:r>
                      <a:endParaRPr lang="cs-CZ" sz="1600" dirty="0"/>
                    </a:p>
                  </a:txBody>
                  <a:tcPr/>
                </a:tc>
              </a:tr>
              <a:tr h="328555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Karviná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428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1,1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2,6</a:t>
                      </a:r>
                      <a:endParaRPr lang="cs-CZ" sz="1600" dirty="0"/>
                    </a:p>
                  </a:txBody>
                  <a:tcPr/>
                </a:tc>
              </a:tr>
              <a:tr h="328555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Celkem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2 214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6,5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2,9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/>
          </p:nvPr>
        </p:nvGraphicFramePr>
        <p:xfrm>
          <a:off x="1227437" y="1589902"/>
          <a:ext cx="5082747" cy="2590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1989"/>
                <a:gridCol w="952844"/>
                <a:gridCol w="1400433"/>
                <a:gridCol w="1367481"/>
              </a:tblGrid>
              <a:tr h="579118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Nemocnice</a:t>
                      </a:r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Počet lůžek</a:t>
                      </a:r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Roční náklady (mld. Kč)</a:t>
                      </a:r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Náklady/1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</a:rPr>
                        <a:t> lůžko (mil. Kč)</a:t>
                      </a:r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3375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FN</a:t>
                      </a:r>
                      <a:r>
                        <a:rPr lang="cs-CZ" sz="1600" b="1" baseline="0" dirty="0" smtClean="0"/>
                        <a:t> Motol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2 231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10,3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4,6</a:t>
                      </a:r>
                      <a:endParaRPr lang="cs-CZ" sz="1600" dirty="0"/>
                    </a:p>
                  </a:txBody>
                  <a:tcPr/>
                </a:tc>
              </a:tr>
              <a:tr h="263375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FN Brno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2 090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9,5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4,5</a:t>
                      </a:r>
                      <a:endParaRPr lang="cs-CZ" sz="1600" dirty="0"/>
                    </a:p>
                  </a:txBody>
                  <a:tcPr/>
                </a:tc>
              </a:tr>
              <a:tr h="263375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VFN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1 921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9,9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5,2</a:t>
                      </a:r>
                      <a:endParaRPr lang="cs-CZ" sz="1600" dirty="0"/>
                    </a:p>
                  </a:txBody>
                  <a:tcPr/>
                </a:tc>
              </a:tr>
              <a:tr h="263375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FN KV*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1 280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4,5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3,5</a:t>
                      </a:r>
                      <a:endParaRPr lang="cs-CZ" sz="1600" dirty="0"/>
                    </a:p>
                  </a:txBody>
                  <a:tcPr/>
                </a:tc>
              </a:tr>
              <a:tr h="263375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FN USA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   886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5,6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5,6</a:t>
                      </a:r>
                      <a:endParaRPr lang="cs-CZ" sz="1600" dirty="0"/>
                    </a:p>
                  </a:txBody>
                  <a:tcPr/>
                </a:tc>
              </a:tr>
              <a:tr h="263375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Celkem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8 408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39,8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4,7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8839201" y="3945924"/>
            <a:ext cx="25458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výroční zprávy za r. 2019 (*FNKV 2018)</a:t>
            </a:r>
            <a:endParaRPr lang="cs-CZ" sz="1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97925" y="4235459"/>
            <a:ext cx="10758616" cy="2185214"/>
          </a:xfrm>
          <a:prstGeom prst="rect">
            <a:avLst/>
          </a:prstGeom>
          <a:solidFill>
            <a:srgbClr val="FFFFCC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700" dirty="0" smtClean="0"/>
              <a:t>Tyto tabulky doplňují předchozí snímky (č. 20, 21) dle výročních zpráv vybraných FN a krajských/oblastních nemocnic v ČR. Plyne z nich mj. i </a:t>
            </a:r>
            <a:r>
              <a:rPr lang="cs-CZ" sz="1700" b="1" dirty="0" smtClean="0">
                <a:solidFill>
                  <a:srgbClr val="C00000"/>
                </a:solidFill>
              </a:rPr>
              <a:t>finanční náročnost v přepočtu na 1 lůžko a rok</a:t>
            </a:r>
            <a:r>
              <a:rPr lang="cs-CZ" sz="1700" dirty="0" smtClean="0"/>
              <a:t>. </a:t>
            </a:r>
          </a:p>
          <a:p>
            <a:r>
              <a:rPr lang="cs-CZ" sz="1700" dirty="0" smtClean="0"/>
              <a:t>V tab. a) jsou některé naše fakultní nemocnice,  v tab. b) větší spádové nemocnice v krajích. </a:t>
            </a:r>
            <a:r>
              <a:rPr lang="cs-CZ" sz="1700" b="1" dirty="0" smtClean="0">
                <a:solidFill>
                  <a:srgbClr val="C00000"/>
                </a:solidFill>
              </a:rPr>
              <a:t>Roční náklady na 1 lůžko v uvedených FN jsou obvykle až o polovinu vyšší</a:t>
            </a:r>
            <a:r>
              <a:rPr lang="cs-CZ" sz="1700" dirty="0" smtClean="0"/>
              <a:t> než v našich velkých nemocnicích. Např. součet lůžek 4 nemocnic v tab. b) je 2 214, což přibližně odpovídá FN Motol s 2 231 lůžky. Celkové náklady FNM činily 10,3 mld. Kč, a na 1 lůžko 4,6 mil. Kč, zatímco náklady 4 velkých oblastních nemocnic jsou celkem 6,5 mld. Kč a na 1 lůžko 2,9 mil. Kč. Jde o souhrnné ukazatele a zaslouží si podrobnějšího třídění, nicméně vhodně doplňují všechny předchozí údaje a </a:t>
            </a:r>
            <a:r>
              <a:rPr lang="cs-CZ" sz="1700" b="1" dirty="0" smtClean="0">
                <a:solidFill>
                  <a:srgbClr val="C00000"/>
                </a:solidFill>
              </a:rPr>
              <a:t>dobře ilustrují, proč se Rakousko a ostatní země EU-15 rozhodly pro model menších a středně velkých nemocnic místo velkých a FN.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351372" y="1219200"/>
            <a:ext cx="362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b)</a:t>
            </a:r>
            <a:endParaRPr lang="cs-CZ" sz="16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268628" y="1210962"/>
            <a:ext cx="453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a)</a:t>
            </a:r>
            <a:endParaRPr lang="cs-CZ" dirty="0"/>
          </a:p>
        </p:txBody>
      </p:sp>
      <p:sp>
        <p:nvSpPr>
          <p:cNvPr id="3" name="Ovál 2"/>
          <p:cNvSpPr/>
          <p:nvPr/>
        </p:nvSpPr>
        <p:spPr>
          <a:xfrm>
            <a:off x="2586682" y="2075936"/>
            <a:ext cx="914400" cy="46955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7624120" y="3464012"/>
            <a:ext cx="914400" cy="46955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3377514" y="2347784"/>
            <a:ext cx="4423718" cy="133453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257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7714" y="274509"/>
            <a:ext cx="9146059" cy="77169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ítězové a poražení covidové krize</a:t>
            </a:r>
            <a:endParaRPr lang="cs-CZ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9876" y="1153297"/>
            <a:ext cx="11254946" cy="52030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Vítězové:</a:t>
            </a:r>
          </a:p>
          <a:p>
            <a:r>
              <a:rPr lang="cs-CZ" sz="2400" dirty="0" smtClean="0"/>
              <a:t>Nespornými vítězi covidové pandemie jsou </a:t>
            </a:r>
            <a:r>
              <a:rPr lang="cs-CZ" sz="2400" b="1" dirty="0" smtClean="0"/>
              <a:t>laboratoře</a:t>
            </a:r>
            <a:r>
              <a:rPr lang="cs-CZ" sz="2400" dirty="0" smtClean="0"/>
              <a:t>, kam se z účtů ZP </a:t>
            </a:r>
            <a:r>
              <a:rPr lang="cs-CZ" sz="2400" dirty="0" smtClean="0"/>
              <a:t>přesunuly </a:t>
            </a:r>
            <a:r>
              <a:rPr lang="cs-CZ" sz="2400" dirty="0" smtClean="0"/>
              <a:t>v uplynulých dvou letech </a:t>
            </a:r>
            <a:r>
              <a:rPr lang="cs-CZ" sz="2400" dirty="0" smtClean="0"/>
              <a:t>nižší desítky </a:t>
            </a:r>
            <a:r>
              <a:rPr lang="cs-CZ" sz="2400" dirty="0" smtClean="0"/>
              <a:t>miliard Kč.</a:t>
            </a:r>
          </a:p>
          <a:p>
            <a:r>
              <a:rPr lang="cs-CZ" sz="2400" b="1" dirty="0" smtClean="0"/>
              <a:t>FN</a:t>
            </a:r>
            <a:r>
              <a:rPr lang="cs-CZ" sz="2400" dirty="0" smtClean="0"/>
              <a:t> – které byly kromě kompenzací už potřetí v krátké době „oddluženy“, nyní částkou cca 6,5 mld. Kč. Mnohé z nich čekají na další kolo…</a:t>
            </a:r>
          </a:p>
          <a:p>
            <a:r>
              <a:rPr lang="cs-CZ" sz="2400" dirty="0" smtClean="0"/>
              <a:t>Ti, kdo mohli v průběhu covidové pandemie </a:t>
            </a:r>
            <a:r>
              <a:rPr lang="cs-CZ" sz="2400" b="1" dirty="0" smtClean="0"/>
              <a:t>léčit „na dálku“</a:t>
            </a:r>
            <a:r>
              <a:rPr lang="cs-CZ" sz="2400" dirty="0" smtClean="0"/>
              <a:t> bez poklesu příjmů.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Poražení:</a:t>
            </a:r>
          </a:p>
          <a:p>
            <a:r>
              <a:rPr lang="cs-CZ" sz="2400" b="1" dirty="0"/>
              <a:t>Pacienti</a:t>
            </a:r>
            <a:r>
              <a:rPr lang="cs-CZ" sz="2400" dirty="0"/>
              <a:t> – nejen covidoví </a:t>
            </a:r>
            <a:r>
              <a:rPr lang="cs-CZ" sz="2400" dirty="0" smtClean="0"/>
              <a:t>(36 </a:t>
            </a:r>
            <a:r>
              <a:rPr lang="cs-CZ" sz="2400" dirty="0"/>
              <a:t>tis. </a:t>
            </a:r>
            <a:r>
              <a:rPr lang="cs-CZ" sz="2400" dirty="0" smtClean="0"/>
              <a:t>zemřelých), </a:t>
            </a:r>
            <a:r>
              <a:rPr lang="cs-CZ" sz="2400" dirty="0"/>
              <a:t>ale i ti, kterým se v důsledku pandemie nedostalo řádné péče jak v diagnostice, tak i v terapii (zejména onkologie, ortopedie </a:t>
            </a:r>
            <a:r>
              <a:rPr lang="cs-CZ" sz="2400" dirty="0" smtClean="0"/>
              <a:t>aj.)</a:t>
            </a:r>
            <a:endParaRPr lang="cs-CZ" sz="2400" dirty="0"/>
          </a:p>
          <a:p>
            <a:r>
              <a:rPr lang="cs-CZ" sz="2400" dirty="0" smtClean="0"/>
              <a:t>Oddělení, </a:t>
            </a:r>
            <a:r>
              <a:rPr lang="cs-CZ" sz="2400" b="1" dirty="0" smtClean="0"/>
              <a:t>kde převažuje lidská práce</a:t>
            </a:r>
            <a:r>
              <a:rPr lang="cs-CZ" sz="2400" dirty="0" smtClean="0"/>
              <a:t>, tj. převážně regionální nemocnice. </a:t>
            </a:r>
          </a:p>
          <a:p>
            <a:r>
              <a:rPr lang="cs-CZ" sz="2400" b="1" dirty="0" smtClean="0"/>
              <a:t>Přetížený  zdravotnický personál</a:t>
            </a:r>
            <a:r>
              <a:rPr lang="cs-CZ" sz="2400" dirty="0" smtClean="0"/>
              <a:t> nemocnic; také jejich úmrtí, rostoucí agresivita z vnějšku, náchylnost k odchodu z nemocnic i mimo obor.</a:t>
            </a:r>
          </a:p>
          <a:p>
            <a:r>
              <a:rPr lang="cs-CZ" sz="2400" b="1" dirty="0" smtClean="0"/>
              <a:t>Následná péče</a:t>
            </a:r>
            <a:r>
              <a:rPr lang="cs-CZ" sz="2400" dirty="0" smtClean="0"/>
              <a:t>, stagnace nedostatečných úhrad (mimo kompenzace), přetížený a vyčerpaný personál.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5319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47088" y="359375"/>
            <a:ext cx="6106297" cy="497361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Shrnutí</a:t>
            </a:r>
            <a:endParaRPr lang="cs-CZ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9142" y="1120603"/>
            <a:ext cx="11073715" cy="50992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 smtClean="0"/>
              <a:t>Celé české zdravotnictví:</a:t>
            </a:r>
          </a:p>
          <a:p>
            <a:r>
              <a:rPr lang="cs-CZ" sz="2400" b="1" dirty="0" smtClean="0"/>
              <a:t>bude v r. 2023 nadále pod přetrvávajícím tlakem, </a:t>
            </a:r>
            <a:r>
              <a:rPr lang="cs-CZ" sz="2400" b="1" dirty="0" smtClean="0"/>
              <a:t>aby </a:t>
            </a:r>
            <a:r>
              <a:rPr lang="cs-CZ" sz="2400" b="1" dirty="0" smtClean="0"/>
              <a:t>poskytovalo špičkové zdravotní služby jako v EU-15 při striktně </a:t>
            </a:r>
            <a:r>
              <a:rPr lang="cs-CZ" sz="2400" b="1" dirty="0"/>
              <a:t>regulovaných úhradách za srovnatelnou práci, </a:t>
            </a:r>
            <a:r>
              <a:rPr lang="cs-CZ" sz="2400" b="1" dirty="0" smtClean="0"/>
              <a:t>tvořících kolem 1/3 výdajů a úhrad v EU-15.</a:t>
            </a:r>
          </a:p>
          <a:p>
            <a:r>
              <a:rPr lang="cs-CZ" sz="2400" dirty="0"/>
              <a:t>b</a:t>
            </a:r>
            <a:r>
              <a:rPr lang="cs-CZ" sz="2400" dirty="0" smtClean="0"/>
              <a:t>ude dále pod tlakem neustále se zvyšujících </a:t>
            </a:r>
            <a:r>
              <a:rPr lang="cs-CZ" sz="2400" b="1" dirty="0" smtClean="0"/>
              <a:t>světových cen vstupů</a:t>
            </a:r>
            <a:r>
              <a:rPr lang="cs-CZ" sz="2400" dirty="0" smtClean="0"/>
              <a:t>; jde především o </a:t>
            </a:r>
            <a:r>
              <a:rPr lang="cs-CZ" sz="2400" b="1" dirty="0" smtClean="0"/>
              <a:t>energie</a:t>
            </a:r>
            <a:r>
              <a:rPr lang="cs-CZ" sz="2400" dirty="0" smtClean="0"/>
              <a:t>, potraviny, léky, techniku, materiál. </a:t>
            </a:r>
          </a:p>
          <a:p>
            <a:r>
              <a:rPr lang="cs-CZ" sz="2400" dirty="0" smtClean="0"/>
              <a:t>Bude dál </a:t>
            </a:r>
            <a:r>
              <a:rPr lang="cs-CZ" sz="2400" b="1" dirty="0" smtClean="0"/>
              <a:t>čelit potenciálním odchodům lékařů a sester</a:t>
            </a:r>
            <a:r>
              <a:rPr lang="cs-CZ" sz="2400" dirty="0" smtClean="0"/>
              <a:t> zejména do sousedních zemí EU-15 s ohledem na zlomy jejich platů/mezd v ČR („hlasují nohama“)</a:t>
            </a:r>
          </a:p>
          <a:p>
            <a:r>
              <a:rPr lang="cs-CZ" sz="2400" dirty="0"/>
              <a:t>V</a:t>
            </a:r>
            <a:r>
              <a:rPr lang="cs-CZ" sz="2400" dirty="0" smtClean="0"/>
              <a:t>e zvýšené míře bude tlak dopadat na </a:t>
            </a:r>
            <a:r>
              <a:rPr lang="cs-CZ" sz="2400" b="1" dirty="0" smtClean="0"/>
              <a:t>regionální </a:t>
            </a:r>
            <a:r>
              <a:rPr lang="cs-CZ" sz="2400" b="1" dirty="0"/>
              <a:t>nemocnice </a:t>
            </a:r>
            <a:r>
              <a:rPr lang="cs-CZ" sz="2400" b="1" dirty="0" smtClean="0"/>
              <a:t>AČMN s </a:t>
            </a:r>
            <a:r>
              <a:rPr lang="cs-CZ" sz="2400" b="1" dirty="0"/>
              <a:t>vysokým podílem lidské práce </a:t>
            </a:r>
            <a:r>
              <a:rPr lang="cs-CZ" sz="2400" dirty="0" smtClean="0"/>
              <a:t>(60 – 75 %), zejména </a:t>
            </a:r>
            <a:r>
              <a:rPr lang="cs-CZ" sz="2400" dirty="0"/>
              <a:t>na </a:t>
            </a:r>
            <a:r>
              <a:rPr lang="cs-CZ" sz="2400" b="1" dirty="0"/>
              <a:t>následnou </a:t>
            </a:r>
            <a:r>
              <a:rPr lang="cs-CZ" sz="2400" b="1" dirty="0" smtClean="0"/>
              <a:t>péči</a:t>
            </a:r>
            <a:r>
              <a:rPr lang="cs-CZ" sz="2400" dirty="0" smtClean="0"/>
              <a:t>.</a:t>
            </a:r>
            <a:r>
              <a:rPr lang="cs-CZ" sz="2400" b="1" dirty="0" smtClean="0"/>
              <a:t> </a:t>
            </a:r>
            <a:r>
              <a:rPr lang="cs-CZ" sz="2400" dirty="0" smtClean="0"/>
              <a:t>Už nyní se mnohých z nich dotýkají </a:t>
            </a:r>
            <a:r>
              <a:rPr lang="cs-CZ" sz="2400" b="1" dirty="0" smtClean="0"/>
              <a:t>odchody kvalifikovaného personálu</a:t>
            </a:r>
            <a:r>
              <a:rPr lang="cs-CZ" sz="2400" dirty="0"/>
              <a:t> </a:t>
            </a:r>
            <a:r>
              <a:rPr lang="cs-CZ" sz="2400" dirty="0" smtClean="0"/>
              <a:t>v důsledku přetížení, stálého vypětí, nasazení a vyčerpání („Máme toho dost…“.</a:t>
            </a:r>
          </a:p>
          <a:p>
            <a:r>
              <a:rPr lang="cs-CZ" sz="2400" dirty="0" smtClean="0"/>
              <a:t>Nemocniční </a:t>
            </a:r>
            <a:r>
              <a:rPr lang="cs-CZ" sz="2400" b="1" dirty="0" smtClean="0"/>
              <a:t>personál</a:t>
            </a:r>
            <a:r>
              <a:rPr lang="cs-CZ" sz="2400" dirty="0" smtClean="0"/>
              <a:t> bude na trhu práce u nás i v EU-15 nadále žádaným „zbožím“: stále tu bude </a:t>
            </a:r>
            <a:r>
              <a:rPr lang="cs-CZ" sz="2400" b="1" dirty="0" smtClean="0"/>
              <a:t>možnost jejich relativně snadného odchodu</a:t>
            </a:r>
            <a:r>
              <a:rPr lang="cs-CZ" sz="2400" dirty="0" smtClean="0"/>
              <a:t> – lékaři do ambulancí nebo do ciziny, sestry i mimo obor do psychicky i fyzicky méně náročných profesí.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V r. 2023 a v dalších letech</a:t>
            </a:r>
            <a:r>
              <a:rPr lang="cs-CZ" sz="2400" dirty="0" smtClean="0">
                <a:solidFill>
                  <a:srgbClr val="C00000"/>
                </a:solidFill>
              </a:rPr>
              <a:t> bude nutné trvale</a:t>
            </a:r>
            <a:r>
              <a:rPr lang="cs-CZ" sz="2400" b="1" dirty="0" smtClean="0">
                <a:solidFill>
                  <a:srgbClr val="C00000"/>
                </a:solidFill>
              </a:rPr>
              <a:t> navyšovat zdroje do zdravotnictví </a:t>
            </a:r>
            <a:r>
              <a:rPr lang="cs-CZ" sz="2400" dirty="0" smtClean="0">
                <a:solidFill>
                  <a:srgbClr val="C00000"/>
                </a:solidFill>
              </a:rPr>
              <a:t>dokud se aspoň proporcionálně nepřiblíží obvyklé výši výdajů/zdrojů v zemích EU-15.</a:t>
            </a:r>
          </a:p>
          <a:p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88519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3870" y="365126"/>
            <a:ext cx="8929816" cy="86231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podstatné</a:t>
            </a:r>
            <a:endParaRPr 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0130" y="1326292"/>
            <a:ext cx="11219935" cy="5008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 trochou nadsázky lze prohlásit, že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 podstatné v našem zdravotnictví se odehrálo v letech 1990 – 1992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pod taktovkou ministra Bojara – oddělení financování zdrav. od státního rozpočtu, vznik zdravotních pojišťoven, první sazebník, odstátnění zdravotnických zařízení, základní obrysy sítě spolu se zánikem ÚNZ… (bod tehdy stál 24 hal. a byl doplňkem financování ze státního rozpočtu). </a:t>
            </a:r>
          </a:p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dalším vývoji se i ve zdravotnictví podepsala éra „zlatých devadesátek“, jejíž následky přetrvaly 30 let až do dnešní doby.</a:t>
            </a:r>
          </a:p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Tehdejší ministr práce a soc. věcí Milan Horálek (ministrem 1990 – 1992) nebyl tak rychlý, v jeho rezortu se mnoho nezměnilo a financování soc. péče a důchodů zůstalo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financováno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ze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státního rozpočtu; z přebytků důchodového systému se dlouhá léta sanovaly dluhy státního rozpočtu (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vč. klasického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tunelování), které dnes chybí.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03334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035746" cy="878788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Dožene české zdravotnictví EU-15? Možná nikdy.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2021" y="1290164"/>
            <a:ext cx="10799806" cy="4822312"/>
          </a:xfrm>
        </p:spPr>
        <p:txBody>
          <a:bodyPr>
            <a:noAutofit/>
          </a:bodyPr>
          <a:lstStyle/>
          <a:p>
            <a:r>
              <a:rPr lang="cs-CZ" sz="1900" dirty="0" smtClean="0"/>
              <a:t>Na konci r. 2021 jsme dosáhli </a:t>
            </a:r>
            <a:r>
              <a:rPr lang="cs-CZ" sz="1900" b="1" dirty="0" smtClean="0">
                <a:solidFill>
                  <a:srgbClr val="C00000"/>
                </a:solidFill>
              </a:rPr>
              <a:t>94 % průměrného HDP v EU </a:t>
            </a:r>
            <a:r>
              <a:rPr lang="cs-CZ" sz="1900" dirty="0" smtClean="0"/>
              <a:t>(ČSÚ 12/21, PPP), ale na zdraví vydáváme jen asi 1/3 toho, co EU-15. Je šance přiblížit se jim aby tam neodcházeli naši lékaři a sestry? Při jaké výšce českých platů to nebude hrozit?</a:t>
            </a:r>
          </a:p>
          <a:p>
            <a:r>
              <a:rPr lang="cs-CZ" sz="1900" dirty="0" smtClean="0"/>
              <a:t>Abychom se výdajům EU-15 přiblížili např.</a:t>
            </a:r>
            <a:r>
              <a:rPr lang="cs-CZ" sz="1900" b="1" dirty="0" smtClean="0">
                <a:solidFill>
                  <a:srgbClr val="C00000"/>
                </a:solidFill>
              </a:rPr>
              <a:t> do 10 let</a:t>
            </a:r>
            <a:r>
              <a:rPr lang="cs-CZ" sz="1900" dirty="0" smtClean="0"/>
              <a:t>, museli bychom každý rok </a:t>
            </a:r>
            <a:r>
              <a:rPr lang="cs-CZ" sz="1900" b="1" dirty="0" smtClean="0">
                <a:solidFill>
                  <a:srgbClr val="C00000"/>
                </a:solidFill>
              </a:rPr>
              <a:t>zvýšit výdaje cca o 50 mld. Kč</a:t>
            </a:r>
            <a:r>
              <a:rPr lang="cs-CZ" sz="1900" dirty="0" smtClean="0"/>
              <a:t>; tomu se blíží jen výběr v r. 2021: + 47,4 mld. Kč. Ale i v EU-15 rostou o 2 – 3 % ročně. Letos je ovšem nepochopitelně naopak o 14 mld. Kč snižujeme….</a:t>
            </a:r>
          </a:p>
          <a:p>
            <a:r>
              <a:rPr lang="cs-CZ" sz="1900" dirty="0" smtClean="0"/>
              <a:t>Nejde jen o příjmy systému, ale i výdaje. </a:t>
            </a:r>
            <a:r>
              <a:rPr lang="cs-CZ" altLang="cs-CZ" sz="19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V </a:t>
            </a:r>
            <a:r>
              <a:rPr lang="cs-CZ" altLang="cs-CZ" sz="1900" b="1" dirty="0">
                <a:solidFill>
                  <a:srgbClr val="C00000"/>
                </a:solidFill>
                <a:cs typeface="Arial" panose="020B0604020202020204" pitchFamily="34" charset="0"/>
              </a:rPr>
              <a:t>EU-15</a:t>
            </a:r>
            <a:r>
              <a:rPr lang="cs-CZ" altLang="cs-CZ" sz="1900" dirty="0">
                <a:cs typeface="Arial" panose="020B0604020202020204" pitchFamily="34" charset="0"/>
              </a:rPr>
              <a:t> jsou z veřejných zdrojů </a:t>
            </a:r>
            <a:r>
              <a:rPr lang="cs-CZ" altLang="cs-CZ" sz="1900" b="1" dirty="0">
                <a:solidFill>
                  <a:srgbClr val="C00000"/>
                </a:solidFill>
                <a:cs typeface="Arial" panose="020B0604020202020204" pitchFamily="34" charset="0"/>
              </a:rPr>
              <a:t>financovány </a:t>
            </a:r>
            <a:r>
              <a:rPr lang="cs-CZ" altLang="cs-CZ" sz="19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víceméně neziskové</a:t>
            </a:r>
            <a:r>
              <a:rPr lang="cs-CZ" altLang="cs-CZ" sz="1900" dirty="0">
                <a:cs typeface="Arial" panose="020B0604020202020204" pitchFamily="34" charset="0"/>
              </a:rPr>
              <a:t>, veřejnoprávní </a:t>
            </a:r>
            <a:r>
              <a:rPr lang="cs-CZ" altLang="cs-CZ" sz="1900" dirty="0" smtClean="0">
                <a:cs typeface="Arial" panose="020B0604020202020204" pitchFamily="34" charset="0"/>
              </a:rPr>
              <a:t>organizace, a </a:t>
            </a:r>
            <a:r>
              <a:rPr lang="cs-CZ" altLang="cs-CZ" sz="19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peníze zůstávají ve zdravotnictví</a:t>
            </a:r>
            <a:r>
              <a:rPr lang="cs-CZ" altLang="cs-CZ" sz="1900" dirty="0" smtClean="0">
                <a:cs typeface="Arial" panose="020B0604020202020204" pitchFamily="34" charset="0"/>
              </a:rPr>
              <a:t>.</a:t>
            </a:r>
            <a:r>
              <a:rPr lang="cs-CZ" sz="1900" dirty="0">
                <a:cs typeface="Arial" panose="020B0604020202020204" pitchFamily="34" charset="0"/>
              </a:rPr>
              <a:t> </a:t>
            </a:r>
            <a:r>
              <a:rPr lang="cs-CZ" sz="1900" dirty="0" smtClean="0">
                <a:cs typeface="Arial" panose="020B0604020202020204" pitchFamily="34" charset="0"/>
              </a:rPr>
              <a:t>V ČR </a:t>
            </a:r>
            <a:r>
              <a:rPr lang="cs-CZ" sz="1900" dirty="0">
                <a:cs typeface="Arial" panose="020B0604020202020204" pitchFamily="34" charset="0"/>
              </a:rPr>
              <a:t>existuje hybrid bez bližší </a:t>
            </a:r>
            <a:r>
              <a:rPr lang="cs-CZ" sz="1900" dirty="0" smtClean="0">
                <a:cs typeface="Arial" panose="020B0604020202020204" pitchFamily="34" charset="0"/>
              </a:rPr>
              <a:t>definice, a některé obory/segmenty jsou </a:t>
            </a:r>
            <a:r>
              <a:rPr lang="cs-CZ" sz="1900" b="1" dirty="0">
                <a:solidFill>
                  <a:srgbClr val="C00000"/>
                </a:solidFill>
                <a:cs typeface="Arial" panose="020B0604020202020204" pitchFamily="34" charset="0"/>
              </a:rPr>
              <a:t>„lukrativní</a:t>
            </a:r>
            <a:r>
              <a:rPr lang="cs-CZ" sz="19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“</a:t>
            </a:r>
            <a:r>
              <a:rPr lang="cs-CZ" sz="1900" dirty="0" smtClean="0">
                <a:cs typeface="Arial" panose="020B0604020202020204" pitchFamily="34" charset="0"/>
              </a:rPr>
              <a:t> a vysoce ziskové, jiné </a:t>
            </a:r>
            <a:r>
              <a:rPr lang="cs-CZ" sz="1900" b="1" dirty="0">
                <a:solidFill>
                  <a:srgbClr val="C00000"/>
                </a:solidFill>
                <a:cs typeface="Arial" panose="020B0604020202020204" pitchFamily="34" charset="0"/>
              </a:rPr>
              <a:t>„ztrátové</a:t>
            </a:r>
            <a:r>
              <a:rPr lang="cs-CZ" sz="19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“</a:t>
            </a:r>
            <a:r>
              <a:rPr lang="cs-CZ" sz="1900" dirty="0" smtClean="0">
                <a:cs typeface="Arial" panose="020B0604020202020204" pitchFamily="34" charset="0"/>
              </a:rPr>
              <a:t>, kde nejsou pokryty ani nutné náklady (např. domácí či dlouhodobá péče aj.).</a:t>
            </a:r>
          </a:p>
          <a:p>
            <a:r>
              <a:rPr lang="cs-CZ" sz="1900" dirty="0" smtClean="0">
                <a:cs typeface="Arial" panose="020B0604020202020204" pitchFamily="34" charset="0"/>
              </a:rPr>
              <a:t>Dále je u nás</a:t>
            </a:r>
            <a:r>
              <a:rPr lang="cs-CZ" altLang="cs-CZ" sz="1900" dirty="0" smtClean="0">
                <a:solidFill>
                  <a:schemeClr val="hlink"/>
                </a:solidFill>
                <a:cs typeface="Arial" panose="020B0604020202020204" pitchFamily="34" charset="0"/>
              </a:rPr>
              <a:t> </a:t>
            </a:r>
            <a:r>
              <a:rPr lang="cs-CZ" altLang="cs-CZ" sz="1900" dirty="0" smtClean="0">
                <a:cs typeface="Arial" panose="020B0604020202020204" pitchFamily="34" charset="0"/>
              </a:rPr>
              <a:t>část vstupů za </a:t>
            </a:r>
            <a:r>
              <a:rPr lang="cs-CZ" altLang="cs-CZ" sz="19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tržní, tj. za „světové“ ceny – viz současná energetická krize </a:t>
            </a:r>
            <a:r>
              <a:rPr lang="cs-CZ" altLang="cs-CZ" sz="1900" dirty="0" smtClean="0">
                <a:cs typeface="Arial" panose="020B0604020202020204" pitchFamily="34" charset="0"/>
              </a:rPr>
              <a:t>Nebo jen věcně usměrňovaná - energie, technologie, léky aj.), zatímco jiná část je </a:t>
            </a:r>
            <a:r>
              <a:rPr lang="cs-CZ" altLang="cs-CZ" sz="19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regulovaná</a:t>
            </a:r>
            <a:r>
              <a:rPr lang="cs-CZ" altLang="cs-CZ" sz="1900" dirty="0" smtClean="0">
                <a:cs typeface="Arial" panose="020B0604020202020204" pitchFamily="34" charset="0"/>
              </a:rPr>
              <a:t>, např. výstupy/úhrady dle úhradových vyhlášek; sem patří i regulované </a:t>
            </a:r>
            <a:r>
              <a:rPr lang="cs-CZ" altLang="cs-CZ" sz="19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odměny zdravotníkům</a:t>
            </a:r>
            <a:r>
              <a:rPr lang="cs-CZ" altLang="cs-CZ" sz="1900" dirty="0" smtClean="0">
                <a:cs typeface="Arial" panose="020B0604020202020204" pitchFamily="34" charset="0"/>
              </a:rPr>
              <a:t> (tarify). </a:t>
            </a:r>
          </a:p>
          <a:p>
            <a:r>
              <a:rPr lang="cs-CZ" sz="1900" dirty="0" smtClean="0">
                <a:cs typeface="Arial" panose="020B0604020202020204" pitchFamily="34" charset="0"/>
              </a:rPr>
              <a:t>Problémem </a:t>
            </a:r>
            <a:r>
              <a:rPr lang="cs-CZ" sz="1900" dirty="0">
                <a:cs typeface="Arial" panose="020B0604020202020204" pitchFamily="34" charset="0"/>
              </a:rPr>
              <a:t>je i fakt, že současné </a:t>
            </a:r>
            <a:r>
              <a:rPr lang="cs-CZ" sz="1900" b="1" dirty="0">
                <a:solidFill>
                  <a:srgbClr val="C00000"/>
                </a:solidFill>
                <a:cs typeface="Arial" panose="020B0604020202020204" pitchFamily="34" charset="0"/>
              </a:rPr>
              <a:t>úhrady nejsou prováděny </a:t>
            </a:r>
            <a:r>
              <a:rPr lang="cs-CZ" sz="19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podle reálně </a:t>
            </a:r>
            <a:r>
              <a:rPr lang="cs-CZ" sz="1900" b="1" dirty="0">
                <a:solidFill>
                  <a:srgbClr val="C00000"/>
                </a:solidFill>
                <a:cs typeface="Arial" panose="020B0604020202020204" pitchFamily="34" charset="0"/>
              </a:rPr>
              <a:t>nutných </a:t>
            </a:r>
            <a:r>
              <a:rPr lang="cs-CZ" sz="19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nákladů </a:t>
            </a:r>
            <a:r>
              <a:rPr lang="cs-CZ" sz="1900" dirty="0" smtClean="0">
                <a:cs typeface="Arial" panose="020B0604020202020204" pitchFamily="34" charset="0"/>
              </a:rPr>
              <a:t>(určité nákladové analýzy existují v nemocnicích, nikoliv v ambulantním sektoru), </a:t>
            </a:r>
            <a:r>
              <a:rPr lang="cs-CZ" sz="1900" dirty="0">
                <a:cs typeface="Arial" panose="020B0604020202020204" pitchFamily="34" charset="0"/>
              </a:rPr>
              <a:t>nýbrž víceméně </a:t>
            </a:r>
            <a:r>
              <a:rPr lang="cs-CZ" sz="1900" b="1" dirty="0">
                <a:solidFill>
                  <a:srgbClr val="C00000"/>
                </a:solidFill>
                <a:cs typeface="Arial" panose="020B0604020202020204" pitchFamily="34" charset="0"/>
              </a:rPr>
              <a:t>indexací toho, co si segmenty </a:t>
            </a:r>
            <a:r>
              <a:rPr lang="cs-CZ" sz="19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„vydobyly“ </a:t>
            </a:r>
            <a:r>
              <a:rPr lang="cs-CZ" sz="1900" b="1" dirty="0">
                <a:solidFill>
                  <a:srgbClr val="C00000"/>
                </a:solidFill>
                <a:cs typeface="Arial" panose="020B0604020202020204" pitchFamily="34" charset="0"/>
              </a:rPr>
              <a:t>v rozhodujících letech 1992 – 1997</a:t>
            </a:r>
            <a:r>
              <a:rPr lang="cs-CZ" sz="19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…</a:t>
            </a:r>
            <a:endParaRPr lang="cs-CZ" sz="19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endParaRPr lang="cs-CZ" altLang="cs-CZ" sz="20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43356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2828" y="315700"/>
            <a:ext cx="3544329" cy="730505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Hlavní reference: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725" y="1054443"/>
            <a:ext cx="10515600" cy="509098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400" dirty="0"/>
              <a:t>Z</a:t>
            </a:r>
            <a:r>
              <a:rPr lang="cs-CZ" sz="1400" dirty="0" smtClean="0"/>
              <a:t>ákonné normy ČR – zákony, vyhlášky, metodiky, věstníky aj. zejména z MZ ČR, MPSV, MF ČR.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Statistiky: Český statistický úřad (Výsledky zdravotnických účtů ČR 2010 – 2021 aj.)</a:t>
            </a:r>
          </a:p>
          <a:p>
            <a:pPr marL="0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                    Ústav zdravotnických informací a statistiky (r. 1991 – 1921, Aktuální informace, přehledy aj.)</a:t>
            </a:r>
          </a:p>
          <a:p>
            <a:pPr marL="0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                    Eurostat . EC. Eurostat Database. Brussels. (r. 2004 – 2021)</a:t>
            </a:r>
          </a:p>
          <a:p>
            <a:pPr marL="0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                    Analytická komise dohodovacího řízení (interní materiály DŘ 2011 – 2022)</a:t>
            </a:r>
          </a:p>
          <a:p>
            <a:pPr marL="0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                    Institut zdravotní ekonomiky a politiky (r. 2002 – 2006)</a:t>
            </a:r>
          </a:p>
          <a:p>
            <a:pPr marL="0" indent="0">
              <a:buNone/>
            </a:pPr>
            <a:r>
              <a:rPr lang="cs-CZ" sz="1400" dirty="0" smtClean="0"/>
              <a:t>3. OECD, Eurostat, WHO. A system of Health Accounts. 2011 Edition. OECD Publishing: 2011.</a:t>
            </a:r>
          </a:p>
          <a:p>
            <a:pPr marL="0" indent="0">
              <a:buNone/>
            </a:pPr>
            <a:r>
              <a:rPr lang="cs-CZ" sz="1400" dirty="0" smtClean="0"/>
              <a:t>4.</a:t>
            </a:r>
            <a:r>
              <a:rPr lang="cs-CZ" sz="1400" dirty="0"/>
              <a:t> </a:t>
            </a:r>
            <a:r>
              <a:rPr lang="cs-CZ" sz="1400" dirty="0" smtClean="0"/>
              <a:t>EU</a:t>
            </a:r>
            <a:r>
              <a:rPr lang="cs-CZ" sz="1400" dirty="0"/>
              <a:t>. ER. Lisabonská strategie. Health Life Years. Lisabon: 2004. </a:t>
            </a:r>
          </a:p>
          <a:p>
            <a:pPr marL="0" indent="0">
              <a:buNone/>
            </a:pPr>
            <a:r>
              <a:rPr lang="cs-CZ" sz="1400" dirty="0" smtClean="0"/>
              <a:t>5. Asociace </a:t>
            </a:r>
            <a:r>
              <a:rPr lang="cs-CZ" sz="1400" dirty="0"/>
              <a:t>českých a moravských nemocnic – interní materiály a šetření 2010 – 2022.</a:t>
            </a:r>
          </a:p>
          <a:p>
            <a:pPr marL="0" indent="0">
              <a:buNone/>
            </a:pPr>
            <a:r>
              <a:rPr lang="cs-CZ" sz="1400" dirty="0" smtClean="0"/>
              <a:t>6. Stručný pohled na zdraví v Evropě, společná zpráva EK a OECD, Brusel: 2016.</a:t>
            </a:r>
          </a:p>
          <a:p>
            <a:pPr marL="0" indent="0">
              <a:buNone/>
            </a:pPr>
            <a:r>
              <a:rPr lang="cs-CZ" sz="1400" dirty="0" smtClean="0"/>
              <a:t>7. Veřejný ochránce práv, ombudsman. Léčebny pro dlouhodobě nemocné – zpráva ze systematických návštěv. Brno: 2017.</a:t>
            </a:r>
          </a:p>
          <a:p>
            <a:pPr marL="0" indent="0">
              <a:buNone/>
            </a:pPr>
            <a:r>
              <a:rPr lang="cs-CZ" sz="1400" dirty="0" smtClean="0"/>
              <a:t>8. Horecký, J. Průša L., Současná struktura služeb dlouhodobé péče a prognóza 2019 – 2050, APSS ČR: 2019.</a:t>
            </a:r>
          </a:p>
          <a:p>
            <a:pPr marL="0" indent="0">
              <a:buNone/>
            </a:pPr>
            <a:r>
              <a:rPr lang="cs-CZ" sz="1400" dirty="0"/>
              <a:t>9</a:t>
            </a:r>
            <a:r>
              <a:rPr lang="cs-CZ" sz="1400" dirty="0" smtClean="0"/>
              <a:t>. Loos et al., Zukunftsfähige Krankenhausversorgung, Bertelsmann Stiftung, Gütersloh: 2019.</a:t>
            </a:r>
          </a:p>
          <a:p>
            <a:pPr marL="0" indent="0">
              <a:buNone/>
            </a:pPr>
            <a:r>
              <a:rPr lang="cs-CZ" sz="1400" dirty="0" smtClean="0"/>
              <a:t>10. Fiala, P. Mezinárodní statistiky a dlouhodobá péče, in: Ekonomie ve zdravotnictví, Praha:  2019.</a:t>
            </a:r>
          </a:p>
          <a:p>
            <a:pPr marL="0" indent="0">
              <a:buNone/>
            </a:pPr>
            <a:r>
              <a:rPr lang="cs-CZ" sz="1400" dirty="0" smtClean="0"/>
              <a:t>11. Fiala, P. Situace v lůžkových zařízeních následné a dlouhodobé péče, in: Ekonomie ve zdravotnictví, Praha: 2019.</a:t>
            </a:r>
          </a:p>
          <a:p>
            <a:pPr marL="0" indent="0">
              <a:buNone/>
            </a:pPr>
            <a:r>
              <a:rPr lang="cs-CZ" sz="1400" dirty="0" smtClean="0"/>
              <a:t>12. Vostatek, J. Financování a nákladovost sociálních služeb, VŠFS a APSS, Praha: 2013.</a:t>
            </a:r>
          </a:p>
          <a:p>
            <a:pPr marL="0" indent="0">
              <a:buNone/>
            </a:pPr>
            <a:r>
              <a:rPr lang="cs-CZ" sz="1400" dirty="0" smtClean="0"/>
              <a:t>13. Háva, P.  Analýza úhrad nemocniční péče v ČR po r. 1998. AČMN, 2012.</a:t>
            </a:r>
          </a:p>
          <a:p>
            <a:pPr marL="0" indent="0">
              <a:buNone/>
            </a:pPr>
            <a:r>
              <a:rPr lang="cs-CZ" sz="1400" dirty="0" smtClean="0"/>
              <a:t>14. Holčík,  J. Systém péče ozdraví a zdravotní gramotnost. Brno: MSD a MU, 2010.</a:t>
            </a:r>
          </a:p>
          <a:p>
            <a:pPr marL="0" indent="0">
              <a:buNone/>
            </a:pPr>
            <a:r>
              <a:rPr lang="cs-CZ" sz="1400" dirty="0" smtClean="0"/>
              <a:t> (Podrobné údaje o literatuře u autora)</a:t>
            </a:r>
            <a:endParaRPr lang="cs-CZ" sz="1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979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25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Výběr do systému vzp v letech 2018 - 2023</a:t>
            </a:r>
            <a:endParaRPr lang="cs-CZ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563292"/>
              </p:ext>
            </p:extLst>
          </p:nvPr>
        </p:nvGraphicFramePr>
        <p:xfrm>
          <a:off x="248170" y="1749547"/>
          <a:ext cx="11301278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6352"/>
                <a:gridCol w="699547"/>
                <a:gridCol w="564694"/>
                <a:gridCol w="665835"/>
                <a:gridCol w="623694"/>
                <a:gridCol w="640549"/>
                <a:gridCol w="623694"/>
                <a:gridCol w="657406"/>
                <a:gridCol w="581551"/>
                <a:gridCol w="716406"/>
                <a:gridCol w="716403"/>
                <a:gridCol w="716403"/>
                <a:gridCol w="699548"/>
                <a:gridCol w="1078822"/>
                <a:gridCol w="16603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Rok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I.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II.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III.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IV.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V.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VI.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VII.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VIII.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IX.</a:t>
                      </a:r>
                      <a:endParaRPr lang="cs-CZ" sz="16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X.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XI.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XII.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rgbClr val="C00000"/>
                          </a:solidFill>
                        </a:rPr>
                        <a:t>Celkem</a:t>
                      </a:r>
                      <a:endParaRPr lang="cs-CZ" sz="16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Rozdíl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2019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28,6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27,1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26,0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26,0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27,5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27,6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27,4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27,5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27,4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26,7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26,9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27,4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rgbClr val="C00000"/>
                          </a:solidFill>
                        </a:rPr>
                        <a:t>326,1</a:t>
                      </a:r>
                      <a:endParaRPr lang="cs-CZ" sz="16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+21,6  (+7,1%)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2020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30,4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28,9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27,5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26,8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27,0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29,3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29,4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30,1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30,5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30,3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30,8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32,0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rgbClr val="C00000"/>
                          </a:solidFill>
                        </a:rPr>
                        <a:t>352,9</a:t>
                      </a:r>
                      <a:endParaRPr lang="cs-CZ" sz="16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+26,8 (+8,2%) 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2021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35,2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33,9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31,8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31,4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32,7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34,1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33,7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33,8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33,7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33,2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33,2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33,6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rgbClr val="C00000"/>
                          </a:solidFill>
                        </a:rPr>
                        <a:t>400,3</a:t>
                      </a:r>
                      <a:endParaRPr lang="cs-CZ" sz="16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+47,4 (+13,4%)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2022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38,1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36,6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34,3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35,1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37,4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37,0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37,1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37,3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30,8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33,6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33,8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34,2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rgbClr val="C00000"/>
                          </a:solidFill>
                        </a:rPr>
                        <a:t>425,3</a:t>
                      </a:r>
                      <a:endParaRPr lang="cs-CZ" sz="16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</a:rPr>
                        <a:t>25,0 (+6,2%)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2023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40,7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38,4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*</a:t>
                      </a:r>
                      <a:r>
                        <a:rPr lang="cs-CZ" sz="1600" b="0" dirty="0" smtClean="0">
                          <a:solidFill>
                            <a:srgbClr val="C00000"/>
                          </a:solidFill>
                        </a:rPr>
                        <a:t>450</a:t>
                      </a:r>
                      <a:r>
                        <a:rPr lang="cs-CZ" sz="1600" b="0" baseline="0" dirty="0" smtClean="0">
                          <a:solidFill>
                            <a:srgbClr val="C00000"/>
                          </a:solidFill>
                        </a:rPr>
                        <a:t> -460</a:t>
                      </a:r>
                      <a:endParaRPr lang="cs-CZ" sz="16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 smtClean="0">
                          <a:solidFill>
                            <a:schemeClr val="dk1"/>
                          </a:solidFill>
                        </a:rPr>
                        <a:t>+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</a:rPr>
                        <a:t>25-35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</a:rPr>
                        <a:t> (+6-7,5%)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9555893" y="4045660"/>
            <a:ext cx="2042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MZ ČR,* Odhad AČMN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23782" y="4060947"/>
            <a:ext cx="1093959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       </a:t>
            </a:r>
            <a:r>
              <a:rPr lang="cs-CZ" sz="1600" b="1" dirty="0" smtClean="0">
                <a:solidFill>
                  <a:srgbClr val="C00000"/>
                </a:solidFill>
              </a:rPr>
              <a:t> </a:t>
            </a:r>
            <a:r>
              <a:rPr lang="cs-CZ" sz="1400" b="1" dirty="0" smtClean="0">
                <a:solidFill>
                  <a:srgbClr val="C00000"/>
                </a:solidFill>
              </a:rPr>
              <a:t>Odvody za státní pojištěnce (měsíčně):</a:t>
            </a:r>
          </a:p>
          <a:p>
            <a:r>
              <a:rPr lang="cs-CZ" sz="1400" dirty="0" smtClean="0"/>
              <a:t>	2019:	             	1 018,- Kč</a:t>
            </a:r>
          </a:p>
          <a:p>
            <a:r>
              <a:rPr lang="cs-CZ" sz="1400" dirty="0" smtClean="0"/>
              <a:t>	2020/1-5:         	1 067,- Kč (od 6-12/2020: 1 567,- Kč)</a:t>
            </a:r>
            <a:endParaRPr lang="cs-CZ" sz="1400" dirty="0" smtClean="0">
              <a:solidFill>
                <a:srgbClr val="C00000"/>
              </a:solidFill>
            </a:endParaRPr>
          </a:p>
          <a:p>
            <a:r>
              <a:rPr lang="cs-CZ" sz="1400" dirty="0" smtClean="0">
                <a:solidFill>
                  <a:srgbClr val="C00000"/>
                </a:solidFill>
              </a:rPr>
              <a:t>	2021:    		1 767,- Kč</a:t>
            </a:r>
          </a:p>
          <a:p>
            <a:r>
              <a:rPr lang="cs-CZ" sz="1400" dirty="0" smtClean="0">
                <a:solidFill>
                  <a:srgbClr val="C00000"/>
                </a:solidFill>
              </a:rPr>
              <a:t>	2022:		1 967,- Kč (od 9/22: 1 467,- Kč; celoroční průměr cca 1 800,- Kč)</a:t>
            </a:r>
          </a:p>
          <a:p>
            <a:r>
              <a:rPr lang="cs-CZ" sz="1400" dirty="0">
                <a:solidFill>
                  <a:srgbClr val="C00000"/>
                </a:solidFill>
              </a:rPr>
              <a:t> </a:t>
            </a:r>
            <a:r>
              <a:rPr lang="cs-CZ" sz="1400" dirty="0" smtClean="0">
                <a:solidFill>
                  <a:srgbClr val="C00000"/>
                </a:solidFill>
              </a:rPr>
              <a:t>                      2023:		1 900,- Kč</a:t>
            </a:r>
          </a:p>
          <a:p>
            <a:r>
              <a:rPr lang="cs-CZ" sz="1400" b="1" dirty="0"/>
              <a:t> </a:t>
            </a:r>
            <a:r>
              <a:rPr lang="cs-CZ" sz="1400" b="1" dirty="0" smtClean="0"/>
              <a:t>       </a:t>
            </a:r>
            <a:r>
              <a:rPr lang="cs-CZ" sz="1400" dirty="0" smtClean="0"/>
              <a:t>Průměrný počet státních pojištěnců 5,9 – 6,1 milionu + ukrajinští uprchlíci (cca 400 tis, jejich počet proměnlivý)</a:t>
            </a:r>
          </a:p>
          <a:p>
            <a:r>
              <a:rPr lang="cs-CZ" sz="1400" dirty="0"/>
              <a:t> </a:t>
            </a:r>
            <a:r>
              <a:rPr lang="cs-CZ" sz="1400" b="1" dirty="0" smtClean="0"/>
              <a:t>       Odvody  2023: OSVČ: 2 722,- Kč; OBZP: 2 336,- Kč; minimální za zaměstnance: 2 336,- Kč. Je to cca polovina odvodů od zaměstnanců (13,5 %).</a:t>
            </a:r>
            <a:endParaRPr lang="cs-CZ" sz="1400" b="1" dirty="0"/>
          </a:p>
        </p:txBody>
      </p:sp>
      <p:sp>
        <p:nvSpPr>
          <p:cNvPr id="3" name="Ovál 2"/>
          <p:cNvSpPr/>
          <p:nvPr/>
        </p:nvSpPr>
        <p:spPr>
          <a:xfrm>
            <a:off x="8740346" y="1631926"/>
            <a:ext cx="1202724" cy="2602323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44728" y="1338462"/>
            <a:ext cx="7459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Výběr veřejného zdravotního pojištění 2018 – 2022 </a:t>
            </a:r>
            <a:r>
              <a:rPr lang="cs-CZ" dirty="0"/>
              <a:t>(v mld. Kč, zaokrouhleno)</a:t>
            </a:r>
          </a:p>
          <a:p>
            <a:endParaRPr lang="cs-CZ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539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6567" y="356889"/>
            <a:ext cx="9228438" cy="71266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Zůstatky na účtech zdravotních pojišťoven</a:t>
            </a:r>
            <a:endParaRPr lang="cs-CZ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1549"/>
              </p:ext>
            </p:extLst>
          </p:nvPr>
        </p:nvGraphicFramePr>
        <p:xfrm>
          <a:off x="813486" y="1578490"/>
          <a:ext cx="10515596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  <a:gridCol w="8088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Rok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I.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II.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III.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IV.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V.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VI.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VII.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VIII.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IX.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X.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XI.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XII.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2018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32,8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34,2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34,4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34,9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35,3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36,3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37,0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38,6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40,1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41,1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42,9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45,0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2019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47,8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50,0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51,0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52,0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53,0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55,2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55,2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57,0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59,0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57,7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58,3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58,5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2020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60,9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62,4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60,6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58,2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56,8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58,7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59,3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61,7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64,1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64,2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64,2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64,4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2021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69,9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73,8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73,1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74,8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68,4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64,7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61,7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58,8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57,9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55,1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53,9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51,8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2022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56,8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60,3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56,8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57,4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58,1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58,3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60,9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60,7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55,8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55,6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55,8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56,8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597821" y="864215"/>
            <a:ext cx="4062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smtClean="0"/>
              <a:t>v mld. Kč, vždy k poslednímu dni měsíce)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0343557" y="3823943"/>
            <a:ext cx="9855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Zdroj: </a:t>
            </a:r>
            <a:r>
              <a:rPr lang="cs-CZ" sz="1200" dirty="0"/>
              <a:t>MZ ČR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57225" y="4222002"/>
            <a:ext cx="10848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Pozn.: 1. </a:t>
            </a:r>
            <a:r>
              <a:rPr lang="cs-CZ" sz="1600" b="1" dirty="0"/>
              <a:t>Z</a:t>
            </a:r>
            <a:r>
              <a:rPr lang="cs-CZ" sz="1600" b="1" dirty="0" smtClean="0"/>
              <a:t>ůstatky ZP</a:t>
            </a:r>
            <a:r>
              <a:rPr lang="cs-CZ" sz="1600" dirty="0" smtClean="0"/>
              <a:t> v 12/2022 činily 5</a:t>
            </a:r>
            <a:r>
              <a:rPr lang="cs-CZ" sz="1600" b="1" dirty="0" smtClean="0"/>
              <a:t>6,8 mld. Kč</a:t>
            </a:r>
            <a:r>
              <a:rPr lang="cs-CZ" sz="1600" dirty="0" smtClean="0"/>
              <a:t> (z toho VZP + 37,8 mld., zaměstnanecké ZP + 19,0 mld.), </a:t>
            </a:r>
            <a:r>
              <a:rPr lang="cs-CZ" sz="1600" b="1" dirty="0" smtClean="0">
                <a:solidFill>
                  <a:srgbClr val="C00000"/>
                </a:solidFill>
              </a:rPr>
              <a:t>k 1/2023 = 61,7 mld.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           2. </a:t>
            </a:r>
            <a:r>
              <a:rPr lang="cs-CZ" sz="1600" b="1" dirty="0" smtClean="0"/>
              <a:t>ZFZP k 12/22 celkem 25,5 mld. Kč</a:t>
            </a:r>
            <a:r>
              <a:rPr lang="cs-CZ" sz="1600" dirty="0" smtClean="0"/>
              <a:t> (z toho VZP 17,1 mld., zaměstnanecké ZP 8,4 mld.)</a:t>
            </a:r>
          </a:p>
          <a:p>
            <a:r>
              <a:rPr lang="cs-CZ" sz="1600" dirty="0" smtClean="0"/>
              <a:t>            3. Zákonné rezervní fondy ZP naplněny, celkem 5,5 mld. Kč.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           4. V 1. pol. 2023 se k vyúčtovávají zálohy z r. 2022, očekávají se opět </a:t>
            </a:r>
            <a:r>
              <a:rPr lang="cs-CZ" sz="1600" b="1" dirty="0" smtClean="0"/>
              <a:t>vratky ve prospěch ZP v řádu jednotek mld. Kč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            5. Výše zůstatků ZP k 12/2022 je stejná jako k 1/22, tj. </a:t>
            </a:r>
            <a:r>
              <a:rPr lang="cs-CZ" sz="1600" b="1" dirty="0" smtClean="0"/>
              <a:t>56,8 mld. Kč</a:t>
            </a:r>
            <a:r>
              <a:rPr lang="cs-CZ" sz="1600" dirty="0" smtClean="0"/>
              <a:t>. Zůstatky v r. 2022 nepoklesly.</a:t>
            </a:r>
          </a:p>
          <a:p>
            <a:r>
              <a:rPr lang="cs-CZ" sz="1600" b="1" dirty="0"/>
              <a:t> </a:t>
            </a:r>
            <a:r>
              <a:rPr lang="cs-CZ" sz="1600" b="1" dirty="0" smtClean="0"/>
              <a:t>           6. Zásadní problém: Financování zdravotnictví v ČR je průběžné, zůstatky kolem 50 - 60 mld. nemají vznikat.</a:t>
            </a:r>
          </a:p>
          <a:p>
            <a:r>
              <a:rPr lang="cs-CZ" sz="1600" b="1" dirty="0"/>
              <a:t> </a:t>
            </a:r>
            <a:r>
              <a:rPr lang="cs-CZ" sz="1600" b="1" dirty="0" smtClean="0"/>
              <a:t>           7. Zůstatky na účtech ZP opticky snižují deficit státního rozpočtu. </a:t>
            </a:r>
          </a:p>
          <a:p>
            <a:r>
              <a:rPr lang="cs-CZ" sz="1600" b="1" dirty="0"/>
              <a:t>	</a:t>
            </a:r>
            <a:r>
              <a:rPr lang="cs-CZ" sz="1600" b="1" dirty="0" smtClean="0"/>
              <a:t>                 </a:t>
            </a:r>
            <a:endParaRPr lang="cs-CZ" sz="16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807309" y="1183359"/>
            <a:ext cx="2272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Celkové zůstatky ZP</a:t>
            </a:r>
            <a:endParaRPr lang="cs-CZ" sz="20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4320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9391" y="241557"/>
            <a:ext cx="9617160" cy="663317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Komentář</a:t>
            </a:r>
            <a:endParaRPr lang="cs-CZ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8940" y="897923"/>
            <a:ext cx="11310552" cy="4255102"/>
          </a:xfrm>
        </p:spPr>
        <p:txBody>
          <a:bodyPr>
            <a:normAutofit fontScale="92500" lnSpcReduction="10000"/>
          </a:bodyPr>
          <a:lstStyle/>
          <a:p>
            <a:r>
              <a:rPr lang="cs-CZ" sz="2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Výdaje ČR na zdravotnictví</a:t>
            </a:r>
            <a:r>
              <a:rPr lang="cs-CZ" sz="2200" dirty="0" smtClean="0">
                <a:cs typeface="Arial" panose="020B0604020202020204" pitchFamily="34" charset="0"/>
              </a:rPr>
              <a:t> </a:t>
            </a:r>
            <a:r>
              <a:rPr lang="cs-CZ" sz="2200" dirty="0">
                <a:cs typeface="Arial" panose="020B0604020202020204" pitchFamily="34" charset="0"/>
              </a:rPr>
              <a:t>dle Eurostatu dlouhodobě oscilují </a:t>
            </a:r>
            <a:r>
              <a:rPr lang="cs-CZ" sz="2200" dirty="0" smtClean="0">
                <a:cs typeface="Arial" panose="020B0604020202020204" pitchFamily="34" charset="0"/>
              </a:rPr>
              <a:t>jen kolem </a:t>
            </a:r>
            <a:r>
              <a:rPr lang="cs-CZ" sz="2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7 – 7,5 % HDP (EU-15 už 10 % a více)</a:t>
            </a:r>
            <a:r>
              <a:rPr lang="cs-CZ" sz="2200" dirty="0" smtClean="0">
                <a:cs typeface="Arial" panose="020B0604020202020204" pitchFamily="34" charset="0"/>
              </a:rPr>
              <a:t>, což je v přepočtu na peníze jen asi </a:t>
            </a:r>
            <a:r>
              <a:rPr lang="cs-CZ" sz="2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1/3 částek oproti zemím EU-15 </a:t>
            </a:r>
            <a:r>
              <a:rPr lang="cs-CZ" sz="2200" dirty="0" smtClean="0">
                <a:cs typeface="Arial" panose="020B0604020202020204" pitchFamily="34" charset="0"/>
              </a:rPr>
              <a:t>(cca 1 500 </a:t>
            </a:r>
            <a:r>
              <a:rPr lang="cs-CZ" sz="2200" dirty="0"/>
              <a:t>€ </a:t>
            </a:r>
            <a:r>
              <a:rPr lang="cs-CZ" sz="2200" dirty="0" smtClean="0">
                <a:cs typeface="Arial" panose="020B0604020202020204" pitchFamily="34" charset="0"/>
              </a:rPr>
              <a:t>ku 4 500 €). Ve srovnání s výdaji ve Švýcarsku a USA je to jen 1/4 - 1/5.</a:t>
            </a:r>
            <a:r>
              <a:rPr lang="cs-CZ" sz="2400" dirty="0">
                <a:cs typeface="Arial" panose="020B0604020202020204" pitchFamily="34" charset="0"/>
              </a:rPr>
              <a:t> </a:t>
            </a:r>
            <a:r>
              <a:rPr lang="cs-CZ" sz="2400" dirty="0" smtClean="0">
                <a:cs typeface="Arial" panose="020B0604020202020204" pitchFamily="34" charset="0"/>
              </a:rPr>
              <a:t>V r. 2022 </a:t>
            </a:r>
            <a:r>
              <a:rPr lang="cs-CZ" sz="2400" dirty="0">
                <a:cs typeface="Arial" panose="020B0604020202020204" pitchFamily="34" charset="0"/>
              </a:rPr>
              <a:t>dosáhla </a:t>
            </a:r>
            <a:r>
              <a:rPr lang="cs-CZ" sz="2400" b="1" dirty="0">
                <a:solidFill>
                  <a:srgbClr val="C00000"/>
                </a:solidFill>
                <a:cs typeface="Arial" panose="020B0604020202020204" pitchFamily="34" charset="0"/>
              </a:rPr>
              <a:t>ČR již 94 % průměrného HDP v EU</a:t>
            </a:r>
            <a:r>
              <a:rPr lang="cs-CZ" sz="2400" dirty="0">
                <a:cs typeface="Arial" panose="020B0604020202020204" pitchFamily="34" charset="0"/>
              </a:rPr>
              <a:t>, avšak celkové výdaje na zdravotnictví, jakož i výdělky zdravotníků za tím výrazně </a:t>
            </a:r>
            <a:r>
              <a:rPr lang="cs-CZ" sz="2400" dirty="0" smtClean="0">
                <a:cs typeface="Arial" panose="020B0604020202020204" pitchFamily="34" charset="0"/>
              </a:rPr>
              <a:t>pokulhávají.</a:t>
            </a:r>
            <a:endParaRPr lang="cs-CZ" sz="2400" dirty="0">
              <a:cs typeface="Arial" panose="020B0604020202020204" pitchFamily="34" charset="0"/>
            </a:endParaRPr>
          </a:p>
          <a:p>
            <a:r>
              <a:rPr lang="cs-CZ" sz="2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Realita je ještě horší než statistika,</a:t>
            </a:r>
            <a:r>
              <a:rPr lang="cs-CZ" sz="2200" dirty="0" smtClean="0">
                <a:cs typeface="Arial" panose="020B0604020202020204" pitchFamily="34" charset="0"/>
              </a:rPr>
              <a:t> neboť metodika ČSÚ sem započítává i část kapitálových výdajů (viz „Sazebník“ výkonů), zatímco Eurostat, OECD a WHO pouze </a:t>
            </a:r>
            <a:r>
              <a:rPr lang="cs-CZ" sz="2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čisté provozní výdaje</a:t>
            </a:r>
            <a:r>
              <a:rPr lang="cs-CZ" sz="2200" dirty="0" smtClean="0">
                <a:cs typeface="Arial" panose="020B0604020202020204" pitchFamily="34" charset="0"/>
              </a:rPr>
              <a:t>, nikoliv kapitálové (investice). Navíc modely EU-15 pracují takřka výlučně v </a:t>
            </a:r>
            <a:r>
              <a:rPr lang="cs-CZ" sz="2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neziskovém veřejnoprávním režimu</a:t>
            </a:r>
            <a:r>
              <a:rPr lang="cs-CZ" sz="2200" dirty="0" smtClean="0">
                <a:cs typeface="Arial" panose="020B0604020202020204" pitchFamily="34" charset="0"/>
              </a:rPr>
              <a:t> (tj. všechny prostředky zůstávají v systému, nejsou vyváděny ven formou zisku), zatímco u nás tomu tak není (v ČR existuje hybrid bez bližší definice).</a:t>
            </a:r>
          </a:p>
          <a:p>
            <a:r>
              <a:rPr lang="cs-CZ" sz="2200" dirty="0" smtClean="0">
                <a:cs typeface="Arial" panose="020B0604020202020204" pitchFamily="34" charset="0"/>
              </a:rPr>
              <a:t>HDP ČR v r. 2021 činil 6 121 mld. Kč </a:t>
            </a:r>
            <a:r>
              <a:rPr lang="cs-CZ" sz="1500" dirty="0" smtClean="0">
                <a:cs typeface="Arial" panose="020B0604020202020204" pitchFamily="34" charset="0"/>
              </a:rPr>
              <a:t>(MF ČR, 4/2022)</a:t>
            </a:r>
            <a:r>
              <a:rPr lang="cs-CZ" sz="2200" dirty="0" smtClean="0">
                <a:cs typeface="Arial" panose="020B0604020202020204" pitchFamily="34" charset="0"/>
              </a:rPr>
              <a:t> </a:t>
            </a:r>
            <a:r>
              <a:rPr lang="cs-CZ" sz="2200" dirty="0">
                <a:cs typeface="Arial" panose="020B0604020202020204" pitchFamily="34" charset="0"/>
              </a:rPr>
              <a:t>a </a:t>
            </a:r>
            <a:r>
              <a:rPr lang="cs-CZ" sz="2200" dirty="0" smtClean="0">
                <a:cs typeface="Arial" panose="020B0604020202020204" pitchFamily="34" charset="0"/>
              </a:rPr>
              <a:t>predikce na r. 2022 je 6 618 mld. Kč. </a:t>
            </a:r>
            <a:r>
              <a:rPr lang="cs-CZ" sz="2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Při stejných výdajích z HDP jako v EU-15 (cca 10%)</a:t>
            </a:r>
            <a:r>
              <a:rPr lang="cs-CZ" sz="2200" dirty="0" smtClean="0">
                <a:cs typeface="Arial" panose="020B0604020202020204" pitchFamily="34" charset="0"/>
              </a:rPr>
              <a:t> </a:t>
            </a:r>
            <a:r>
              <a:rPr lang="cs-CZ" sz="2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by tak mohlo české zdravotnictví v r. 2022 disponovat až 661 mld. Kč (tj. cca + 200 mld.)</a:t>
            </a:r>
            <a:r>
              <a:rPr lang="cs-CZ" sz="2200" dirty="0" smtClean="0">
                <a:cs typeface="Arial" panose="020B0604020202020204" pitchFamily="34" charset="0"/>
              </a:rPr>
              <a:t>. Tím by se i tak přiblížilo jen polovině výdajů sousedního Rakouska a Německa (asi 2 500 </a:t>
            </a:r>
            <a:r>
              <a:rPr lang="cs-CZ" sz="2200" dirty="0">
                <a:cs typeface="Arial" panose="020B0604020202020204" pitchFamily="34" charset="0"/>
              </a:rPr>
              <a:t>€ : </a:t>
            </a:r>
            <a:r>
              <a:rPr lang="cs-CZ" sz="2200" dirty="0" smtClean="0">
                <a:cs typeface="Arial" panose="020B0604020202020204" pitchFamily="34" charset="0"/>
              </a:rPr>
              <a:t>4 800 € na osobu); základní položky se ovšem i v ČR nakupují zpravidla za „světové“ ceny (léky, přístroje, materiál, energie aj.).</a:t>
            </a:r>
          </a:p>
          <a:p>
            <a:pPr marL="0" indent="0">
              <a:buNone/>
            </a:pPr>
            <a:endParaRPr lang="cs-CZ" sz="2400" dirty="0">
              <a:cs typeface="Arial" panose="020B060402020202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9683" y="5037734"/>
            <a:ext cx="10412627" cy="1015663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Má-li se české zdravotnictví přibližovat zemím EU-15, měl by být růst našich výdajů rychlejší než v nich.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ři stávajícím modelu jsou to dvě cesty – zvyšovat částky za státní pojištěnce, OSVČ nebo odvody za výdělečně činné (ti ale platí už 9 % + 4,5 %). 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61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1681" y="126229"/>
            <a:ext cx="10661822" cy="887026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Komplikující faktor – délka dožití ve zdraví</a:t>
            </a:r>
            <a:endParaRPr lang="cs-CZ" sz="36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798" y="897689"/>
            <a:ext cx="5667375" cy="2895600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FIALA, ASO-mezinárodní ekonomická konf., Praha 3 3.2023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11979" y="2792626"/>
            <a:ext cx="2248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Zdroj: HFA WHO, zvýraznění Fiala</a:t>
            </a:r>
            <a:endParaRPr lang="cs-CZ" sz="1200" dirty="0"/>
          </a:p>
        </p:txBody>
      </p:sp>
      <p:sp>
        <p:nvSpPr>
          <p:cNvPr id="8" name="Ovál 7"/>
          <p:cNvSpPr/>
          <p:nvPr/>
        </p:nvSpPr>
        <p:spPr>
          <a:xfrm>
            <a:off x="5025081" y="2743200"/>
            <a:ext cx="469555" cy="2883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vál 8"/>
          <p:cNvSpPr/>
          <p:nvPr/>
        </p:nvSpPr>
        <p:spPr>
          <a:xfrm>
            <a:off x="6750907" y="2739081"/>
            <a:ext cx="469555" cy="2883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3696" y="3789407"/>
            <a:ext cx="11203461" cy="2585323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Od r. 2004 se vedle průměrné délky života (Life Expectancy at </a:t>
            </a:r>
            <a:r>
              <a:rPr lang="cs-CZ" dirty="0"/>
              <a:t>B</a:t>
            </a:r>
            <a:r>
              <a:rPr lang="cs-CZ" dirty="0" smtClean="0"/>
              <a:t>irth) sleduje i </a:t>
            </a:r>
            <a:r>
              <a:rPr lang="cs-CZ" b="1" dirty="0" smtClean="0">
                <a:solidFill>
                  <a:srgbClr val="C00000"/>
                </a:solidFill>
              </a:rPr>
              <a:t>„délka života ve zdraví“</a:t>
            </a:r>
            <a:r>
              <a:rPr lang="cs-CZ" dirty="0" smtClean="0"/>
              <a:t> (HLY – Healthy Life Years), kolik let stráví lidé v průměru </a:t>
            </a:r>
            <a:r>
              <a:rPr lang="cs-CZ" b="1" dirty="0" smtClean="0">
                <a:solidFill>
                  <a:srgbClr val="C00000"/>
                </a:solidFill>
              </a:rPr>
              <a:t>bez zdravotního omezení</a:t>
            </a:r>
            <a:r>
              <a:rPr lang="cs-CZ" dirty="0" smtClean="0"/>
              <a:t>. Jeho „obrácenou“ hodnotou jsou </a:t>
            </a:r>
            <a:r>
              <a:rPr lang="cs-CZ" b="1" dirty="0" smtClean="0">
                <a:solidFill>
                  <a:srgbClr val="C00000"/>
                </a:solidFill>
              </a:rPr>
              <a:t>léta strávená v nemoci </a:t>
            </a:r>
            <a:r>
              <a:rPr lang="cs-CZ" dirty="0" smtClean="0"/>
              <a:t>(zpravidla chronické a s vyššími náklady na zdravotní péči).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 tabulky WHO plyne, že ve Švédsku se za půl století prodloužila doba ve zdraví o více než 9 let (M = +9,3 let, Ž = +9,1 let), v ČR se prakticky nezměnila. Mj. to znamená, že naše zdravotnictví potřebuje </a:t>
            </a:r>
            <a:r>
              <a:rPr lang="cs-CZ" b="1" dirty="0" smtClean="0">
                <a:solidFill>
                  <a:srgbClr val="C00000"/>
                </a:solidFill>
              </a:rPr>
              <a:t>„o 9 let více zdravotní péče a finančních zdrojů“</a:t>
            </a:r>
            <a:r>
              <a:rPr lang="cs-CZ" dirty="0" smtClean="0"/>
              <a:t> než Švédsko a obdobné země(na zdravotnictví vydalo Švédsko v r. 2019 vydalo 10,9 % svého HDP, což bylo 5 042 €/osobu). </a:t>
            </a:r>
            <a:endParaRPr lang="cs-CZ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C00000"/>
                </a:solidFill>
              </a:rPr>
              <a:t>Rozdíly mezi zeměmi EU-15 a ČR se v současnosti zvyšují. </a:t>
            </a:r>
            <a:r>
              <a:rPr lang="cs-CZ" b="1" dirty="0" smtClean="0"/>
              <a:t>Není bez zajímavosti, že ještě v r. 1962 na tom bylo tehdejší Československo lépe než Švédsko…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53298" y="1013254"/>
            <a:ext cx="1975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Délka dožití ve zdraví</a:t>
            </a:r>
          </a:p>
          <a:p>
            <a:r>
              <a:rPr lang="cs-CZ" sz="1600" b="1" dirty="0" smtClean="0"/>
              <a:t>V ČR a ve Švédsku:</a:t>
            </a:r>
            <a:endParaRPr lang="cs-CZ" sz="16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296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9351" y="228644"/>
            <a:ext cx="9337879" cy="7921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Očekávaná délka života při </a:t>
            </a:r>
            <a:r>
              <a:rPr lang="cs-CZ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narození v Evropě</a:t>
            </a:r>
            <a:endParaRPr lang="cs-CZ" sz="3600" dirty="0"/>
          </a:p>
        </p:txBody>
      </p:sp>
      <p:pic>
        <p:nvPicPr>
          <p:cNvPr id="19459" name="Zástupný symbol pro obsah 3" descr="Výsledek obrázku pro life expectancy europ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4649" y="1229541"/>
            <a:ext cx="6035675" cy="4319587"/>
          </a:xfrm>
        </p:spPr>
      </p:pic>
      <p:sp>
        <p:nvSpPr>
          <p:cNvPr id="19460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fi-FI" altLang="cs-CZ" sz="1400" smtClean="0">
                <a:solidFill>
                  <a:schemeClr val="bg2"/>
                </a:solidFill>
                <a:latin typeface="Arial" panose="020B0604020202020204" pitchFamily="34" charset="0"/>
              </a:rPr>
              <a:t>FIALA, ASO-mezinárodní ekonomická konf., Praha 3 3.2023</a:t>
            </a:r>
            <a:endParaRPr kumimoji="0" lang="en-CA" altLang="cs-CZ" sz="1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061621" y="5214551"/>
            <a:ext cx="9557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Eurostat</a:t>
            </a:r>
            <a:endParaRPr lang="cs-CZ" sz="1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8FD0-D09E-49E7-BFA0-4977AE3847BA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4425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10580</TotalTime>
  <Words>9593</Words>
  <Application>Microsoft Office PowerPoint</Application>
  <PresentationFormat>Širokoúhlá obrazovka</PresentationFormat>
  <Paragraphs>840</Paragraphs>
  <Slides>46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Monotype Sorts</vt:lpstr>
      <vt:lpstr>Tahoma</vt:lpstr>
      <vt:lpstr>Wingdings</vt:lpstr>
      <vt:lpstr>office theme</vt:lpstr>
      <vt:lpstr>  PROČ NIKDY NEDOŽENEME EU-15? (pohledy na zdravotnictví v ČR a v EU-15)    </vt:lpstr>
      <vt:lpstr>Hlavní okruhy prezentace:</vt:lpstr>
      <vt:lpstr>Výchozí situace</vt:lpstr>
      <vt:lpstr>1. Výdaje na zdravotnictví  (dle % z HDP a na osobu v absolutních částkách)</vt:lpstr>
      <vt:lpstr>Výběr do systému vzp v letech 2018 - 2023</vt:lpstr>
      <vt:lpstr>Zůstatky na účtech zdravotních pojišťoven</vt:lpstr>
      <vt:lpstr>Komentář</vt:lpstr>
      <vt:lpstr>Komplikující faktor – délka dožití ve zdraví</vt:lpstr>
      <vt:lpstr>Očekávaná délka života při narození v Evropě</vt:lpstr>
      <vt:lpstr>Na okraj, porovnání Evropa - USA</vt:lpstr>
      <vt:lpstr>Komentář</vt:lpstr>
      <vt:lpstr>2. Lidské zdroje</vt:lpstr>
      <vt:lpstr>Čeští zdravotníci – odměňování a vzdělávání</vt:lpstr>
      <vt:lpstr>Základní tarify lékařů Německo 2022</vt:lpstr>
      <vt:lpstr>Základní tarify lékařů a sester v ČR 2022</vt:lpstr>
      <vt:lpstr>Možnosti srovnávání</vt:lpstr>
      <vt:lpstr>Vzdělávání lékařů</vt:lpstr>
      <vt:lpstr>Vzdělávání sester</vt:lpstr>
      <vt:lpstr>3. Zdravotnictví jako systém</vt:lpstr>
      <vt:lpstr>Některé nesystémové momenty českého zdravotnictví</vt:lpstr>
      <vt:lpstr>Následná a dlouhodobá péče</vt:lpstr>
      <vt:lpstr>Počet lůžek akutní a následné péče v ČR</vt:lpstr>
      <vt:lpstr>Vývoj úhrad lůžkové péče 1998 - 2010</vt:lpstr>
      <vt:lpstr>Výdaje na akutní a následnou péči 2019 - 2021</vt:lpstr>
      <vt:lpstr>Úhrady vs. náklady následné péče</vt:lpstr>
      <vt:lpstr>Obecné příčiny stoupajících nákladů v následné péči</vt:lpstr>
      <vt:lpstr>Evropské nemocniční sítě</vt:lpstr>
      <vt:lpstr>Princip subsidiarity, pyramida lůžkové péče</vt:lpstr>
      <vt:lpstr>Německo (2014)</vt:lpstr>
      <vt:lpstr>Švýcarsko (2015)</vt:lpstr>
      <vt:lpstr>Francie (2015)</vt:lpstr>
      <vt:lpstr>Holandsko (2016)</vt:lpstr>
      <vt:lpstr>Rakousko (2013)</vt:lpstr>
      <vt:lpstr>Česká Republika (2015)</vt:lpstr>
      <vt:lpstr>Některé další země</vt:lpstr>
      <vt:lpstr>K modelům ČR a Rakouska </vt:lpstr>
      <vt:lpstr>Nemocnice v Rakousku a v ČR</vt:lpstr>
      <vt:lpstr>Struktura nemocnic v ČR a Rakousku podle velikosti (2012)</vt:lpstr>
      <vt:lpstr>Porovnání nákladů dle typů nemocnic v ČR</vt:lpstr>
      <vt:lpstr>Náklady velkých a fakultních nemocnic v ČR (2019)</vt:lpstr>
      <vt:lpstr>Náklady velkých a fakultních nemocnic v ČR (2019)</vt:lpstr>
      <vt:lpstr>Vítězové a poražení covidové krize</vt:lpstr>
      <vt:lpstr>Shrnutí</vt:lpstr>
      <vt:lpstr>To podstatné</vt:lpstr>
      <vt:lpstr>Dožene české zdravotnictví EU-15? Možná nikdy.</vt:lpstr>
      <vt:lpstr>Hlavní reference: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Fiala</dc:creator>
  <cp:lastModifiedBy>Petr Fiala</cp:lastModifiedBy>
  <cp:revision>961</cp:revision>
  <cp:lastPrinted>2023-02-22T15:33:06Z</cp:lastPrinted>
  <dcterms:created xsi:type="dcterms:W3CDTF">2019-03-06T15:37:46Z</dcterms:created>
  <dcterms:modified xsi:type="dcterms:W3CDTF">2023-02-27T15:35:31Z</dcterms:modified>
</cp:coreProperties>
</file>