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6" r:id="rId4"/>
    <p:sldId id="273" r:id="rId5"/>
    <p:sldId id="275" r:id="rId6"/>
    <p:sldId id="258" r:id="rId7"/>
    <p:sldId id="259" r:id="rId8"/>
    <p:sldId id="274" r:id="rId9"/>
    <p:sldId id="260" r:id="rId10"/>
    <p:sldId id="261" r:id="rId11"/>
    <p:sldId id="268" r:id="rId12"/>
    <p:sldId id="277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66"/>
    <a:srgbClr val="996633"/>
    <a:srgbClr val="993366"/>
    <a:srgbClr val="FFFFFF"/>
    <a:srgbClr val="FF00FF"/>
    <a:srgbClr val="003366"/>
    <a:srgbClr val="99FF33"/>
    <a:srgbClr val="FF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6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35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5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E957A5-A1D4-4AA6-BC01-F25DA91BE3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8963-3684-46D8-BE20-C3A266ADC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9027-9F50-4304-9980-5F24EDD665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EDD8-2EAC-47B3-B8D8-68D0A64DD8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6219-AC38-4BDE-9394-F987E7B11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24CB-C02C-493A-9657-97BEC90E6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CA56-CEA5-4B6C-937B-83CD6B93D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4126-5C36-4E5E-9D31-A872145F6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5BC4-47AE-4D5F-B7CF-68524E9C89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4F2B-77CF-46AA-B73D-EF92E8F22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732C-65FB-4A67-850A-E554A27FAE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2347-58ED-4CA3-A831-3065C0A19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BDC5-827F-43EE-B399-D21E8AFE54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8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34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4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331963-3312-438A-B0CB-27F0B6EA09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44a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oravec.zbynek@volny.cz" TargetMode="External"/><Relationship Id="rId2" Type="http://schemas.openxmlformats.org/officeDocument/2006/relationships/hyperlink" Target="mailto:moravec.zbynek@cmkos.cz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VHC%20%202013.doc" TargetMode="External"/><Relationship Id="rId2" Type="http://schemas.openxmlformats.org/officeDocument/2006/relationships/hyperlink" Target="REACH/Standard-Chek%20Medium%20Nr%201%20Reiniger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is.jrc.ec.europa.eu/index.php?PGM=cl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539750" y="260350"/>
            <a:ext cx="84248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400" b="1" u="sng" dirty="0">
                <a:latin typeface="Tahoma" pitchFamily="34" charset="0"/>
              </a:rPr>
              <a:t>Přehled  hlavních  právních</a:t>
            </a:r>
          </a:p>
          <a:p>
            <a:pPr algn="ctr">
              <a:spcBef>
                <a:spcPct val="50000"/>
              </a:spcBef>
            </a:pPr>
            <a:r>
              <a:rPr lang="cs-CZ" sz="4400" b="1" u="sng" dirty="0">
                <a:latin typeface="Tahoma" pitchFamily="34" charset="0"/>
              </a:rPr>
              <a:t>a  ostatních  předpisů</a:t>
            </a:r>
          </a:p>
          <a:p>
            <a:pPr algn="ctr">
              <a:spcBef>
                <a:spcPct val="50000"/>
              </a:spcBef>
            </a:pPr>
            <a:r>
              <a:rPr lang="cs-CZ" sz="4400" b="1" u="sng" dirty="0">
                <a:latin typeface="Tahoma" pitchFamily="34" charset="0"/>
              </a:rPr>
              <a:t>v oblasti  nakládání </a:t>
            </a:r>
          </a:p>
          <a:p>
            <a:pPr algn="ctr">
              <a:spcBef>
                <a:spcPct val="50000"/>
              </a:spcBef>
            </a:pPr>
            <a:r>
              <a:rPr lang="cs-CZ" sz="4400" b="1" u="sng" dirty="0">
                <a:latin typeface="Tahoma" pitchFamily="34" charset="0"/>
              </a:rPr>
              <a:t> s  chemickými  látkami  a  směsmi</a:t>
            </a:r>
          </a:p>
          <a:p>
            <a:pPr algn="ctr">
              <a:spcBef>
                <a:spcPct val="50000"/>
              </a:spcBef>
            </a:pPr>
            <a:r>
              <a:rPr lang="cs-CZ" sz="4400" b="1" u="sng" dirty="0">
                <a:latin typeface="Tahoma" pitchFamily="34" charset="0"/>
              </a:rPr>
              <a:t>stav  2017</a:t>
            </a:r>
          </a:p>
        </p:txBody>
      </p:sp>
      <p:pic>
        <p:nvPicPr>
          <p:cNvPr id="3075" name="Picture 7" descr="MC9003609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470400"/>
            <a:ext cx="2519363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/>
              <a:t>  </a:t>
            </a: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Vyhláška 428/2004 Sb.</a:t>
            </a:r>
            <a:r>
              <a:rPr lang="cs-CZ" sz="2800" b="1" dirty="0"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o získání odborné způsobilosti  k nakládání s nebezpečnými   CHLP  klasifikovanými  jako  vysoce  toxické  (nyní </a:t>
            </a:r>
            <a:r>
              <a:rPr lang="cs-CZ" b="1" dirty="0" err="1">
                <a:latin typeface="Tahoma" pitchFamily="34" charset="0"/>
              </a:rPr>
              <a:t>Acute</a:t>
            </a:r>
            <a:r>
              <a:rPr lang="cs-CZ" b="1" dirty="0">
                <a:latin typeface="Tahoma" pitchFamily="34" charset="0"/>
              </a:rPr>
              <a:t> </a:t>
            </a:r>
            <a:r>
              <a:rPr lang="cs-CZ" b="1" dirty="0" err="1">
                <a:latin typeface="Tahoma" pitchFamily="34" charset="0"/>
              </a:rPr>
              <a:t>Tox</a:t>
            </a:r>
            <a:r>
              <a:rPr lang="cs-CZ" b="1" dirty="0">
                <a:latin typeface="Tahoma" pitchFamily="34" charset="0"/>
              </a:rPr>
              <a:t>. Kat. 1 a 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latin typeface="Tahoma" pitchFamily="34" charset="0"/>
              </a:rPr>
              <a:t>   Prováděcí předpis k § 44b Zákona č. 258/2000 Sb. o ochraně veřejného zdraví ve znění předpisů pozdějších.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FFFF00"/>
                </a:solidFill>
              </a:rPr>
              <a:t>Některé  souvisící  předpisy  k  chemickému  zákonu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258/2000  Sb.</a:t>
            </a:r>
            <a:r>
              <a:rPr lang="cs-CZ" sz="2800" b="1" dirty="0"/>
              <a:t> </a:t>
            </a:r>
            <a:r>
              <a:rPr lang="cs-CZ" sz="2800" dirty="0"/>
              <a:t>Zákon o ochraně veřejného zdraví</a:t>
            </a:r>
            <a:r>
              <a:rPr lang="cs-CZ" sz="2800" b="1" dirty="0"/>
              <a:t>.     Poslední  ÚZ:  471/2005 Sb.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/>
              <a:t>   </a:t>
            </a:r>
            <a:r>
              <a:rPr lang="cs-CZ" sz="2800" b="1" u="sng" dirty="0"/>
              <a:t>Zákon byl  harmonizován  s CLP, harmonizační novela   č. 267/2015 Sb.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>
                <a:hlinkClick r:id="rId2" action="ppaction://hlinkfile"/>
              </a:rPr>
              <a:t>§44a</a:t>
            </a:r>
            <a:endParaRPr lang="cs-CZ" sz="28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/>
              <a:t>   </a:t>
            </a:r>
            <a:r>
              <a:rPr lang="cs-CZ" sz="2800" b="1" dirty="0">
                <a:solidFill>
                  <a:srgbClr val="FFFF00"/>
                </a:solidFill>
              </a:rPr>
              <a:t>Již dříve  harmonizována </a:t>
            </a:r>
            <a:r>
              <a:rPr lang="cs-CZ" sz="2800" b="1" dirty="0" err="1">
                <a:solidFill>
                  <a:srgbClr val="FFFF00"/>
                </a:solidFill>
              </a:rPr>
              <a:t>vyhl</a:t>
            </a:r>
            <a:r>
              <a:rPr lang="cs-CZ" sz="2800" b="1" dirty="0">
                <a:solidFill>
                  <a:srgbClr val="FFFF00"/>
                </a:solidFill>
              </a:rPr>
              <a:t>. 432/2003 Sb. ve znění </a:t>
            </a:r>
            <a:r>
              <a:rPr lang="cs-CZ" sz="2800" b="1" dirty="0" err="1">
                <a:solidFill>
                  <a:srgbClr val="FFFF00"/>
                </a:solidFill>
              </a:rPr>
              <a:t>vyhl</a:t>
            </a:r>
            <a:r>
              <a:rPr lang="cs-CZ" sz="2800" b="1" dirty="0">
                <a:solidFill>
                  <a:srgbClr val="FFFF00"/>
                </a:solidFill>
              </a:rPr>
              <a:t>. 107/2013 Sb. (kategorizace  prací)</a:t>
            </a:r>
            <a:endParaRPr lang="cs-CZ" sz="2800" b="1" u="sng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361/2007</a:t>
            </a:r>
            <a:r>
              <a:rPr lang="cs-CZ" sz="2800" dirty="0">
                <a:solidFill>
                  <a:srgbClr val="FFFF00"/>
                </a:solidFill>
              </a:rPr>
              <a:t> Sb.</a:t>
            </a:r>
            <a:r>
              <a:rPr lang="cs-CZ" sz="2800" dirty="0"/>
              <a:t> </a:t>
            </a:r>
            <a:r>
              <a:rPr lang="cs-CZ" sz="2800" b="1" dirty="0"/>
              <a:t>NV  ochraně zdraví zaměstnanců.  Poslední novela č. 32/2016 Sb. – implantuje §12a upravující práci  mladistvých  žáků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406/2004 Sb.</a:t>
            </a:r>
            <a:r>
              <a:rPr lang="cs-CZ" b="1" dirty="0"/>
              <a:t> </a:t>
            </a:r>
            <a:r>
              <a:rPr lang="cs-CZ" dirty="0"/>
              <a:t> </a:t>
            </a:r>
            <a:r>
              <a:rPr lang="cs-CZ" b="1" dirty="0"/>
              <a:t>NV  o  bližších  požadavcích  na  zajištění  bezpečnosti  a  ochrany  zdraví  při  práci  v prostředí  s nebezpečím  výbuchu</a:t>
            </a:r>
          </a:p>
          <a:p>
            <a:endParaRPr lang="cs-CZ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FF00"/>
                </a:solidFill>
              </a:rPr>
              <a:t>133/1985 Sb.</a:t>
            </a:r>
            <a:r>
              <a:rPr lang="cs-CZ" dirty="0"/>
              <a:t>  </a:t>
            </a:r>
            <a:r>
              <a:rPr lang="cs-CZ" b="1" dirty="0"/>
              <a:t>Zákon  o  požární  ochraně  ve  znění pozdějších  předpisů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FF00"/>
                </a:solidFill>
              </a:rPr>
              <a:t>246/2001 Sb.</a:t>
            </a:r>
            <a:r>
              <a:rPr lang="cs-CZ" b="1" dirty="0"/>
              <a:t>  </a:t>
            </a:r>
            <a:r>
              <a:rPr lang="cs-CZ" b="1" dirty="0" err="1"/>
              <a:t>vyhl</a:t>
            </a:r>
            <a:r>
              <a:rPr lang="cs-CZ" b="1" dirty="0"/>
              <a:t>.  o  požární  prevenci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FF00"/>
                </a:solidFill>
              </a:rPr>
              <a:t>23/2008 Sb.</a:t>
            </a:r>
            <a:r>
              <a:rPr lang="cs-CZ" b="1" dirty="0"/>
              <a:t> Vyhláška o technických podmínkách požární ochrany staveb (m. j. částečně řeší skladování hořlavých kapalin)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86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288" cy="648101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ADR </a:t>
            </a:r>
            <a:r>
              <a:rPr lang="cs-CZ" sz="2800" dirty="0"/>
              <a:t>– </a:t>
            </a:r>
            <a:r>
              <a:rPr lang="cs-CZ" sz="2800" b="1" dirty="0"/>
              <a:t>evropská  dohoda  o mezinárodní  silniční (</a:t>
            </a:r>
            <a:r>
              <a:rPr lang="cs-CZ" sz="2800" b="1" dirty="0">
                <a:solidFill>
                  <a:srgbClr val="FFFF00"/>
                </a:solidFill>
              </a:rPr>
              <a:t>platí  i  pro  vnitrostátní</a:t>
            </a:r>
            <a:r>
              <a:rPr lang="cs-CZ" sz="2800" b="1" dirty="0"/>
              <a:t>) přepravě nebezpečných  věcí, nejnovější verze  je přístupná na webu Ministerstva dopravy nebo ve Sbírce mezinárodních smluv  jako sdělení Ministerstva zahraničních věcí č.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21/2017 </a:t>
            </a:r>
            <a:r>
              <a:rPr lang="cs-CZ" sz="2800" b="1" dirty="0" err="1">
                <a:solidFill>
                  <a:srgbClr val="FFFF00"/>
                </a:solidFill>
              </a:rPr>
              <a:t>Sb.m.s</a:t>
            </a:r>
            <a:r>
              <a:rPr lang="cs-CZ" sz="2800" dirty="0">
                <a:solidFill>
                  <a:srgbClr val="FFFF00"/>
                </a:solidFill>
              </a:rPr>
              <a:t>.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02954"/>
              </p:ext>
            </p:extLst>
          </p:nvPr>
        </p:nvGraphicFramePr>
        <p:xfrm>
          <a:off x="683568" y="3140968"/>
          <a:ext cx="7560840" cy="3709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620">
                  <a:extLst>
                    <a:ext uri="{9D8B030D-6E8A-4147-A177-3AD203B41FA5}">
                      <a16:colId xmlns:a16="http://schemas.microsoft.com/office/drawing/2014/main" val="2844671330"/>
                    </a:ext>
                  </a:extLst>
                </a:gridCol>
                <a:gridCol w="6877220">
                  <a:extLst>
                    <a:ext uri="{9D8B030D-6E8A-4147-A177-3AD203B41FA5}">
                      <a16:colId xmlns:a16="http://schemas.microsoft.com/office/drawing/2014/main" val="2975876184"/>
                    </a:ext>
                  </a:extLst>
                </a:gridCol>
              </a:tblGrid>
              <a:tr h="4177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plyny stlačené, zkapalněné, 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301375846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3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hořlavost kapalin (par) a plynů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910501601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4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hořlavost tuhých látek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3896395309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5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oxidační vlastnosti, podpora hoření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3593410493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toxicita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3306001626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radioaktivita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471025772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žíravost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4130014058"/>
                  </a:ext>
                </a:extLst>
              </a:tr>
              <a:tr h="7072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9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nebezpečí prudkých samovolných reakcí (výbuch, rozpad s uvolněním tepla..)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4192341269"/>
                  </a:ext>
                </a:extLst>
              </a:tr>
              <a:tr h="353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X</a:t>
                      </a:r>
                      <a:endParaRPr lang="cs-CZ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před kódem = nebezpečné reakce s vodou</a:t>
                      </a:r>
                      <a:endParaRPr lang="cs-CZ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996415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467/2009 Sb.</a:t>
            </a:r>
            <a:r>
              <a:rPr lang="cs-CZ" sz="2800" b="1" dirty="0"/>
              <a:t> NV kterým se pro účely trestního zákona stanoví, co je jed.....a stanoví množství, které je považováno za větší než malé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/>
              <a:t>    Novela 4/2012 Sb.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19/1997 Sb.</a:t>
            </a:r>
            <a:r>
              <a:rPr lang="cs-CZ" sz="2800" b="1" dirty="0"/>
              <a:t> Zákon o některých opatřeních souvisejících se zákazem chemických zbraní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224/2015 Sb.</a:t>
            </a:r>
            <a:r>
              <a:rPr lang="cs-CZ" sz="2800" b="1" dirty="0"/>
              <a:t> Zákon o prevenci závažných havárií způsobených vybranými nebezpečnými chemickými látkami nebo chemickými  směsmi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FF00"/>
                </a:solidFill>
              </a:rPr>
              <a:t>73/2012  Sb</a:t>
            </a:r>
            <a:r>
              <a:rPr lang="cs-CZ" sz="2800" b="1" dirty="0"/>
              <a:t>., zákon o látkách, které poškozují ozonovou vrstvu, a o fluorovaných skleníkových plynech</a:t>
            </a:r>
            <a:br>
              <a:rPr lang="cs-CZ" sz="2800" b="1" dirty="0"/>
            </a:br>
            <a:r>
              <a:rPr lang="cs-CZ" sz="2800" b="1" dirty="0">
                <a:solidFill>
                  <a:srgbClr val="FFFF00"/>
                </a:solidFill>
              </a:rPr>
              <a:t>326/2004 Sb.</a:t>
            </a:r>
            <a:r>
              <a:rPr lang="cs-CZ" sz="2800" b="1" dirty="0"/>
              <a:t> Zákon o rostlinolékařské péči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br>
              <a:rPr lang="cs-CZ" sz="1000" b="1" dirty="0"/>
            </a:br>
            <a:br>
              <a:rPr lang="cs-CZ" sz="1000" b="1" dirty="0"/>
            </a:br>
            <a:br>
              <a:rPr lang="cs-CZ" sz="1000" b="1" dirty="0"/>
            </a:br>
            <a:br>
              <a:rPr lang="cs-CZ" sz="1000" b="1" dirty="0"/>
            </a:br>
            <a:br>
              <a:rPr lang="cs-CZ" sz="1000" b="1" dirty="0"/>
            </a:br>
            <a:br>
              <a:rPr lang="cs-CZ" sz="1000" b="1" dirty="0"/>
            </a:b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ČSN  65 0201</a:t>
            </a:r>
            <a:r>
              <a:rPr lang="cs-CZ" b="1" dirty="0"/>
              <a:t>  Hořlavé  kapaliny – Prostory pro  výrobu, skladování  a  manipulaci 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ČSN  07 8304</a:t>
            </a:r>
            <a:r>
              <a:rPr lang="cs-CZ" b="1" dirty="0"/>
              <a:t>  Tlakové nádoby na  plyny  -  Provozní  pravidla 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ČSN  01 8003</a:t>
            </a:r>
            <a:r>
              <a:rPr lang="cs-CZ" b="1" dirty="0"/>
              <a:t>   Zásady  pro  bezpečnou  práci  v chemických  laboratořích,  poslední </a:t>
            </a:r>
            <a:r>
              <a:rPr lang="cs-CZ" b="1"/>
              <a:t>verze vydána 8/2017. </a:t>
            </a: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913"/>
            <a:ext cx="7354888" cy="273526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/>
              <a:t>Sestavil: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80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/>
              <a:t>    Zbyněk  Moravec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80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cs-CZ">
                <a:hlinkClick r:id="rId2"/>
              </a:rPr>
              <a:t>moravec.zbynek@cmkos.cz</a:t>
            </a:r>
            <a:endParaRPr lang="cs-CZ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cs-CZ">
                <a:hlinkClick r:id="rId3"/>
              </a:rPr>
              <a:t>moravec.zbynek@volny.cz</a:t>
            </a:r>
            <a:endParaRPr lang="cs-CZ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/>
          </a:p>
        </p:txBody>
      </p:sp>
      <p:pic>
        <p:nvPicPr>
          <p:cNvPr id="19459" name="Picture 4" descr="MC90042384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92275" y="3284538"/>
            <a:ext cx="2303463" cy="2227262"/>
          </a:xfrm>
          <a:noFill/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50825" y="5445125"/>
            <a:ext cx="7850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Zděšení  nad  předpisovým  chaosem  je  všeobecné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804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Zákon č. 350/2011 Sb.  o chemických látkách a směsích a o změně některých zákonů (chemický zákon) – účinnost 1. ledna 2012. </a:t>
            </a:r>
          </a:p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¨</a:t>
            </a:r>
            <a:r>
              <a:rPr lang="cs-CZ" sz="2800" b="1" dirty="0">
                <a:latin typeface="Tahoma" pitchFamily="34" charset="0"/>
              </a:rPr>
              <a:t>Zcela nahradil zákon 356/2003 Sb. ve znění předpisů pozdějších a ruší všechny předpisy vydané na jeho základě.</a:t>
            </a:r>
          </a:p>
          <a:p>
            <a:pPr>
              <a:spcBef>
                <a:spcPct val="50000"/>
              </a:spcBef>
            </a:pPr>
            <a:endParaRPr lang="cs-CZ" sz="2800" b="1" dirty="0">
              <a:latin typeface="Tahoma" pitchFamily="34" charset="0"/>
            </a:endParaRPr>
          </a:p>
          <a:p>
            <a:r>
              <a:rPr lang="cs-CZ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Dnem 31. 5. 2015 ztratila řada ustanovení faktickou účinnost a je zrušena, neboť jak látky, tak i směsi se již nadále klasifikují výhradně dle CLP.</a:t>
            </a:r>
            <a:endParaRPr lang="cs-CZ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cs-CZ" sz="28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 zákoně v podstatě zbývají ustanovení o orgánech státní správy, pokutách a ustanovení o oznamování nebezpečných směsí. Všechno, co se týkalo klasifikace, značení a balení je nyní pouze v působnosti přímo použitelných předpisů EU, zejména </a:t>
            </a:r>
            <a:r>
              <a:rPr lang="cs-CZ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Nař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1272/2008 (CLP) a 1907/2006 (REACH).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01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83671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162/2012 Sb. Vyhláška o tvorbě názvu nebezpečné látky v označení nebezpečné směsi  </a:t>
            </a:r>
            <a:r>
              <a:rPr lang="cs-CZ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upravuje tvorbu názvu látky ve směsi v případech, kdy výrobce má zájem utajit skutečné složení směsi</a:t>
            </a:r>
          </a:p>
          <a:p>
            <a:endParaRPr lang="cs-CZ" sz="3200" b="1" dirty="0">
              <a:solidFill>
                <a:srgbClr val="FFFF00"/>
              </a:solidFill>
            </a:endParaRPr>
          </a:p>
          <a:p>
            <a:r>
              <a:rPr lang="cs-CZ" sz="3200" b="1" dirty="0">
                <a:solidFill>
                  <a:srgbClr val="FFFF00"/>
                </a:solidFill>
              </a:rPr>
              <a:t>163/2012 Sb. Vyhláška o zásadách správné laboratorní praxe  </a:t>
            </a:r>
            <a:r>
              <a:rPr lang="cs-CZ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stanoví podrobnosti postupu pro získání certifikátu SLP, např. podobu auditu a </a:t>
            </a:r>
            <a:r>
              <a:rPr lang="cs-CZ" sz="32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tp</a:t>
            </a:r>
            <a:r>
              <a:rPr lang="cs-CZ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332657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61/2013 Sb.  Vyhláška o rozsahu informací  poskytovaných  o  chemických  směsích, které mají některé  nebezpečné vlastnosti,  a  o  detergentech.</a:t>
            </a:r>
          </a:p>
          <a:p>
            <a:r>
              <a:rPr lang="cs-CZ" sz="3200" b="1" dirty="0"/>
              <a:t>Nahrazuje  dřívější  </a:t>
            </a:r>
            <a:r>
              <a:rPr lang="cs-CZ" sz="3200" b="1" dirty="0" err="1"/>
              <a:t>vyhl</a:t>
            </a:r>
            <a:r>
              <a:rPr lang="cs-CZ" sz="3200" b="1" dirty="0"/>
              <a:t>. č. 265/2010 Sb. s účinností od 15. března 2013.</a:t>
            </a:r>
          </a:p>
          <a:p>
            <a:r>
              <a:rPr lang="cs-CZ" sz="3200" b="1" dirty="0">
                <a:solidFill>
                  <a:srgbClr val="99FF66"/>
                </a:solidFill>
              </a:rPr>
              <a:t>Jde o prováděcí předpis k ustanovení § 22 zákona. Podle přechodných ustanovení zákona měly  být  oznamovací povinnosti za „zavedené“ směsi splněny do 1. 12. 2012!!!!!!</a:t>
            </a:r>
          </a:p>
          <a:p>
            <a:r>
              <a:rPr lang="cs-CZ" sz="3200" b="1" u="sng" dirty="0">
                <a:solidFill>
                  <a:srgbClr val="FFFF00"/>
                </a:solidFill>
              </a:rPr>
              <a:t>http://chlap.</a:t>
            </a:r>
            <a:r>
              <a:rPr lang="cs-CZ" sz="3200" b="1" u="sng" dirty="0" err="1">
                <a:solidFill>
                  <a:srgbClr val="FFFF00"/>
                </a:solidFill>
              </a:rPr>
              <a:t>mzcr.cz</a:t>
            </a:r>
            <a:endParaRPr lang="cs-CZ" sz="3200" b="1" u="sng" dirty="0">
              <a:solidFill>
                <a:srgbClr val="FFFF00"/>
              </a:solidFill>
            </a:endParaRPr>
          </a:p>
          <a:p>
            <a:r>
              <a:rPr lang="cs-CZ" sz="3600" b="1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6008" y="188640"/>
            <a:ext cx="8569325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Nařízení Evropské komise a parlamentu č. 1907/2006 ( REACH )</a:t>
            </a:r>
          </a:p>
          <a:p>
            <a:r>
              <a:rPr lang="cs-CZ" sz="2800" b="1" dirty="0">
                <a:solidFill>
                  <a:srgbClr val="FFFF99"/>
                </a:solidFill>
                <a:latin typeface="Tahoma" pitchFamily="34" charset="0"/>
              </a:rPr>
              <a:t>R= registrace;  E= evaluace; A= akreditace</a:t>
            </a:r>
          </a:p>
          <a:p>
            <a:r>
              <a:rPr lang="cs-CZ" sz="2800" b="1" i="1" dirty="0">
                <a:latin typeface="Tahoma" pitchFamily="34" charset="0"/>
              </a:rPr>
              <a:t>2015/830  novela  přílohy II  - </a:t>
            </a:r>
            <a:r>
              <a:rPr lang="cs-CZ" sz="2800" b="1" i="1" dirty="0">
                <a:solidFill>
                  <a:srgbClr val="FFFF00"/>
                </a:solidFill>
                <a:latin typeface="Tahoma" pitchFamily="34" charset="0"/>
              </a:rPr>
              <a:t>upravuje podobu bezpečnostního listu</a:t>
            </a:r>
            <a:endParaRPr lang="cs-CZ" sz="2800" b="1" dirty="0">
              <a:solidFill>
                <a:srgbClr val="FFFF00"/>
              </a:solidFill>
              <a:latin typeface="Tahoma" pitchFamily="34" charset="0"/>
              <a:hlinkClick r:id="rId2" action="ppaction://hlinkfile"/>
            </a:endParaRPr>
          </a:p>
          <a:p>
            <a:r>
              <a:rPr lang="cs-CZ" sz="2400" b="1" dirty="0">
                <a:hlinkClick r:id="rId2" action="ppaction://hlinkfile"/>
              </a:rPr>
              <a:t>REACH\Standard-</a:t>
            </a:r>
            <a:r>
              <a:rPr lang="cs-CZ" sz="2400" b="1" dirty="0" err="1">
                <a:hlinkClick r:id="rId2" action="ppaction://hlinkfile"/>
              </a:rPr>
              <a:t>Chek</a:t>
            </a:r>
            <a:r>
              <a:rPr lang="cs-CZ" sz="2400" b="1" dirty="0">
                <a:hlinkClick r:id="rId2" action="ppaction://hlinkfile"/>
              </a:rPr>
              <a:t> Medium </a:t>
            </a:r>
            <a:r>
              <a:rPr lang="cs-CZ" sz="2400" b="1" dirty="0" err="1">
                <a:hlinkClick r:id="rId2" action="ppaction://hlinkfile"/>
              </a:rPr>
              <a:t>Nr</a:t>
            </a:r>
            <a:r>
              <a:rPr lang="cs-CZ" sz="2400" b="1" dirty="0">
                <a:hlinkClick r:id="rId2" action="ppaction://hlinkfile"/>
              </a:rPr>
              <a:t> 1 </a:t>
            </a:r>
            <a:r>
              <a:rPr lang="cs-CZ" sz="2400" b="1" dirty="0" err="1">
                <a:hlinkClick r:id="rId2" action="ppaction://hlinkfile"/>
              </a:rPr>
              <a:t>Reiniger.doc</a:t>
            </a:r>
            <a:endParaRPr lang="cs-CZ" sz="2400" b="1" dirty="0"/>
          </a:p>
          <a:p>
            <a:r>
              <a:rPr lang="cs-CZ" sz="2400" b="1" dirty="0">
                <a:hlinkClick r:id="rId3" action="ppaction://hlinkfile"/>
              </a:rPr>
              <a:t>SVHC</a:t>
            </a:r>
            <a:endParaRPr lang="cs-CZ" sz="2400" b="1" dirty="0"/>
          </a:p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Nařízení EC č. 1272/2008 (CLP/GHS)</a:t>
            </a:r>
            <a:r>
              <a:rPr lang="cs-CZ" sz="2800" b="1" dirty="0">
                <a:solidFill>
                  <a:srgbClr val="FFFF99"/>
                </a:solidFill>
                <a:latin typeface="Tahoma" pitchFamily="34" charset="0"/>
              </a:rPr>
              <a:t>	</a:t>
            </a:r>
            <a:r>
              <a:rPr lang="cs-CZ" sz="2800" b="1" dirty="0">
                <a:latin typeface="Tahoma" pitchFamily="34" charset="0"/>
              </a:rPr>
              <a:t>                </a:t>
            </a:r>
          </a:p>
          <a:p>
            <a:r>
              <a:rPr lang="cs-CZ" sz="2800" b="1" dirty="0">
                <a:latin typeface="Tahoma" pitchFamily="34" charset="0"/>
              </a:rPr>
              <a:t>Důležité novely:</a:t>
            </a:r>
          </a:p>
          <a:p>
            <a:r>
              <a:rPr lang="cs-CZ" sz="2800" b="1" dirty="0">
                <a:latin typeface="Tahoma" pitchFamily="34" charset="0"/>
              </a:rPr>
              <a:t>Nař. č.  790/2009 – podstatně rozšiřuje přílohu č. VI, </a:t>
            </a:r>
            <a:r>
              <a:rPr lang="cs-CZ" sz="2800" b="1" dirty="0" err="1">
                <a:latin typeface="Tahoma" pitchFamily="34" charset="0"/>
              </a:rPr>
              <a:t>t</a:t>
            </a:r>
            <a:r>
              <a:rPr lang="cs-CZ" sz="2800" b="1" dirty="0">
                <a:latin typeface="Tahoma" pitchFamily="34" charset="0"/>
              </a:rPr>
              <a:t>. </a:t>
            </a:r>
            <a:r>
              <a:rPr lang="cs-CZ" sz="2800" b="1" dirty="0" err="1">
                <a:latin typeface="Tahoma" pitchFamily="34" charset="0"/>
              </a:rPr>
              <a:t>j</a:t>
            </a:r>
            <a:r>
              <a:rPr lang="cs-CZ" sz="2800" b="1" dirty="0">
                <a:latin typeface="Tahoma" pitchFamily="34" charset="0"/>
              </a:rPr>
              <a:t>. seznam harmonizovaně  klasifikovaných látek</a:t>
            </a:r>
            <a:endParaRPr lang="cs-CZ" sz="2800" b="1" dirty="0">
              <a:latin typeface="Tahoma" pitchFamily="34" charset="0"/>
              <a:hlinkClick r:id="rId4"/>
            </a:endParaRPr>
          </a:p>
          <a:p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87450" y="188913"/>
            <a:ext cx="7777163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Nař. EC č. 286/2011 </a:t>
            </a:r>
            <a:r>
              <a:rPr lang="cs-CZ" sz="2800" b="1" dirty="0">
                <a:latin typeface="Tahoma" pitchFamily="34" charset="0"/>
              </a:rPr>
              <a:t>– mění některá kriteria pro klasifikaci např. akutní toxicity, u chronické toxicity pro vodní prostředí zavádí čtyři kategorie, u senzibilizace kůže a dýchacích cest zavádí podkategorie 1A, 1B, upřesňuje povinné údaje na štítku a stanoví jeho velikost, zavádí některé kombinované H věty. Mírně upraveny některé symboly.</a:t>
            </a:r>
          </a:p>
          <a:p>
            <a:endParaRPr lang="cs-CZ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cs-CZ" sz="2400" dirty="0">
              <a:latin typeface="Tahoma" pitchFamily="34" charset="0"/>
            </a:endParaRPr>
          </a:p>
        </p:txBody>
      </p:sp>
      <p:pic>
        <p:nvPicPr>
          <p:cNvPr id="6148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288" y="4292600"/>
            <a:ext cx="1995488" cy="1785938"/>
          </a:xfrm>
          <a:noFill/>
        </p:spPr>
      </p:pic>
      <p:pic>
        <p:nvPicPr>
          <p:cNvPr id="6149" name="obrázek 1" descr="undefin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4292600"/>
            <a:ext cx="1873250" cy="1871663"/>
          </a:xfrm>
          <a:noFill/>
        </p:spPr>
      </p:pic>
      <p:pic>
        <p:nvPicPr>
          <p:cNvPr id="6150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35500" y="4652963"/>
            <a:ext cx="2168525" cy="1873250"/>
          </a:xfrm>
          <a:noFill/>
        </p:spPr>
      </p:pic>
      <p:pic>
        <p:nvPicPr>
          <p:cNvPr id="6151" name="obrázek 3" descr="undefined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092950" y="4652963"/>
            <a:ext cx="1901825" cy="18002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548680"/>
            <a:ext cx="91386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Nařízení EC č. 618/2012 (červenec 2012)</a:t>
            </a:r>
          </a:p>
          <a:p>
            <a:r>
              <a:rPr lang="cs-CZ" sz="2800" b="1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 </a:t>
            </a:r>
            <a:endParaRPr lang="cs-CZ" sz="2800" b="1" dirty="0">
              <a:solidFill>
                <a:schemeClr val="accent5">
                  <a:lumMod val="20000"/>
                  <a:lumOff val="80000"/>
                </a:schemeClr>
              </a:solidFill>
              <a:latin typeface="Tahoma" pitchFamily="34" charset="0"/>
            </a:endParaRPr>
          </a:p>
          <a:p>
            <a:r>
              <a:rPr lang="cs-CZ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</a:rPr>
              <a:t>rozšiřuje  přílohu č. VI. CLP – seznam</a:t>
            </a:r>
          </a:p>
          <a:p>
            <a:r>
              <a:rPr lang="cs-CZ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</a:rPr>
              <a:t>harmonizovaně klasifikovaných  látek.  </a:t>
            </a:r>
          </a:p>
          <a:p>
            <a:r>
              <a:rPr lang="cs-CZ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ahoma" pitchFamily="34" charset="0"/>
              </a:rPr>
              <a:t>Přidává 32 položek</a:t>
            </a:r>
          </a:p>
          <a:p>
            <a:endParaRPr lang="cs-CZ" sz="2800" b="1" dirty="0">
              <a:solidFill>
                <a:schemeClr val="accent5">
                  <a:lumMod val="20000"/>
                  <a:lumOff val="80000"/>
                </a:schemeClr>
              </a:solidFill>
              <a:latin typeface="Tahoma" pitchFamily="34" charset="0"/>
            </a:endParaRPr>
          </a:p>
          <a:p>
            <a:pPr lvl="0"/>
            <a:r>
              <a:rPr lang="x-none" sz="2800" b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Nařízení EC č.  487/2013 </a:t>
            </a:r>
            <a:r>
              <a:rPr lang="x-none" sz="2800" b="1">
                <a:latin typeface="Tahoma" pitchFamily="34" charset="0"/>
                <a:ea typeface="Tahoma" pitchFamily="34" charset="0"/>
                <a:cs typeface="Tahoma" pitchFamily="34" charset="0"/>
              </a:rPr>
              <a:t>– mění a doplňuje</a:t>
            </a:r>
            <a:endParaRPr lang="cs-CZ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x-none" sz="2800" b="1">
                <a:latin typeface="Tahoma" pitchFamily="34" charset="0"/>
                <a:ea typeface="Tahoma" pitchFamily="34" charset="0"/>
                <a:cs typeface="Tahoma" pitchFamily="34" charset="0"/>
              </a:rPr>
              <a:t>některé H a P věty, doplňuje některé klasifikace</a:t>
            </a:r>
            <a:endParaRPr lang="cs-CZ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x-none" sz="2800" b="1">
                <a:latin typeface="Tahoma" pitchFamily="34" charset="0"/>
                <a:ea typeface="Tahoma" pitchFamily="34" charset="0"/>
                <a:cs typeface="Tahoma" pitchFamily="34" charset="0"/>
              </a:rPr>
              <a:t>(např. nestálé plyny), mění některé doporučené</a:t>
            </a:r>
            <a:endParaRPr lang="cs-CZ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x-none" sz="2800" b="1">
                <a:latin typeface="Tahoma" pitchFamily="34" charset="0"/>
                <a:ea typeface="Tahoma" pitchFamily="34" charset="0"/>
                <a:cs typeface="Tahoma" pitchFamily="34" charset="0"/>
              </a:rPr>
              <a:t>P věty ve třídě akutní toxicity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6412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důležitá změna nastala </a:t>
            </a:r>
            <a:r>
              <a:rPr lang="cs-C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dnem 31. 5. 2017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kdy skončilo přechodné období, které umožňovalo distributorům prodávat staré zásoby chemických směsí označených podle </a:t>
            </a: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dřívjších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předpisů (směrnice EU DPD), nyní již mohou být na trhu pouze látky a směsi označené a zabalené dle </a:t>
            </a: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Nař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EU CLP.  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Připomínáme, že u látek skončilo toto přechodné období již 1. 12. 2012.</a:t>
            </a:r>
          </a:p>
          <a:p>
            <a:endParaRPr lang="cs-CZ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400" b="1" dirty="0">
              <a:solidFill>
                <a:srgbClr val="FFFF00"/>
              </a:solidFill>
            </a:endParaRPr>
          </a:p>
          <a:p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529</TotalTime>
  <Words>798</Words>
  <Application>Microsoft Office PowerPoint</Application>
  <PresentationFormat>Předvádění na obrazovce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Kruhy na vodě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Některé  souvisící  předpisy  k  chemickému  zákonu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OSZSP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OSZ</dc:creator>
  <cp:lastModifiedBy>zbynda</cp:lastModifiedBy>
  <cp:revision>33</cp:revision>
  <dcterms:created xsi:type="dcterms:W3CDTF">2012-03-22T07:41:30Z</dcterms:created>
  <dcterms:modified xsi:type="dcterms:W3CDTF">2017-09-19T07:55:44Z</dcterms:modified>
</cp:coreProperties>
</file>